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7"/>
  </p:notesMasterIdLst>
  <p:sldIdLst>
    <p:sldId id="256" r:id="rId2"/>
    <p:sldId id="258" r:id="rId3"/>
    <p:sldId id="257" r:id="rId4"/>
    <p:sldId id="280" r:id="rId5"/>
    <p:sldId id="292" r:id="rId6"/>
    <p:sldId id="268" r:id="rId7"/>
    <p:sldId id="281" r:id="rId8"/>
    <p:sldId id="282" r:id="rId9"/>
    <p:sldId id="283" r:id="rId10"/>
    <p:sldId id="284" r:id="rId11"/>
    <p:sldId id="285" r:id="rId12"/>
    <p:sldId id="286" r:id="rId13"/>
    <p:sldId id="287" r:id="rId14"/>
    <p:sldId id="288" r:id="rId15"/>
    <p:sldId id="289" r:id="rId16"/>
    <p:sldId id="290" r:id="rId17"/>
    <p:sldId id="293" r:id="rId18"/>
    <p:sldId id="291" r:id="rId19"/>
    <p:sldId id="294" r:id="rId20"/>
    <p:sldId id="295" r:id="rId21"/>
    <p:sldId id="311" r:id="rId22"/>
    <p:sldId id="296" r:id="rId23"/>
    <p:sldId id="297" r:id="rId24"/>
    <p:sldId id="298" r:id="rId25"/>
    <p:sldId id="313" r:id="rId26"/>
    <p:sldId id="299" r:id="rId27"/>
    <p:sldId id="300" r:id="rId28"/>
    <p:sldId id="301" r:id="rId29"/>
    <p:sldId id="303" r:id="rId30"/>
    <p:sldId id="304" r:id="rId31"/>
    <p:sldId id="305" r:id="rId32"/>
    <p:sldId id="306" r:id="rId33"/>
    <p:sldId id="307" r:id="rId34"/>
    <p:sldId id="309" r:id="rId35"/>
    <p:sldId id="263" r:id="rId36"/>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20F2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791" autoAdjust="0"/>
  </p:normalViewPr>
  <p:slideViewPr>
    <p:cSldViewPr snapToGrid="0">
      <p:cViewPr varScale="1">
        <p:scale>
          <a:sx n="93" d="100"/>
          <a:sy n="93" d="100"/>
        </p:scale>
        <p:origin x="11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7B334397-B5D7-4BB1-AE73-F9C68D4F64F3}" type="datetimeFigureOut">
              <a:rPr lang="en-US" smtClean="0"/>
              <a:t>10/29/2024</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70B07C58-6407-4892-B0FB-7C039EF9980A}" type="slidenum">
              <a:rPr lang="en-US" smtClean="0"/>
              <a:t>‹#›</a:t>
            </a:fld>
            <a:endParaRPr lang="en-US"/>
          </a:p>
        </p:txBody>
      </p:sp>
    </p:spTree>
    <p:extLst>
      <p:ext uri="{BB962C8B-B14F-4D97-AF65-F5344CB8AC3E}">
        <p14:creationId xmlns:p14="http://schemas.microsoft.com/office/powerpoint/2010/main" val="99415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07C58-6407-4892-B0FB-7C039EF9980A}" type="slidenum">
              <a:rPr lang="en-US" smtClean="0"/>
              <a:t>1</a:t>
            </a:fld>
            <a:endParaRPr lang="en-US"/>
          </a:p>
        </p:txBody>
      </p:sp>
    </p:spTree>
    <p:extLst>
      <p:ext uri="{BB962C8B-B14F-4D97-AF65-F5344CB8AC3E}">
        <p14:creationId xmlns:p14="http://schemas.microsoft.com/office/powerpoint/2010/main" val="1085890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a:buAutoNum type="arabicPeriod"/>
            </a:pPr>
            <a:r>
              <a:rPr lang="en-US" b="1" dirty="0"/>
              <a:t>When we account for organization size we see that the disparity between large and small is dramatic.</a:t>
            </a:r>
          </a:p>
          <a:p>
            <a:pPr marL="233744" indent="-233744">
              <a:buAutoNum type="arabicPeriod"/>
            </a:pPr>
            <a:r>
              <a:rPr lang="en-US" b="0" dirty="0"/>
              <a:t>5 – 13% of the small organizations offer some kind of retirement benefit.</a:t>
            </a:r>
            <a:r>
              <a:rPr lang="en-US" b="1" dirty="0"/>
              <a:t> </a:t>
            </a:r>
          </a:p>
        </p:txBody>
      </p:sp>
      <p:sp>
        <p:nvSpPr>
          <p:cNvPr id="4" name="Slide Number Placeholder 3"/>
          <p:cNvSpPr>
            <a:spLocks noGrp="1"/>
          </p:cNvSpPr>
          <p:nvPr>
            <p:ph type="sldNum" sz="quarter" idx="5"/>
          </p:nvPr>
        </p:nvSpPr>
        <p:spPr/>
        <p:txBody>
          <a:bodyPr/>
          <a:lstStyle/>
          <a:p>
            <a:fld id="{70B07C58-6407-4892-B0FB-7C039EF9980A}" type="slidenum">
              <a:rPr lang="en-US" smtClean="0"/>
              <a:t>10</a:t>
            </a:fld>
            <a:endParaRPr lang="en-US"/>
          </a:p>
        </p:txBody>
      </p:sp>
    </p:spTree>
    <p:extLst>
      <p:ext uri="{BB962C8B-B14F-4D97-AF65-F5344CB8AC3E}">
        <p14:creationId xmlns:p14="http://schemas.microsoft.com/office/powerpoint/2010/main" val="398394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a:buAutoNum type="arabicPeriod"/>
            </a:pPr>
            <a:r>
              <a:rPr lang="en-US" dirty="0"/>
              <a:t>Moving to scheduling benefits we find some </a:t>
            </a:r>
            <a:r>
              <a:rPr lang="en-US" b="1" dirty="0"/>
              <a:t>promising results</a:t>
            </a:r>
            <a:r>
              <a:rPr lang="en-US" dirty="0"/>
              <a:t>. </a:t>
            </a:r>
          </a:p>
          <a:p>
            <a:pPr marL="233744" indent="-233744">
              <a:buAutoNum type="arabicPeriod"/>
            </a:pPr>
            <a:r>
              <a:rPr lang="en-US" dirty="0"/>
              <a:t>Overall, roughly 80 to 90% of organizations in the study offer paid time off and holiday and sick leave. </a:t>
            </a:r>
          </a:p>
          <a:p>
            <a:pPr marL="233744" indent="-233744">
              <a:buAutoNum type="arabicPeriod"/>
            </a:pPr>
            <a:r>
              <a:rPr lang="en-US" b="1" dirty="0"/>
              <a:t>Additionally we find some interesting results when break the data down into small and large organizations…</a:t>
            </a:r>
          </a:p>
        </p:txBody>
      </p:sp>
      <p:sp>
        <p:nvSpPr>
          <p:cNvPr id="4" name="Slide Number Placeholder 3"/>
          <p:cNvSpPr>
            <a:spLocks noGrp="1"/>
          </p:cNvSpPr>
          <p:nvPr>
            <p:ph type="sldNum" sz="quarter" idx="5"/>
          </p:nvPr>
        </p:nvSpPr>
        <p:spPr/>
        <p:txBody>
          <a:bodyPr/>
          <a:lstStyle/>
          <a:p>
            <a:fld id="{70B07C58-6407-4892-B0FB-7C039EF9980A}" type="slidenum">
              <a:rPr lang="en-US" smtClean="0"/>
              <a:t>11</a:t>
            </a:fld>
            <a:endParaRPr lang="en-US"/>
          </a:p>
        </p:txBody>
      </p:sp>
    </p:spTree>
    <p:extLst>
      <p:ext uri="{BB962C8B-B14F-4D97-AF65-F5344CB8AC3E}">
        <p14:creationId xmlns:p14="http://schemas.microsoft.com/office/powerpoint/2010/main" val="1494234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a:buAutoNum type="arabicPeriod"/>
            </a:pPr>
            <a:r>
              <a:rPr lang="en-US" dirty="0"/>
              <a:t>Unlike previous benefits, </a:t>
            </a:r>
            <a:r>
              <a:rPr lang="en-US" b="1" dirty="0"/>
              <a:t>small organizations are doing a great job in keeping up with scheduling benefits</a:t>
            </a:r>
            <a:r>
              <a:rPr lang="en-US" dirty="0"/>
              <a:t>. </a:t>
            </a:r>
          </a:p>
          <a:p>
            <a:pPr marL="233744" indent="-233744">
              <a:buAutoNum type="arabicPeriod"/>
            </a:pPr>
            <a:r>
              <a:rPr lang="en-US" dirty="0"/>
              <a:t>Such that when looking </a:t>
            </a:r>
            <a:r>
              <a:rPr lang="en-US" b="1" dirty="0"/>
              <a:t>at full time telework </a:t>
            </a:r>
            <a:r>
              <a:rPr lang="en-US" dirty="0"/>
              <a:t>and </a:t>
            </a:r>
            <a:r>
              <a:rPr lang="en-US" b="1" dirty="0"/>
              <a:t>flexible work </a:t>
            </a:r>
            <a:r>
              <a:rPr lang="en-US" dirty="0"/>
              <a:t>hours, they outpace the larger organizations. </a:t>
            </a:r>
          </a:p>
          <a:p>
            <a:pPr marL="233744" indent="-233744">
              <a:buAutoNum type="arabicPeriod"/>
            </a:pPr>
            <a:r>
              <a:rPr lang="en-US" baseline="0" dirty="0"/>
              <a:t>A possible reason could be that they </a:t>
            </a:r>
            <a:r>
              <a:rPr lang="en-US" b="1" baseline="0" dirty="0"/>
              <a:t>utilize scheduling benefits in order to make up for the lack of other benefits</a:t>
            </a:r>
            <a:r>
              <a:rPr lang="en-US" baseline="0" dirty="0"/>
              <a:t>. </a:t>
            </a:r>
          </a:p>
          <a:p>
            <a:pPr marL="233744" indent="-233744">
              <a:buAutoNum type="arabicPeriod"/>
            </a:pPr>
            <a:r>
              <a:rPr lang="en-US" baseline="0" dirty="0"/>
              <a:t>They might find that employees are fine </a:t>
            </a:r>
            <a:r>
              <a:rPr lang="en-US" b="1" baseline="0" dirty="0"/>
              <a:t>with less benefits for more flexibility and autonomy </a:t>
            </a:r>
            <a:r>
              <a:rPr lang="en-US" baseline="0" dirty="0"/>
              <a:t>of their schedule.</a:t>
            </a:r>
            <a:endParaRPr lang="en-US" dirty="0"/>
          </a:p>
        </p:txBody>
      </p:sp>
      <p:sp>
        <p:nvSpPr>
          <p:cNvPr id="4" name="Slide Number Placeholder 3"/>
          <p:cNvSpPr>
            <a:spLocks noGrp="1"/>
          </p:cNvSpPr>
          <p:nvPr>
            <p:ph type="sldNum" sz="quarter" idx="5"/>
          </p:nvPr>
        </p:nvSpPr>
        <p:spPr/>
        <p:txBody>
          <a:bodyPr/>
          <a:lstStyle/>
          <a:p>
            <a:fld id="{70B07C58-6407-4892-B0FB-7C039EF9980A}" type="slidenum">
              <a:rPr lang="en-US" smtClean="0"/>
              <a:t>12</a:t>
            </a:fld>
            <a:endParaRPr lang="en-US"/>
          </a:p>
        </p:txBody>
      </p:sp>
    </p:spTree>
    <p:extLst>
      <p:ext uri="{BB962C8B-B14F-4D97-AF65-F5344CB8AC3E}">
        <p14:creationId xmlns:p14="http://schemas.microsoft.com/office/powerpoint/2010/main" val="887907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a:buAutoNum type="arabicPeriod"/>
            </a:pPr>
            <a:r>
              <a:rPr lang="en-US" dirty="0"/>
              <a:t>Beyond scheduling benefits we find that </a:t>
            </a:r>
            <a:r>
              <a:rPr lang="en-US" b="1" dirty="0"/>
              <a:t>more organizations offer unpaid maternity leave than paid maternity leave</a:t>
            </a:r>
            <a:r>
              <a:rPr lang="en-US" dirty="0"/>
              <a:t>…(read percentages)</a:t>
            </a:r>
          </a:p>
          <a:p>
            <a:pPr marL="233744" indent="-233744">
              <a:buAutoNum type="arabicPeriod"/>
            </a:pPr>
            <a:r>
              <a:rPr lang="en-US" baseline="0" dirty="0"/>
              <a:t>Additionally, around 50% of the organizations offer life and disability insurance. </a:t>
            </a:r>
          </a:p>
          <a:p>
            <a:endParaRPr lang="en-US" dirty="0"/>
          </a:p>
        </p:txBody>
      </p:sp>
      <p:sp>
        <p:nvSpPr>
          <p:cNvPr id="4" name="Slide Number Placeholder 3"/>
          <p:cNvSpPr>
            <a:spLocks noGrp="1"/>
          </p:cNvSpPr>
          <p:nvPr>
            <p:ph type="sldNum" sz="quarter" idx="5"/>
          </p:nvPr>
        </p:nvSpPr>
        <p:spPr/>
        <p:txBody>
          <a:bodyPr/>
          <a:lstStyle/>
          <a:p>
            <a:fld id="{70B07C58-6407-4892-B0FB-7C039EF9980A}" type="slidenum">
              <a:rPr lang="en-US" smtClean="0"/>
              <a:t>13</a:t>
            </a:fld>
            <a:endParaRPr lang="en-US"/>
          </a:p>
        </p:txBody>
      </p:sp>
    </p:spTree>
    <p:extLst>
      <p:ext uri="{BB962C8B-B14F-4D97-AF65-F5344CB8AC3E}">
        <p14:creationId xmlns:p14="http://schemas.microsoft.com/office/powerpoint/2010/main" val="920942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This is where, as before, we find the expected pattern of smaller organizations offering much less benefits than the larger ones.  </a:t>
            </a:r>
          </a:p>
        </p:txBody>
      </p:sp>
      <p:sp>
        <p:nvSpPr>
          <p:cNvPr id="4" name="Slide Number Placeholder 3"/>
          <p:cNvSpPr>
            <a:spLocks noGrp="1"/>
          </p:cNvSpPr>
          <p:nvPr>
            <p:ph type="sldNum" sz="quarter" idx="5"/>
          </p:nvPr>
        </p:nvSpPr>
        <p:spPr/>
        <p:txBody>
          <a:bodyPr/>
          <a:lstStyle/>
          <a:p>
            <a:fld id="{70B07C58-6407-4892-B0FB-7C039EF9980A}" type="slidenum">
              <a:rPr lang="en-US" smtClean="0"/>
              <a:t>14</a:t>
            </a:fld>
            <a:endParaRPr lang="en-US"/>
          </a:p>
        </p:txBody>
      </p:sp>
    </p:spTree>
    <p:extLst>
      <p:ext uri="{BB962C8B-B14F-4D97-AF65-F5344CB8AC3E}">
        <p14:creationId xmlns:p14="http://schemas.microsoft.com/office/powerpoint/2010/main" val="4076974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a:buAutoNum type="arabicPeriod"/>
            </a:pPr>
            <a:r>
              <a:rPr lang="en-US" dirty="0"/>
              <a:t>A final exciting discovery is that </a:t>
            </a:r>
            <a:r>
              <a:rPr lang="en-US" b="1" dirty="0"/>
              <a:t>Georgia nonprofits invest in the professional development of their employees</a:t>
            </a:r>
            <a:r>
              <a:rPr lang="en-US" dirty="0"/>
              <a:t>. </a:t>
            </a:r>
          </a:p>
          <a:p>
            <a:pPr marL="233744" indent="-233744">
              <a:buAutoNum type="arabicPeriod"/>
            </a:pPr>
            <a:r>
              <a:rPr lang="en-US" dirty="0"/>
              <a:t>We found that…(read percentages)</a:t>
            </a:r>
          </a:p>
          <a:p>
            <a:pPr marL="233744" indent="-233744">
              <a:buAutoNum type="arabicPeriod"/>
            </a:pPr>
            <a:endParaRPr lang="en-US" dirty="0"/>
          </a:p>
        </p:txBody>
      </p:sp>
      <p:sp>
        <p:nvSpPr>
          <p:cNvPr id="4" name="Slide Number Placeholder 3"/>
          <p:cNvSpPr>
            <a:spLocks noGrp="1"/>
          </p:cNvSpPr>
          <p:nvPr>
            <p:ph type="sldNum" sz="quarter" idx="5"/>
          </p:nvPr>
        </p:nvSpPr>
        <p:spPr/>
        <p:txBody>
          <a:bodyPr/>
          <a:lstStyle/>
          <a:p>
            <a:fld id="{70B07C58-6407-4892-B0FB-7C039EF9980A}" type="slidenum">
              <a:rPr lang="en-US" smtClean="0"/>
              <a:t>15</a:t>
            </a:fld>
            <a:endParaRPr lang="en-US"/>
          </a:p>
        </p:txBody>
      </p:sp>
    </p:spTree>
    <p:extLst>
      <p:ext uri="{BB962C8B-B14F-4D97-AF65-F5344CB8AC3E}">
        <p14:creationId xmlns:p14="http://schemas.microsoft.com/office/powerpoint/2010/main" val="3346264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Even more encouraging is that as with scheduling benefits, small nonprofits proficiently keep up with large nonprofits. </a:t>
            </a:r>
          </a:p>
          <a:p>
            <a:r>
              <a:rPr lang="en-US" baseline="0" dirty="0"/>
              <a:t>2. This may be another area where in the </a:t>
            </a:r>
            <a:r>
              <a:rPr lang="en-US" b="1" baseline="0" dirty="0"/>
              <a:t>absence of small organizations being able to offer health care, they show their investment into their employees through professional development opportunities</a:t>
            </a:r>
            <a:endParaRPr lang="en-US" b="1" dirty="0"/>
          </a:p>
        </p:txBody>
      </p:sp>
      <p:sp>
        <p:nvSpPr>
          <p:cNvPr id="4" name="Slide Number Placeholder 3"/>
          <p:cNvSpPr>
            <a:spLocks noGrp="1"/>
          </p:cNvSpPr>
          <p:nvPr>
            <p:ph type="sldNum" sz="quarter" idx="5"/>
          </p:nvPr>
        </p:nvSpPr>
        <p:spPr/>
        <p:txBody>
          <a:bodyPr/>
          <a:lstStyle/>
          <a:p>
            <a:fld id="{70B07C58-6407-4892-B0FB-7C039EF9980A}" type="slidenum">
              <a:rPr lang="en-US" smtClean="0"/>
              <a:t>16</a:t>
            </a:fld>
            <a:endParaRPr lang="en-US"/>
          </a:p>
        </p:txBody>
      </p:sp>
    </p:spTree>
    <p:extLst>
      <p:ext uri="{BB962C8B-B14F-4D97-AF65-F5344CB8AC3E}">
        <p14:creationId xmlns:p14="http://schemas.microsoft.com/office/powerpoint/2010/main" val="3920342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a:buAutoNum type="arabicPeriod"/>
            </a:pPr>
            <a:r>
              <a:rPr lang="en-US" dirty="0"/>
              <a:t>We will now be moving to looking at what employees think of the benefits being offered. </a:t>
            </a:r>
          </a:p>
          <a:p>
            <a:pPr marL="233744" indent="-233744">
              <a:buAutoNum type="arabicPeriod"/>
            </a:pPr>
            <a:r>
              <a:rPr lang="en-US" dirty="0"/>
              <a:t>We</a:t>
            </a:r>
            <a:r>
              <a:rPr lang="en-US" baseline="0" dirty="0"/>
              <a:t> are now </a:t>
            </a:r>
            <a:r>
              <a:rPr lang="en-US" b="1" baseline="0" dirty="0"/>
              <a:t>moving to the employee perspective with the denominator changing to the 260 employees</a:t>
            </a:r>
            <a:r>
              <a:rPr lang="en-US" baseline="0" dirty="0"/>
              <a:t>.</a:t>
            </a:r>
          </a:p>
          <a:p>
            <a:endParaRPr lang="en-US" dirty="0"/>
          </a:p>
        </p:txBody>
      </p:sp>
      <p:sp>
        <p:nvSpPr>
          <p:cNvPr id="4" name="Slide Number Placeholder 3"/>
          <p:cNvSpPr>
            <a:spLocks noGrp="1"/>
          </p:cNvSpPr>
          <p:nvPr>
            <p:ph type="sldNum" sz="quarter" idx="5"/>
          </p:nvPr>
        </p:nvSpPr>
        <p:spPr/>
        <p:txBody>
          <a:bodyPr/>
          <a:lstStyle/>
          <a:p>
            <a:fld id="{70B07C58-6407-4892-B0FB-7C039EF9980A}" type="slidenum">
              <a:rPr lang="en-US" smtClean="0"/>
              <a:t>17</a:t>
            </a:fld>
            <a:endParaRPr lang="en-US"/>
          </a:p>
        </p:txBody>
      </p:sp>
    </p:spTree>
    <p:extLst>
      <p:ext uri="{BB962C8B-B14F-4D97-AF65-F5344CB8AC3E}">
        <p14:creationId xmlns:p14="http://schemas.microsoft.com/office/powerpoint/2010/main" val="3380401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67487">
              <a:lnSpc>
                <a:spcPct val="107000"/>
              </a:lnSpc>
            </a:pPr>
            <a:r>
              <a:rPr lang="en-US" sz="1800" kern="100" dirty="0">
                <a:latin typeface="Times New Roman" panose="02020603050405020304" pitchFamily="18" charset="0"/>
                <a:ea typeface="Aptos" panose="020B0004020202020204" pitchFamily="34" charset="0"/>
                <a:cs typeface="Times New Roman" panose="02020603050405020304" pitchFamily="18" charset="0"/>
              </a:rPr>
              <a:t>1. We measured employee satisfaction of…(read categories) on a five-point Likert scale ranging from very dissatisfied to very satisfied. </a:t>
            </a:r>
            <a:br>
              <a:rPr lang="en-US" sz="1800" kern="100" dirty="0">
                <a:latin typeface="Times New Roman" panose="02020603050405020304" pitchFamily="18" charset="0"/>
                <a:ea typeface="Aptos" panose="020B0004020202020204" pitchFamily="34" charset="0"/>
                <a:cs typeface="Times New Roman" panose="02020603050405020304" pitchFamily="18" charset="0"/>
              </a:rPr>
            </a:br>
            <a:r>
              <a:rPr lang="en-US" sz="1800" kern="100" dirty="0">
                <a:latin typeface="Times New Roman" panose="02020603050405020304" pitchFamily="18" charset="0"/>
                <a:ea typeface="Aptos" panose="020B0004020202020204" pitchFamily="34" charset="0"/>
                <a:cs typeface="Times New Roman" panose="02020603050405020304" pitchFamily="18" charset="0"/>
              </a:rPr>
              <a:t>	1. We found that</a:t>
            </a:r>
            <a:r>
              <a:rPr lang="en-US" sz="1800" b="1" kern="100" dirty="0">
                <a:latin typeface="Times New Roman" panose="02020603050405020304" pitchFamily="18" charset="0"/>
                <a:ea typeface="Aptos" panose="020B0004020202020204" pitchFamily="34" charset="0"/>
                <a:cs typeface="Times New Roman" panose="02020603050405020304" pitchFamily="18" charset="0"/>
              </a:rPr>
              <a:t> about half of nonprofit employees are content with their pay, one-fifth are neutral, and one-third are unhappy</a:t>
            </a:r>
            <a:r>
              <a:rPr lang="en-US" sz="1800" kern="100" dirty="0">
                <a:latin typeface="Times New Roman" panose="02020603050405020304" pitchFamily="18" charset="0"/>
                <a:ea typeface="Aptos" panose="020B0004020202020204" pitchFamily="34" charset="0"/>
                <a:cs typeface="Times New Roman" panose="02020603050405020304" pitchFamily="18" charset="0"/>
              </a:rPr>
              <a:t>. </a:t>
            </a:r>
          </a:p>
          <a:p>
            <a:pPr indent="467487">
              <a:lnSpc>
                <a:spcPct val="107000"/>
              </a:lnSpc>
            </a:pPr>
            <a:r>
              <a:rPr lang="en-US" sz="1800" b="1" kern="100" dirty="0">
                <a:latin typeface="Times New Roman" panose="02020603050405020304" pitchFamily="18" charset="0"/>
                <a:ea typeface="Aptos" panose="020B0004020202020204" pitchFamily="34" charset="0"/>
                <a:cs typeface="Times New Roman" panose="02020603050405020304" pitchFamily="18" charset="0"/>
              </a:rPr>
              <a:t>	2. </a:t>
            </a:r>
            <a:r>
              <a:rPr lang="en-US" sz="1800" kern="100" dirty="0">
                <a:latin typeface="Times New Roman" panose="02020603050405020304" pitchFamily="18" charset="0"/>
                <a:ea typeface="Aptos" panose="020B0004020202020204" pitchFamily="34" charset="0"/>
                <a:cs typeface="Times New Roman" panose="02020603050405020304" pitchFamily="18" charset="0"/>
              </a:rPr>
              <a:t>Additionally, for pay</a:t>
            </a:r>
            <a:r>
              <a:rPr lang="en-US" sz="1800" b="1" kern="100" dirty="0">
                <a:latin typeface="Times New Roman" panose="02020603050405020304" pitchFamily="18" charset="0"/>
                <a:ea typeface="Aptos" panose="020B0004020202020204" pitchFamily="34" charset="0"/>
                <a:cs typeface="Times New Roman" panose="02020603050405020304" pitchFamily="18" charset="0"/>
              </a:rPr>
              <a:t>, both full and part time employees were consistent in their preferences.</a:t>
            </a:r>
            <a:endParaRPr lang="en-US" sz="1800" kern="100" dirty="0">
              <a:latin typeface="Times New Roman" panose="02020603050405020304" pitchFamily="18" charset="0"/>
              <a:ea typeface="Aptos" panose="020B0004020202020204" pitchFamily="34" charset="0"/>
              <a:cs typeface="Times New Roman" panose="02020603050405020304" pitchFamily="18" charset="0"/>
            </a:endParaRPr>
          </a:p>
          <a:p>
            <a:pPr indent="467487">
              <a:lnSpc>
                <a:spcPct val="107000"/>
              </a:lnSpc>
            </a:pPr>
            <a:r>
              <a:rPr lang="en-US" sz="1800" kern="100" dirty="0">
                <a:latin typeface="Times New Roman" panose="02020603050405020304" pitchFamily="18" charset="0"/>
                <a:ea typeface="Aptos" panose="020B0004020202020204" pitchFamily="34" charset="0"/>
                <a:cs typeface="Times New Roman" panose="02020603050405020304" pitchFamily="18" charset="0"/>
              </a:rPr>
              <a:t>	3. When looking at benefits, we find that full and part time employees are more polarized. There are more very dissatisfied and satisfied individuals and that largely depends on if they are full or part time.</a:t>
            </a:r>
            <a:endParaRPr lang="en-US" sz="1800" b="1" kern="100" dirty="0">
              <a:latin typeface="Times New Roman" panose="02020603050405020304" pitchFamily="18" charset="0"/>
              <a:ea typeface="Aptos" panose="020B0004020202020204" pitchFamily="34" charset="0"/>
              <a:cs typeface="Times New Roman" panose="02020603050405020304" pitchFamily="18" charset="0"/>
            </a:endParaRPr>
          </a:p>
          <a:p>
            <a:pPr indent="467487">
              <a:lnSpc>
                <a:spcPct val="107000"/>
              </a:lnSpc>
            </a:pPr>
            <a:r>
              <a:rPr lang="en-US" sz="1800" b="1" kern="100" dirty="0">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latin typeface="Times New Roman" panose="02020603050405020304" pitchFamily="18" charset="0"/>
                <a:ea typeface="Aptos" panose="020B0004020202020204" pitchFamily="34" charset="0"/>
                <a:cs typeface="Times New Roman" panose="02020603050405020304" pitchFamily="18" charset="0"/>
              </a:rPr>
              <a:t>4. </a:t>
            </a:r>
            <a:r>
              <a:rPr lang="en-US" sz="1800" b="1" kern="100" dirty="0">
                <a:latin typeface="Times New Roman" panose="02020603050405020304" pitchFamily="18" charset="0"/>
                <a:ea typeface="Aptos" panose="020B0004020202020204" pitchFamily="34" charset="0"/>
                <a:cs typeface="Times New Roman" panose="02020603050405020304" pitchFamily="18" charset="0"/>
              </a:rPr>
              <a:t>We find that 45% of part-time employees were dissatisfied with the number of benefits they receive, while 23% of full-time employees were dissatisfied with the number of benefits they receive</a:t>
            </a:r>
            <a:r>
              <a:rPr lang="en-US" sz="18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0B07C58-6407-4892-B0FB-7C039EF9980A}" type="slidenum">
              <a:rPr lang="en-US" smtClean="0"/>
              <a:t>18</a:t>
            </a:fld>
            <a:endParaRPr lang="en-US"/>
          </a:p>
        </p:txBody>
      </p:sp>
    </p:spTree>
    <p:extLst>
      <p:ext uri="{BB962C8B-B14F-4D97-AF65-F5344CB8AC3E}">
        <p14:creationId xmlns:p14="http://schemas.microsoft.com/office/powerpoint/2010/main" val="675366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67487">
              <a:lnSpc>
                <a:spcPct val="107000"/>
              </a:lnSpc>
            </a:pPr>
            <a:r>
              <a:rPr lang="en-US" sz="1800" kern="100" dirty="0">
                <a:latin typeface="Aptos" panose="020B0004020202020204" pitchFamily="34" charset="0"/>
                <a:ea typeface="Aptos" panose="020B0004020202020204" pitchFamily="34" charset="0"/>
                <a:cs typeface="Times New Roman" panose="02020603050405020304" pitchFamily="18" charset="0"/>
              </a:rPr>
              <a:t>1. Beyond full and part time employment status, when looking at organization size we find that </a:t>
            </a:r>
            <a:r>
              <a:rPr lang="en-US" sz="1800" b="1" kern="100" dirty="0">
                <a:latin typeface="Aptos" panose="020B0004020202020204" pitchFamily="34" charset="0"/>
                <a:ea typeface="Aptos" panose="020B0004020202020204" pitchFamily="34" charset="0"/>
                <a:cs typeface="Times New Roman" panose="02020603050405020304" pitchFamily="18" charset="0"/>
              </a:rPr>
              <a:t>employees in large organizations are more satisfied with their overall pay </a:t>
            </a:r>
            <a:r>
              <a:rPr lang="en-US" sz="1800" kern="100" dirty="0">
                <a:latin typeface="Aptos" panose="020B0004020202020204" pitchFamily="34" charset="0"/>
                <a:ea typeface="Aptos" panose="020B0004020202020204" pitchFamily="34" charset="0"/>
                <a:cs typeface="Times New Roman" panose="02020603050405020304" pitchFamily="18" charset="0"/>
              </a:rPr>
              <a:t>(read percentage).</a:t>
            </a:r>
          </a:p>
        </p:txBody>
      </p:sp>
      <p:sp>
        <p:nvSpPr>
          <p:cNvPr id="4" name="Slide Number Placeholder 3"/>
          <p:cNvSpPr>
            <a:spLocks noGrp="1"/>
          </p:cNvSpPr>
          <p:nvPr>
            <p:ph type="sldNum" sz="quarter" idx="5"/>
          </p:nvPr>
        </p:nvSpPr>
        <p:spPr/>
        <p:txBody>
          <a:bodyPr/>
          <a:lstStyle/>
          <a:p>
            <a:fld id="{70B07C58-6407-4892-B0FB-7C039EF9980A}" type="slidenum">
              <a:rPr lang="en-US" smtClean="0"/>
              <a:t>19</a:t>
            </a:fld>
            <a:endParaRPr lang="en-US"/>
          </a:p>
        </p:txBody>
      </p:sp>
    </p:spTree>
    <p:extLst>
      <p:ext uri="{BB962C8B-B14F-4D97-AF65-F5344CB8AC3E}">
        <p14:creationId xmlns:p14="http://schemas.microsoft.com/office/powerpoint/2010/main" val="359406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a:buAutoNum type="arabicPeriod"/>
            </a:pPr>
            <a:r>
              <a:rPr lang="en-US" dirty="0"/>
              <a:t>Before Covid the turnover rate was similar to the for-profit sector</a:t>
            </a:r>
          </a:p>
          <a:p>
            <a:pPr marL="233744" indent="-233744">
              <a:buAutoNum type="arabicPeriod"/>
            </a:pPr>
            <a:r>
              <a:rPr lang="en-US" dirty="0"/>
              <a:t>Since COVID it is much higher (Great Resignation)</a:t>
            </a:r>
            <a:endParaRPr lang="en-US" b="1" dirty="0"/>
          </a:p>
          <a:p>
            <a:pPr marL="233744" indent="-233744">
              <a:buAutoNum type="arabicPeriod"/>
            </a:pPr>
            <a:r>
              <a:rPr lang="en-US" b="1" dirty="0"/>
              <a:t>Turnover is problematic. It is disruptive, time consuming and expensive. </a:t>
            </a:r>
          </a:p>
          <a:p>
            <a:pPr marL="233744" indent="-233744">
              <a:buAutoNum type="arabicPeriod"/>
            </a:pPr>
            <a:endParaRPr lang="en-US" dirty="0"/>
          </a:p>
        </p:txBody>
      </p:sp>
      <p:sp>
        <p:nvSpPr>
          <p:cNvPr id="4" name="Slide Number Placeholder 3"/>
          <p:cNvSpPr>
            <a:spLocks noGrp="1"/>
          </p:cNvSpPr>
          <p:nvPr>
            <p:ph type="sldNum" sz="quarter" idx="5"/>
          </p:nvPr>
        </p:nvSpPr>
        <p:spPr/>
        <p:txBody>
          <a:bodyPr/>
          <a:lstStyle/>
          <a:p>
            <a:fld id="{70B07C58-6407-4892-B0FB-7C039EF9980A}" type="slidenum">
              <a:rPr lang="en-US" smtClean="0"/>
              <a:t>2</a:t>
            </a:fld>
            <a:endParaRPr lang="en-US"/>
          </a:p>
        </p:txBody>
      </p:sp>
    </p:spTree>
    <p:extLst>
      <p:ext uri="{BB962C8B-B14F-4D97-AF65-F5344CB8AC3E}">
        <p14:creationId xmlns:p14="http://schemas.microsoft.com/office/powerpoint/2010/main" val="3001534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67487">
              <a:lnSpc>
                <a:spcPct val="107000"/>
              </a:lnSpc>
            </a:pPr>
            <a:r>
              <a:rPr lang="en-US" sz="1800" kern="100" dirty="0">
                <a:latin typeface="Aptos" panose="020B0004020202020204" pitchFamily="34" charset="0"/>
                <a:ea typeface="Aptos" panose="020B0004020202020204" pitchFamily="34" charset="0"/>
                <a:cs typeface="Times New Roman" panose="02020603050405020304" pitchFamily="18" charset="0"/>
              </a:rPr>
              <a:t>1. And this same trend holds for benefit packages as well with…(read percentages)</a:t>
            </a:r>
          </a:p>
        </p:txBody>
      </p:sp>
      <p:sp>
        <p:nvSpPr>
          <p:cNvPr id="4" name="Slide Number Placeholder 3"/>
          <p:cNvSpPr>
            <a:spLocks noGrp="1"/>
          </p:cNvSpPr>
          <p:nvPr>
            <p:ph type="sldNum" sz="quarter" idx="5"/>
          </p:nvPr>
        </p:nvSpPr>
        <p:spPr/>
        <p:txBody>
          <a:bodyPr/>
          <a:lstStyle/>
          <a:p>
            <a:fld id="{70B07C58-6407-4892-B0FB-7C039EF9980A}" type="slidenum">
              <a:rPr lang="en-US" smtClean="0"/>
              <a:t>20</a:t>
            </a:fld>
            <a:endParaRPr lang="en-US"/>
          </a:p>
        </p:txBody>
      </p:sp>
    </p:spTree>
    <p:extLst>
      <p:ext uri="{BB962C8B-B14F-4D97-AF65-F5344CB8AC3E}">
        <p14:creationId xmlns:p14="http://schemas.microsoft.com/office/powerpoint/2010/main" val="2616591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BEA3C-5BA5-2491-ACBF-CEE62AC84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328B3-5C01-375B-5301-C4D9358DDF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A213E7-5898-194D-862C-9AADCED281D3}"/>
              </a:ext>
            </a:extLst>
          </p:cNvPr>
          <p:cNvSpPr>
            <a:spLocks noGrp="1"/>
          </p:cNvSpPr>
          <p:nvPr>
            <p:ph type="body" idx="1"/>
          </p:nvPr>
        </p:nvSpPr>
        <p:spPr/>
        <p:txBody>
          <a:bodyPr/>
          <a:lstStyle/>
          <a:p>
            <a:pPr marL="350615" indent="-350615" defTabSz="934974">
              <a:lnSpc>
                <a:spcPct val="107000"/>
              </a:lnSpc>
              <a:buFontTx/>
              <a:buAutoNum type="arabicPeriod"/>
              <a:defRPr/>
            </a:pPr>
            <a:r>
              <a:rPr lang="en-US" sz="1800" b="1" kern="100" dirty="0">
                <a:latin typeface="Aptos" panose="020B0004020202020204" pitchFamily="34" charset="0"/>
                <a:ea typeface="Aptos" panose="020B0004020202020204" pitchFamily="34" charset="0"/>
                <a:cs typeface="Times New Roman" panose="02020603050405020304" pitchFamily="18" charset="0"/>
              </a:rPr>
              <a:t>One final important demographical characteristic to consider when explaining employee satisfaction is whether or not their organization offers benefits. </a:t>
            </a:r>
          </a:p>
          <a:p>
            <a:pPr marL="350615" indent="-350615" defTabSz="934974">
              <a:lnSpc>
                <a:spcPct val="107000"/>
              </a:lnSpc>
              <a:buFontTx/>
              <a:buAutoNum type="arabicPeriod"/>
              <a:defRPr/>
            </a:pPr>
            <a:r>
              <a:rPr lang="en-US" sz="1800" kern="100" dirty="0">
                <a:latin typeface="Aptos" panose="020B0004020202020204" pitchFamily="34" charset="0"/>
                <a:ea typeface="Aptos" panose="020B0004020202020204" pitchFamily="34" charset="0"/>
                <a:cs typeface="Times New Roman" panose="02020603050405020304" pitchFamily="18" charset="0"/>
              </a:rPr>
              <a:t>Here we can see that </a:t>
            </a:r>
            <a:r>
              <a:rPr lang="en-US" sz="1800" b="1" kern="100" dirty="0">
                <a:latin typeface="Aptos" panose="020B0004020202020204" pitchFamily="34" charset="0"/>
                <a:ea typeface="Aptos" panose="020B0004020202020204" pitchFamily="34" charset="0"/>
                <a:cs typeface="Times New Roman" panose="02020603050405020304" pitchFamily="18" charset="0"/>
              </a:rPr>
              <a:t>there is a direct correlation with individuals being offered the benefits and their satisfaction with their benefits</a:t>
            </a:r>
            <a:r>
              <a:rPr lang="en-US" sz="1800" kern="100" dirty="0">
                <a:latin typeface="Aptos" panose="020B0004020202020204" pitchFamily="34" charset="0"/>
                <a:ea typeface="Aptos" panose="020B0004020202020204" pitchFamily="34" charset="0"/>
                <a:cs typeface="Times New Roman" panose="02020603050405020304" pitchFamily="18" charset="0"/>
              </a:rPr>
              <a:t>. (This will be important to remember when we talk about reasons for leaving here in a minute).</a:t>
            </a:r>
          </a:p>
          <a:p>
            <a:pPr marL="350615" indent="-350615" defTabSz="934974">
              <a:lnSpc>
                <a:spcPct val="107000"/>
              </a:lnSpc>
              <a:buFontTx/>
              <a:buAutoNum type="arabicPeriod"/>
              <a:defRPr/>
            </a:pPr>
            <a:r>
              <a:rPr lang="en-US" sz="1800" kern="100" dirty="0">
                <a:latin typeface="Aptos" panose="020B0004020202020204" pitchFamily="34" charset="0"/>
                <a:ea typeface="Aptos" panose="020B0004020202020204" pitchFamily="34" charset="0"/>
                <a:cs typeface="Times New Roman" panose="02020603050405020304" pitchFamily="18" charset="0"/>
              </a:rPr>
              <a:t>This was just the health benefits, </a:t>
            </a:r>
            <a:r>
              <a:rPr lang="en-US" sz="1800" b="1" kern="100" dirty="0">
                <a:latin typeface="Aptos" panose="020B0004020202020204" pitchFamily="34" charset="0"/>
                <a:ea typeface="Aptos" panose="020B0004020202020204" pitchFamily="34" charset="0"/>
                <a:cs typeface="Times New Roman" panose="02020603050405020304" pitchFamily="18" charset="0"/>
              </a:rPr>
              <a:t>but the same pattern existed with dental and vision. </a:t>
            </a:r>
          </a:p>
        </p:txBody>
      </p:sp>
      <p:sp>
        <p:nvSpPr>
          <p:cNvPr id="4" name="Slide Number Placeholder 3">
            <a:extLst>
              <a:ext uri="{FF2B5EF4-FFF2-40B4-BE49-F238E27FC236}">
                <a16:creationId xmlns:a16="http://schemas.microsoft.com/office/drawing/2014/main" id="{106B4895-7DF0-3DB2-E5E4-6C0B993367A2}"/>
              </a:ext>
            </a:extLst>
          </p:cNvPr>
          <p:cNvSpPr>
            <a:spLocks noGrp="1"/>
          </p:cNvSpPr>
          <p:nvPr>
            <p:ph type="sldNum" sz="quarter" idx="5"/>
          </p:nvPr>
        </p:nvSpPr>
        <p:spPr/>
        <p:txBody>
          <a:bodyPr/>
          <a:lstStyle/>
          <a:p>
            <a:fld id="{70B07C58-6407-4892-B0FB-7C039EF9980A}" type="slidenum">
              <a:rPr lang="en-US" smtClean="0"/>
              <a:t>21</a:t>
            </a:fld>
            <a:endParaRPr lang="en-US"/>
          </a:p>
        </p:txBody>
      </p:sp>
    </p:spTree>
    <p:extLst>
      <p:ext uri="{BB962C8B-B14F-4D97-AF65-F5344CB8AC3E}">
        <p14:creationId xmlns:p14="http://schemas.microsoft.com/office/powerpoint/2010/main" val="3482545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0615" indent="-350615" defTabSz="934974">
              <a:lnSpc>
                <a:spcPct val="107000"/>
              </a:lnSpc>
              <a:buFontTx/>
              <a:buAutoNum type="arabicPeriod"/>
              <a:defRPr/>
            </a:pPr>
            <a:r>
              <a:rPr lang="en-US" sz="1800" kern="100" dirty="0">
                <a:latin typeface="Times New Roman" panose="02020603050405020304" pitchFamily="18" charset="0"/>
                <a:ea typeface="Aptos" panose="020B0004020202020204" pitchFamily="34" charset="0"/>
                <a:cs typeface="Times New Roman" panose="02020603050405020304" pitchFamily="18" charset="0"/>
              </a:rPr>
              <a:t>One final area of employee satisfaction with benefits to consider is family-friendly policies. </a:t>
            </a:r>
          </a:p>
          <a:p>
            <a:pPr marL="350615" indent="-350615" defTabSz="934974">
              <a:lnSpc>
                <a:spcPct val="107000"/>
              </a:lnSpc>
              <a:buFontTx/>
              <a:buAutoNum type="arabicPeriod"/>
              <a:defRPr/>
            </a:pPr>
            <a:r>
              <a:rPr lang="en-US" sz="1800" kern="100" dirty="0">
                <a:latin typeface="Times New Roman" panose="02020603050405020304" pitchFamily="18" charset="0"/>
                <a:ea typeface="Aptos" panose="020B0004020202020204" pitchFamily="34" charset="0"/>
                <a:cs typeface="Times New Roman" panose="02020603050405020304" pitchFamily="18" charset="0"/>
              </a:rPr>
              <a:t>For this study </a:t>
            </a:r>
            <a:r>
              <a:rPr lang="en-US" sz="1800" b="1" kern="100" dirty="0">
                <a:latin typeface="Times New Roman" panose="02020603050405020304" pitchFamily="18" charset="0"/>
                <a:ea typeface="Aptos" panose="020B0004020202020204" pitchFamily="34" charset="0"/>
                <a:cs typeface="Times New Roman" panose="02020603050405020304" pitchFamily="18" charset="0"/>
              </a:rPr>
              <a:t>we define family-friendly simply means organizational policies that allow for flexibility and promote good work life balance</a:t>
            </a:r>
            <a:r>
              <a:rPr lang="en-US" sz="1800" kern="100" dirty="0">
                <a:latin typeface="Times New Roman" panose="02020603050405020304" pitchFamily="18" charset="0"/>
                <a:ea typeface="Aptos" panose="020B0004020202020204" pitchFamily="34" charset="0"/>
                <a:cs typeface="Times New Roman" panose="02020603050405020304" pitchFamily="18" charset="0"/>
              </a:rPr>
              <a:t>. </a:t>
            </a:r>
          </a:p>
          <a:p>
            <a:pPr marL="350615" indent="-350615" defTabSz="934974">
              <a:lnSpc>
                <a:spcPct val="107000"/>
              </a:lnSpc>
              <a:buFontTx/>
              <a:buAutoNum type="arabicPeriod"/>
              <a:defRPr/>
            </a:pPr>
            <a:r>
              <a:rPr lang="en-US" sz="1800" kern="100" dirty="0">
                <a:latin typeface="Times New Roman" panose="02020603050405020304" pitchFamily="18" charset="0"/>
                <a:ea typeface="Aptos" panose="020B0004020202020204" pitchFamily="34" charset="0"/>
                <a:cs typeface="Times New Roman" panose="02020603050405020304" pitchFamily="18" charset="0"/>
              </a:rPr>
              <a:t>We found that </a:t>
            </a:r>
            <a:r>
              <a:rPr lang="en-US" sz="1800" b="1" kern="100" dirty="0">
                <a:latin typeface="Times New Roman" panose="02020603050405020304" pitchFamily="18" charset="0"/>
                <a:ea typeface="Aptos" panose="020B0004020202020204" pitchFamily="34" charset="0"/>
                <a:cs typeface="Times New Roman" panose="02020603050405020304" pitchFamily="18" charset="0"/>
              </a:rPr>
              <a:t>NONPROFIT ORGANIZATIONS ARE DOING REALLY WELL.</a:t>
            </a:r>
          </a:p>
          <a:p>
            <a:pPr marL="818102" lvl="1" indent="-350615" defTabSz="934974">
              <a:lnSpc>
                <a:spcPct val="107000"/>
              </a:lnSpc>
              <a:buFontTx/>
              <a:buAutoNum type="arabicPeriod"/>
              <a:defRPr/>
            </a:pPr>
            <a:r>
              <a:rPr lang="en-US" sz="1800" kern="100" dirty="0">
                <a:latin typeface="Times New Roman" panose="02020603050405020304" pitchFamily="18" charset="0"/>
                <a:ea typeface="Aptos" panose="020B0004020202020204" pitchFamily="34" charset="0"/>
                <a:cs typeface="Times New Roman" panose="02020603050405020304" pitchFamily="18" charset="0"/>
              </a:rPr>
              <a:t>78% percent of employees felt their employer provides family-friendly policies</a:t>
            </a:r>
          </a:p>
          <a:p>
            <a:pPr marL="818102" lvl="1" indent="-350615" defTabSz="934974">
              <a:lnSpc>
                <a:spcPct val="107000"/>
              </a:lnSpc>
              <a:buFontTx/>
              <a:buAutoNum type="arabicPeriod"/>
              <a:defRPr/>
            </a:pPr>
            <a:r>
              <a:rPr lang="en-US" sz="1800" kern="100" dirty="0">
                <a:latin typeface="Times New Roman" panose="02020603050405020304" pitchFamily="18" charset="0"/>
                <a:ea typeface="Aptos" panose="020B0004020202020204" pitchFamily="34" charset="0"/>
                <a:cs typeface="Times New Roman" panose="02020603050405020304" pitchFamily="18" charset="0"/>
              </a:rPr>
              <a:t>82% felt those policies were sufficiently flexible</a:t>
            </a:r>
          </a:p>
          <a:p>
            <a:pPr marL="818102" lvl="1" indent="-350615" defTabSz="934974">
              <a:lnSpc>
                <a:spcPct val="107000"/>
              </a:lnSpc>
              <a:buFontTx/>
              <a:buAutoNum type="arabicPeriod"/>
              <a:defRPr/>
            </a:pPr>
            <a:r>
              <a:rPr lang="en-US" sz="1800" kern="100" dirty="0">
                <a:latin typeface="Times New Roman" panose="02020603050405020304" pitchFamily="18" charset="0"/>
                <a:ea typeface="Aptos" panose="020B0004020202020204" pitchFamily="34" charset="0"/>
                <a:cs typeface="Times New Roman" panose="02020603050405020304" pitchFamily="18" charset="0"/>
              </a:rPr>
              <a:t>79% were satisfied with the family-friendly policies. </a:t>
            </a:r>
          </a:p>
          <a:p>
            <a:pPr marL="818102" lvl="1" indent="-350615" defTabSz="934974">
              <a:lnSpc>
                <a:spcPct val="107000"/>
              </a:lnSpc>
              <a:buFontTx/>
              <a:buAutoNum type="arabicPeriod"/>
              <a:defRPr/>
            </a:pPr>
            <a:r>
              <a:rPr lang="en-US" sz="1800" kern="100" dirty="0">
                <a:latin typeface="Times New Roman" panose="02020603050405020304" pitchFamily="18" charset="0"/>
                <a:ea typeface="Aptos" panose="020B0004020202020204" pitchFamily="34" charset="0"/>
                <a:cs typeface="Times New Roman" panose="02020603050405020304" pitchFamily="18" charset="0"/>
              </a:rPr>
              <a:t>The results were very similar across fulltime and part-time employees. </a:t>
            </a:r>
          </a:p>
          <a:p>
            <a:pPr marL="818102" lvl="1" indent="-350615" defTabSz="934974">
              <a:lnSpc>
                <a:spcPct val="107000"/>
              </a:lnSpc>
              <a:buFontTx/>
              <a:buAutoNum type="arabicPeriod"/>
              <a:defRPr/>
            </a:pPr>
            <a:r>
              <a:rPr lang="en-US" sz="1800" kern="100" dirty="0">
                <a:latin typeface="Times New Roman" panose="02020603050405020304" pitchFamily="18" charset="0"/>
                <a:ea typeface="Aptos" panose="020B0004020202020204" pitchFamily="34" charset="0"/>
                <a:cs typeface="Times New Roman" panose="02020603050405020304" pitchFamily="18" charset="0"/>
              </a:rPr>
              <a:t>When broken down by organization, we find that 90 of the 126 organizations in this study were considered to be family-friendly places to work. </a:t>
            </a:r>
          </a:p>
          <a:p>
            <a:pPr marL="818102" lvl="1" indent="-350615" defTabSz="934974">
              <a:lnSpc>
                <a:spcPct val="107000"/>
              </a:lnSpc>
              <a:buFontTx/>
              <a:buAutoNum type="arabicPeriod"/>
              <a:defRPr/>
            </a:pPr>
            <a:r>
              <a:rPr lang="en-US" sz="1800" kern="100" dirty="0">
                <a:latin typeface="Times New Roman" panose="02020603050405020304" pitchFamily="18" charset="0"/>
                <a:ea typeface="Aptos" panose="020B0004020202020204" pitchFamily="34" charset="0"/>
                <a:cs typeface="Times New Roman" panose="02020603050405020304" pitchFamily="18" charset="0"/>
              </a:rPr>
              <a:t>Only 16 explain the “dissatisfied” responses.</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indent="467487">
              <a:lnSpc>
                <a:spcPct val="107000"/>
              </a:lnSpc>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0B07C58-6407-4892-B0FB-7C039EF9980A}" type="slidenum">
              <a:rPr lang="en-US" smtClean="0"/>
              <a:t>22</a:t>
            </a:fld>
            <a:endParaRPr lang="en-US"/>
          </a:p>
        </p:txBody>
      </p:sp>
    </p:spTree>
    <p:extLst>
      <p:ext uri="{BB962C8B-B14F-4D97-AF65-F5344CB8AC3E}">
        <p14:creationId xmlns:p14="http://schemas.microsoft.com/office/powerpoint/2010/main" val="2773446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974">
              <a:defRPr/>
            </a:pPr>
            <a:r>
              <a:rPr lang="en-US" dirty="0"/>
              <a:t>1. We will now be looking at reasons </a:t>
            </a:r>
            <a:r>
              <a:rPr lang="en-US" b="1" dirty="0"/>
              <a:t>why employees may consider leaving and stick with the 260 employees level. </a:t>
            </a:r>
          </a:p>
        </p:txBody>
      </p:sp>
      <p:sp>
        <p:nvSpPr>
          <p:cNvPr id="4" name="Slide Number Placeholder 3"/>
          <p:cNvSpPr>
            <a:spLocks noGrp="1"/>
          </p:cNvSpPr>
          <p:nvPr>
            <p:ph type="sldNum" sz="quarter" idx="5"/>
          </p:nvPr>
        </p:nvSpPr>
        <p:spPr/>
        <p:txBody>
          <a:bodyPr/>
          <a:lstStyle/>
          <a:p>
            <a:fld id="{70B07C58-6407-4892-B0FB-7C039EF9980A}" type="slidenum">
              <a:rPr lang="en-US" smtClean="0"/>
              <a:t>23</a:t>
            </a:fld>
            <a:endParaRPr lang="en-US"/>
          </a:p>
        </p:txBody>
      </p:sp>
    </p:spTree>
    <p:extLst>
      <p:ext uri="{BB962C8B-B14F-4D97-AF65-F5344CB8AC3E}">
        <p14:creationId xmlns:p14="http://schemas.microsoft.com/office/powerpoint/2010/main" val="3099140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0615" indent="-350615">
              <a:lnSpc>
                <a:spcPct val="107000"/>
              </a:lnSpc>
              <a:buAutoNum type="arabicPeriod"/>
            </a:pPr>
            <a:r>
              <a:rPr lang="en-US" sz="1800" dirty="0">
                <a:latin typeface="Times New Roman" panose="02020603050405020304" pitchFamily="18" charset="0"/>
                <a:ea typeface="Aptos" panose="020B0004020202020204" pitchFamily="34" charset="0"/>
              </a:rPr>
              <a:t>Here we asked them to </a:t>
            </a:r>
            <a:r>
              <a:rPr lang="en-US" sz="1800" b="1" dirty="0">
                <a:latin typeface="Times New Roman" panose="02020603050405020304" pitchFamily="18" charset="0"/>
                <a:ea typeface="Aptos" panose="020B0004020202020204" pitchFamily="34" charset="0"/>
              </a:rPr>
              <a:t>rank…(read the items) </a:t>
            </a:r>
            <a:r>
              <a:rPr lang="en-US" sz="1800" dirty="0">
                <a:latin typeface="Times New Roman" panose="02020603050405020304" pitchFamily="18" charset="0"/>
                <a:ea typeface="Aptos" panose="020B0004020202020204" pitchFamily="34" charset="0"/>
              </a:rPr>
              <a:t>by pick their top three reasons they would leave.</a:t>
            </a:r>
          </a:p>
          <a:p>
            <a:pPr marL="350615" indent="-350615">
              <a:lnSpc>
                <a:spcPct val="107000"/>
              </a:lnSpc>
              <a:buAutoNum type="arabicPeriod"/>
            </a:pPr>
            <a:r>
              <a:rPr lang="en-US" sz="1800" dirty="0">
                <a:latin typeface="Times New Roman" panose="02020603050405020304" pitchFamily="18" charset="0"/>
                <a:ea typeface="Aptos" panose="020B0004020202020204" pitchFamily="34" charset="0"/>
              </a:rPr>
              <a:t>We found that the </a:t>
            </a:r>
            <a:r>
              <a:rPr lang="en-US" sz="1800" b="1" dirty="0">
                <a:latin typeface="Times New Roman" panose="02020603050405020304" pitchFamily="18" charset="0"/>
                <a:ea typeface="Aptos" panose="020B0004020202020204" pitchFamily="34" charset="0"/>
              </a:rPr>
              <a:t>number one reason </a:t>
            </a:r>
            <a:r>
              <a:rPr lang="en-US" sz="1800" dirty="0">
                <a:latin typeface="Times New Roman" panose="02020603050405020304" pitchFamily="18" charset="0"/>
                <a:ea typeface="Aptos" panose="020B0004020202020204" pitchFamily="34" charset="0"/>
              </a:rPr>
              <a:t>why an employee would leave was because of </a:t>
            </a:r>
            <a:r>
              <a:rPr lang="en-US" sz="1800" b="1" dirty="0">
                <a:latin typeface="Times New Roman" panose="02020603050405020304" pitchFamily="18" charset="0"/>
                <a:ea typeface="Aptos" panose="020B0004020202020204" pitchFamily="34" charset="0"/>
              </a:rPr>
              <a:t>“low pay”</a:t>
            </a:r>
            <a:r>
              <a:rPr lang="en-US" sz="1800" dirty="0">
                <a:latin typeface="Times New Roman" panose="02020603050405020304" pitchFamily="18" charset="0"/>
                <a:ea typeface="Aptos" panose="020B0004020202020204" pitchFamily="34" charset="0"/>
              </a:rPr>
              <a:t> with (read percentage) of employees ranking it as their number one reason for leaving. </a:t>
            </a:r>
          </a:p>
          <a:p>
            <a:pPr marL="350615" indent="-350615">
              <a:lnSpc>
                <a:spcPct val="107000"/>
              </a:lnSpc>
              <a:buAutoNum type="arabicPeriod"/>
            </a:pPr>
            <a:r>
              <a:rPr lang="en-US" sz="1800" dirty="0">
                <a:latin typeface="Times New Roman" panose="02020603050405020304" pitchFamily="18" charset="0"/>
                <a:ea typeface="Aptos" panose="020B0004020202020204" pitchFamily="34" charset="0"/>
              </a:rPr>
              <a:t>The </a:t>
            </a:r>
            <a:r>
              <a:rPr lang="en-US" sz="1800" b="1" dirty="0">
                <a:latin typeface="Times New Roman" panose="02020603050405020304" pitchFamily="18" charset="0"/>
                <a:ea typeface="Aptos" panose="020B0004020202020204" pitchFamily="34" charset="0"/>
              </a:rPr>
              <a:t>second most popular </a:t>
            </a:r>
            <a:r>
              <a:rPr lang="en-US" sz="1800" dirty="0">
                <a:latin typeface="Times New Roman" panose="02020603050405020304" pitchFamily="18" charset="0"/>
                <a:ea typeface="Aptos" panose="020B0004020202020204" pitchFamily="34" charset="0"/>
              </a:rPr>
              <a:t>top reason was </a:t>
            </a:r>
            <a:r>
              <a:rPr lang="en-US" sz="1800" b="1" dirty="0">
                <a:latin typeface="Times New Roman" panose="02020603050405020304" pitchFamily="18" charset="0"/>
                <a:ea typeface="Aptos" panose="020B0004020202020204" pitchFamily="34" charset="0"/>
              </a:rPr>
              <a:t>personal or family concerns (12.3%). </a:t>
            </a:r>
          </a:p>
          <a:p>
            <a:pPr marL="350615" indent="-350615">
              <a:lnSpc>
                <a:spcPct val="107000"/>
              </a:lnSpc>
              <a:buAutoNum type="arabicPeriod"/>
            </a:pPr>
            <a:r>
              <a:rPr lang="en-US" sz="1800" dirty="0">
                <a:latin typeface="Times New Roman" panose="02020603050405020304" pitchFamily="18" charset="0"/>
                <a:ea typeface="Aptos" panose="020B0004020202020204" pitchFamily="34" charset="0"/>
              </a:rPr>
              <a:t>However, though not the highest number one reason, </a:t>
            </a:r>
            <a:r>
              <a:rPr lang="en-US" sz="1800" b="1" dirty="0">
                <a:latin typeface="Times New Roman" panose="02020603050405020304" pitchFamily="18" charset="0"/>
                <a:ea typeface="Aptos" panose="020B0004020202020204" pitchFamily="34" charset="0"/>
              </a:rPr>
              <a:t>the reason that was most consistently included in the top three reasons for leaving was “no pay growth,” with (43.5%) including i</a:t>
            </a:r>
            <a:r>
              <a:rPr lang="en-US" sz="1800" dirty="0">
                <a:latin typeface="Times New Roman" panose="02020603050405020304" pitchFamily="18" charset="0"/>
                <a:ea typeface="Aptos" panose="020B0004020202020204" pitchFamily="34" charset="0"/>
              </a:rPr>
              <a:t>t.</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0B07C58-6407-4892-B0FB-7C039EF9980A}" type="slidenum">
              <a:rPr lang="en-US" smtClean="0"/>
              <a:t>24</a:t>
            </a:fld>
            <a:endParaRPr lang="en-US"/>
          </a:p>
        </p:txBody>
      </p:sp>
    </p:spTree>
    <p:extLst>
      <p:ext uri="{BB962C8B-B14F-4D97-AF65-F5344CB8AC3E}">
        <p14:creationId xmlns:p14="http://schemas.microsoft.com/office/powerpoint/2010/main" val="941911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C2D11-DB19-C477-A389-196D36B20E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436BD9-32D0-9C82-8B9E-7B68922D2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6AC583-DA5B-A7B2-9F4F-028D3E893838}"/>
              </a:ext>
            </a:extLst>
          </p:cNvPr>
          <p:cNvSpPr>
            <a:spLocks noGrp="1"/>
          </p:cNvSpPr>
          <p:nvPr>
            <p:ph type="body" idx="1"/>
          </p:nvPr>
        </p:nvSpPr>
        <p:spPr/>
        <p:txBody>
          <a:bodyPr/>
          <a:lstStyle/>
          <a:p>
            <a:pPr marL="350615" indent="-350615">
              <a:lnSpc>
                <a:spcPct val="107000"/>
              </a:lnSpc>
              <a:buAutoNum type="arabicPeriod"/>
            </a:pPr>
            <a:r>
              <a:rPr lang="en-US" sz="1800" kern="100" dirty="0">
                <a:latin typeface="Aptos" panose="020B0004020202020204" pitchFamily="34" charset="0"/>
                <a:ea typeface="Aptos" panose="020B0004020202020204" pitchFamily="34" charset="0"/>
                <a:cs typeface="Times New Roman" panose="02020603050405020304" pitchFamily="18" charset="0"/>
              </a:rPr>
              <a:t>In looking at this a little further we found that </a:t>
            </a:r>
            <a:r>
              <a:rPr lang="en-US" sz="1800" b="1" kern="100" dirty="0">
                <a:latin typeface="Aptos" panose="020B0004020202020204" pitchFamily="34" charset="0"/>
                <a:ea typeface="Aptos" panose="020B0004020202020204" pitchFamily="34" charset="0"/>
                <a:cs typeface="Times New Roman" panose="02020603050405020304" pitchFamily="18" charset="0"/>
              </a:rPr>
              <a:t>whether an organization offered benefits greatly impacted how an employee felt about benefits</a:t>
            </a:r>
            <a:r>
              <a:rPr lang="en-US" sz="1800" kern="100" dirty="0">
                <a:latin typeface="Aptos" panose="020B0004020202020204" pitchFamily="34" charset="0"/>
                <a:ea typeface="Aptos" panose="020B0004020202020204" pitchFamily="34" charset="0"/>
                <a:cs typeface="Times New Roman" panose="02020603050405020304" pitchFamily="18" charset="0"/>
              </a:rPr>
              <a:t>.</a:t>
            </a:r>
          </a:p>
          <a:p>
            <a:pPr marL="350615" indent="-350615">
              <a:lnSpc>
                <a:spcPct val="107000"/>
              </a:lnSpc>
              <a:buAutoNum type="arabicPeriod"/>
            </a:pPr>
            <a:r>
              <a:rPr lang="en-US" sz="1800" b="1" kern="100" dirty="0">
                <a:latin typeface="Aptos" panose="020B0004020202020204" pitchFamily="34" charset="0"/>
                <a:ea typeface="Aptos" panose="020B0004020202020204" pitchFamily="34" charset="0"/>
                <a:cs typeface="Times New Roman" panose="02020603050405020304" pitchFamily="18" charset="0"/>
              </a:rPr>
              <a:t>People not offered benefits are much more likely to report it as their top reason for leaving</a:t>
            </a:r>
            <a:r>
              <a:rPr lang="en-US" sz="1800" kern="100" dirty="0">
                <a:latin typeface="Aptos" panose="020B0004020202020204" pitchFamily="34" charset="0"/>
                <a:ea typeface="Aptos" panose="020B0004020202020204" pitchFamily="34" charset="0"/>
                <a:cs typeface="Times New Roman" panose="02020603050405020304" pitchFamily="18" charset="0"/>
              </a:rPr>
              <a:t>. </a:t>
            </a:r>
          </a:p>
          <a:p>
            <a:pPr marL="350615" indent="-350615">
              <a:lnSpc>
                <a:spcPct val="107000"/>
              </a:lnSpc>
              <a:buAutoNum type="arabicPeriod"/>
            </a:pPr>
            <a:r>
              <a:rPr lang="en-US" sz="1800" kern="100" dirty="0">
                <a:latin typeface="Aptos" panose="020B0004020202020204" pitchFamily="34" charset="0"/>
                <a:ea typeface="Aptos" panose="020B0004020202020204" pitchFamily="34" charset="0"/>
                <a:cs typeface="Times New Roman" panose="02020603050405020304" pitchFamily="18" charset="0"/>
              </a:rPr>
              <a:t>The previous answers of low pay and personal and family concerns remain consistent. </a:t>
            </a:r>
          </a:p>
          <a:p>
            <a:pPr marL="350615" indent="-350615">
              <a:lnSpc>
                <a:spcPct val="107000"/>
              </a:lnSpc>
              <a:buAutoNum type="arabicPeriod"/>
            </a:pPr>
            <a:r>
              <a:rPr lang="en-US" sz="1800" kern="100" dirty="0">
                <a:latin typeface="Aptos" panose="020B0004020202020204" pitchFamily="34" charset="0"/>
                <a:ea typeface="Aptos" panose="020B0004020202020204" pitchFamily="34" charset="0"/>
                <a:cs typeface="Times New Roman" panose="02020603050405020304" pitchFamily="18" charset="0"/>
              </a:rPr>
              <a:t>Thus, </a:t>
            </a:r>
            <a:r>
              <a:rPr lang="en-US" sz="1800" b="1" kern="100" dirty="0">
                <a:latin typeface="Aptos" panose="020B0004020202020204" pitchFamily="34" charset="0"/>
                <a:ea typeface="Aptos" panose="020B0004020202020204" pitchFamily="34" charset="0"/>
                <a:cs typeface="Times New Roman" panose="02020603050405020304" pitchFamily="18" charset="0"/>
              </a:rPr>
              <a:t>one simple way to increase retention would be to provide benefits</a:t>
            </a:r>
            <a:r>
              <a:rPr lang="en-US" sz="1800" kern="100" dirty="0">
                <a:latin typeface="Aptos" panose="020B0004020202020204" pitchFamily="34" charset="0"/>
                <a:ea typeface="Aptos" panose="020B0004020202020204" pitchFamily="34" charset="0"/>
                <a:cs typeface="Times New Roman" panose="02020603050405020304" pitchFamily="18" charset="0"/>
              </a:rPr>
              <a:t>, but we understand that simple may not be feasible.</a:t>
            </a:r>
          </a:p>
        </p:txBody>
      </p:sp>
      <p:sp>
        <p:nvSpPr>
          <p:cNvPr id="4" name="Slide Number Placeholder 3">
            <a:extLst>
              <a:ext uri="{FF2B5EF4-FFF2-40B4-BE49-F238E27FC236}">
                <a16:creationId xmlns:a16="http://schemas.microsoft.com/office/drawing/2014/main" id="{D4BF0CDF-8732-696C-3C2F-32B585A4242A}"/>
              </a:ext>
            </a:extLst>
          </p:cNvPr>
          <p:cNvSpPr>
            <a:spLocks noGrp="1"/>
          </p:cNvSpPr>
          <p:nvPr>
            <p:ph type="sldNum" sz="quarter" idx="5"/>
          </p:nvPr>
        </p:nvSpPr>
        <p:spPr/>
        <p:txBody>
          <a:bodyPr/>
          <a:lstStyle/>
          <a:p>
            <a:fld id="{70B07C58-6407-4892-B0FB-7C039EF9980A}" type="slidenum">
              <a:rPr lang="en-US" smtClean="0"/>
              <a:t>25</a:t>
            </a:fld>
            <a:endParaRPr lang="en-US"/>
          </a:p>
        </p:txBody>
      </p:sp>
    </p:spTree>
    <p:extLst>
      <p:ext uri="{BB962C8B-B14F-4D97-AF65-F5344CB8AC3E}">
        <p14:creationId xmlns:p14="http://schemas.microsoft.com/office/powerpoint/2010/main" val="3537645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0615" indent="-350615" defTabSz="934974">
              <a:lnSpc>
                <a:spcPct val="107000"/>
              </a:lnSpc>
              <a:buFontTx/>
              <a:buAutoNum type="arabicPeriod"/>
              <a:defRPr/>
            </a:pPr>
            <a:r>
              <a:rPr lang="en-US" sz="1800" dirty="0">
                <a:solidFill>
                  <a:srgbClr val="000000"/>
                </a:solidFill>
                <a:latin typeface="Times New Roman" panose="02020603050405020304" pitchFamily="18" charset="0"/>
                <a:ea typeface="Aptos" panose="020B0004020202020204" pitchFamily="34" charset="0"/>
              </a:rPr>
              <a:t>Beyond breaking reasons for leaving down by organizations offering benefits </a:t>
            </a:r>
            <a:r>
              <a:rPr lang="en-US" sz="1800" b="1" dirty="0">
                <a:solidFill>
                  <a:srgbClr val="000000"/>
                </a:solidFill>
                <a:latin typeface="Times New Roman" panose="02020603050405020304" pitchFamily="18" charset="0"/>
                <a:ea typeface="Aptos" panose="020B0004020202020204" pitchFamily="34" charset="0"/>
              </a:rPr>
              <a:t>we also looked at age groups</a:t>
            </a:r>
            <a:r>
              <a:rPr lang="en-US" sz="1800" dirty="0">
                <a:solidFill>
                  <a:srgbClr val="000000"/>
                </a:solidFill>
                <a:latin typeface="Times New Roman" panose="02020603050405020304" pitchFamily="18" charset="0"/>
                <a:ea typeface="Aptos" panose="020B0004020202020204" pitchFamily="34" charset="0"/>
              </a:rPr>
              <a:t>.</a:t>
            </a:r>
          </a:p>
          <a:p>
            <a:pPr marL="350615" indent="-350615" defTabSz="934974">
              <a:lnSpc>
                <a:spcPct val="107000"/>
              </a:lnSpc>
              <a:buFontTx/>
              <a:buAutoNum type="arabicPeriod"/>
              <a:defRPr/>
            </a:pPr>
            <a:r>
              <a:rPr lang="en-US" sz="1800" dirty="0">
                <a:solidFill>
                  <a:srgbClr val="000000"/>
                </a:solidFill>
                <a:latin typeface="Times New Roman" panose="02020603050405020304" pitchFamily="18" charset="0"/>
                <a:ea typeface="Aptos" panose="020B0004020202020204" pitchFamily="34" charset="0"/>
              </a:rPr>
              <a:t>We defined </a:t>
            </a:r>
            <a:r>
              <a:rPr lang="en-US" sz="1800" i="1" dirty="0">
                <a:solidFill>
                  <a:srgbClr val="000000"/>
                </a:solidFill>
                <a:latin typeface="Times New Roman" panose="02020603050405020304" pitchFamily="18" charset="0"/>
                <a:ea typeface="Aptos" panose="020B0004020202020204" pitchFamily="34" charset="0"/>
              </a:rPr>
              <a:t>Early career” from ages 18 - 34, “Middle career” from ages 35 – 54, and “Late career" from ages 55 and over. </a:t>
            </a:r>
          </a:p>
          <a:p>
            <a:pPr marL="350615" indent="-350615" defTabSz="934974">
              <a:lnSpc>
                <a:spcPct val="107000"/>
              </a:lnSpc>
              <a:buFontTx/>
              <a:buAutoNum type="arabicPeriod"/>
              <a:defRPr/>
            </a:pPr>
            <a:r>
              <a:rPr lang="en-US" sz="1800" b="1"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Early career employees are more likely to indicate low pay (19.4%), lack of promotion opportunities (16.1%), and no pay growth (21.1%) as important reasons for leaving</a:t>
            </a:r>
            <a:r>
              <a:rPr lang="en-US" sz="1800"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 </a:t>
            </a:r>
          </a:p>
          <a:p>
            <a:pPr marL="350615" indent="-350615" defTabSz="934974">
              <a:lnSpc>
                <a:spcPct val="107000"/>
              </a:lnSpc>
              <a:buFontTx/>
              <a:buAutoNum type="arabicPeriod"/>
              <a:defRPr/>
            </a:pPr>
            <a:r>
              <a:rPr lang="en-US" sz="1800"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This is expected given that the older employees may be at the top of their position and pay scales while the younger employees are at the bottom. </a:t>
            </a:r>
          </a:p>
          <a:p>
            <a:pPr marL="350615" indent="-350615" defTabSz="934974">
              <a:lnSpc>
                <a:spcPct val="107000"/>
              </a:lnSpc>
              <a:buFontTx/>
              <a:buAutoNum type="arabicPeriod"/>
              <a:defRPr/>
            </a:pPr>
            <a:r>
              <a:rPr lang="en-US" sz="1800"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However, despite late careered individuals not including pay in their top three reasons, when we look at their number one reason…(next slide)</a:t>
            </a:r>
          </a:p>
          <a:p>
            <a:pPr defTabSz="934974">
              <a:lnSpc>
                <a:spcPct val="107000"/>
              </a:lnSpc>
              <a:defRPr/>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indent="467487">
              <a:lnSpc>
                <a:spcPct val="107000"/>
              </a:lnSpc>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0B07C58-6407-4892-B0FB-7C039EF9980A}" type="slidenum">
              <a:rPr lang="en-US" smtClean="0"/>
              <a:t>26</a:t>
            </a:fld>
            <a:endParaRPr lang="en-US"/>
          </a:p>
        </p:txBody>
      </p:sp>
    </p:spTree>
    <p:extLst>
      <p:ext uri="{BB962C8B-B14F-4D97-AF65-F5344CB8AC3E}">
        <p14:creationId xmlns:p14="http://schemas.microsoft.com/office/powerpoint/2010/main" val="4617813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0615" indent="-350615">
              <a:lnSpc>
                <a:spcPct val="107000"/>
              </a:lnSpc>
              <a:buAutoNum type="arabicPeriod"/>
            </a:pPr>
            <a:r>
              <a:rPr lang="en-US" sz="1800" kern="100" dirty="0">
                <a:latin typeface="Times New Roman" panose="02020603050405020304" pitchFamily="18" charset="0"/>
                <a:ea typeface="Aptos" panose="020B0004020202020204" pitchFamily="34" charset="0"/>
                <a:cs typeface="Times New Roman" panose="02020603050405020304" pitchFamily="18" charset="0"/>
              </a:rPr>
              <a:t>We find that no pay growth was their highest number one reason for leaving. </a:t>
            </a:r>
          </a:p>
          <a:p>
            <a:pPr marL="350615" indent="-350615">
              <a:lnSpc>
                <a:spcPct val="107000"/>
              </a:lnSpc>
              <a:buAutoNum type="arabicPeriod"/>
            </a:pPr>
            <a:r>
              <a:rPr lang="en-US" sz="1800" kern="100" dirty="0">
                <a:latin typeface="Times New Roman" panose="02020603050405020304" pitchFamily="18" charset="0"/>
                <a:ea typeface="Aptos" panose="020B0004020202020204" pitchFamily="34" charset="0"/>
                <a:cs typeface="Times New Roman" panose="02020603050405020304" pitchFamily="18" charset="0"/>
              </a:rPr>
              <a:t>For both middle career and late career, personal and family concerns were also major reasons for leaving. </a:t>
            </a:r>
          </a:p>
          <a:p>
            <a:pPr marL="350615" indent="-350615">
              <a:lnSpc>
                <a:spcPct val="107000"/>
              </a:lnSpc>
              <a:buAutoNum type="arabicPeriod"/>
            </a:pPr>
            <a:r>
              <a:rPr lang="en-US" sz="1800" kern="100" dirty="0">
                <a:latin typeface="Times New Roman" panose="02020603050405020304" pitchFamily="18" charset="0"/>
                <a:ea typeface="Aptos" panose="020B0004020202020204" pitchFamily="34" charset="0"/>
                <a:cs typeface="Times New Roman" panose="02020603050405020304" pitchFamily="18" charset="0"/>
              </a:rPr>
              <a:t>As such, keeping this trends in mind, it could.</a:t>
            </a:r>
            <a:r>
              <a:rPr lang="en-US" sz="1800" b="1" kern="100" dirty="0">
                <a:latin typeface="Times New Roman" panose="02020603050405020304" pitchFamily="18" charset="0"/>
                <a:ea typeface="Aptos" panose="020B0004020202020204" pitchFamily="34" charset="0"/>
                <a:cs typeface="Times New Roman" panose="02020603050405020304" pitchFamily="18" charset="0"/>
              </a:rPr>
              <a:t> be helpful for resource limited organizations to be more prescriptive to their employees needs based on how long they have been working.</a:t>
            </a:r>
          </a:p>
          <a:p>
            <a:pPr marL="350615" indent="-350615">
              <a:lnSpc>
                <a:spcPct val="107000"/>
              </a:lnSpc>
              <a:buAutoNum type="arabicPeriod"/>
            </a:pPr>
            <a:r>
              <a:rPr lang="en-US" sz="1800" b="1"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Younger employees worry about pay and promotion more than older employees and so i</a:t>
            </a:r>
            <a:r>
              <a:rPr lang="en-US" sz="1800"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ncreasing opportunities to move up, creating career plans and goals, and providing professional development opportunities could all be great ways to help younger employees feel they have a future at their organization. </a:t>
            </a:r>
          </a:p>
          <a:p>
            <a:pPr marL="350615" indent="-350615">
              <a:lnSpc>
                <a:spcPct val="107000"/>
              </a:lnSpc>
              <a:buAutoNum type="arabicPeriod"/>
            </a:pPr>
            <a:r>
              <a:rPr lang="en-US" sz="1800" b="1"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Middle and older employees worry about personal and family concerns and so more flexible schedules could prove useful for retaining them</a:t>
            </a:r>
            <a:r>
              <a:rPr lang="en-US" sz="1800"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latin typeface="Times New Roman" panose="02020603050405020304" pitchFamily="18" charset="0"/>
              <a:ea typeface="Aptos" panose="020B0004020202020204" pitchFamily="34" charset="0"/>
              <a:cs typeface="Times New Roman" panose="02020603050405020304" pitchFamily="18" charset="0"/>
            </a:endParaRPr>
          </a:p>
          <a:p>
            <a:pPr indent="467487">
              <a:lnSpc>
                <a:spcPct val="107000"/>
              </a:lnSpc>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indent="467487">
              <a:lnSpc>
                <a:spcPct val="107000"/>
              </a:lnSpc>
            </a:pPr>
            <a:r>
              <a:rPr lang="en-US" sz="1800" kern="100" dirty="0">
                <a:latin typeface="Aptos" panose="020B0004020202020204" pitchFamily="34" charset="0"/>
                <a:ea typeface="Aptos" panose="020B0004020202020204" pitchFamily="34" charset="0"/>
                <a:cs typeface="Times New Roman" panose="02020603050405020304" pitchFamily="18" charset="0"/>
              </a:rPr>
              <a:t>*Middle Career (16%) cited low pay, and (14%) cited personal and family concerns as their number one reasons for leaving. </a:t>
            </a:r>
          </a:p>
        </p:txBody>
      </p:sp>
      <p:sp>
        <p:nvSpPr>
          <p:cNvPr id="4" name="Slide Number Placeholder 3"/>
          <p:cNvSpPr>
            <a:spLocks noGrp="1"/>
          </p:cNvSpPr>
          <p:nvPr>
            <p:ph type="sldNum" sz="quarter" idx="5"/>
          </p:nvPr>
        </p:nvSpPr>
        <p:spPr/>
        <p:txBody>
          <a:bodyPr/>
          <a:lstStyle/>
          <a:p>
            <a:fld id="{70B07C58-6407-4892-B0FB-7C039EF9980A}" type="slidenum">
              <a:rPr lang="en-US" smtClean="0"/>
              <a:t>27</a:t>
            </a:fld>
            <a:endParaRPr lang="en-US"/>
          </a:p>
        </p:txBody>
      </p:sp>
    </p:spTree>
    <p:extLst>
      <p:ext uri="{BB962C8B-B14F-4D97-AF65-F5344CB8AC3E}">
        <p14:creationId xmlns:p14="http://schemas.microsoft.com/office/powerpoint/2010/main" val="108269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0615" indent="-350615">
              <a:lnSpc>
                <a:spcPct val="107000"/>
              </a:lnSpc>
              <a:buAutoNum type="arabicPeriod"/>
            </a:pPr>
            <a:r>
              <a:rPr lang="en-US" sz="1800" dirty="0">
                <a:latin typeface="Times New Roman" panose="02020603050405020304" pitchFamily="18" charset="0"/>
                <a:ea typeface="Aptos" panose="020B0004020202020204" pitchFamily="34" charset="0"/>
              </a:rPr>
              <a:t>In addition to reasons for leaving, we asked employees the likelihood that they would be at given organizations in a year.</a:t>
            </a:r>
          </a:p>
          <a:p>
            <a:pPr marL="350615" indent="-350615">
              <a:lnSpc>
                <a:spcPct val="107000"/>
              </a:lnSpc>
              <a:buAutoNum type="arabicPeriod"/>
            </a:pPr>
            <a:r>
              <a:rPr lang="en-US" sz="1800" dirty="0">
                <a:latin typeface="Times New Roman" panose="02020603050405020304" pitchFamily="18" charset="0"/>
                <a:ea typeface="Aptos" panose="020B0004020202020204" pitchFamily="34" charset="0"/>
              </a:rPr>
              <a:t>We found that…(read percentages)</a:t>
            </a:r>
          </a:p>
          <a:p>
            <a:pPr marL="350615" indent="-350615">
              <a:lnSpc>
                <a:spcPct val="107000"/>
              </a:lnSpc>
              <a:buAutoNum type="arabicPeriod"/>
            </a:pPr>
            <a:r>
              <a:rPr lang="en-US" sz="1800" b="1" dirty="0">
                <a:latin typeface="Times New Roman" panose="02020603050405020304" pitchFamily="18" charset="0"/>
                <a:ea typeface="Aptos" panose="020B0004020202020204" pitchFamily="34" charset="0"/>
              </a:rPr>
              <a:t>Fourteen percent of respondents felt they were likely/very likely to retire within a year. </a:t>
            </a:r>
          </a:p>
          <a:p>
            <a:pPr indent="467487">
              <a:lnSpc>
                <a:spcPct val="107000"/>
              </a:lnSpc>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0B07C58-6407-4892-B0FB-7C039EF9980A}" type="slidenum">
              <a:rPr lang="en-US" smtClean="0"/>
              <a:t>28</a:t>
            </a:fld>
            <a:endParaRPr lang="en-US"/>
          </a:p>
        </p:txBody>
      </p:sp>
    </p:spTree>
    <p:extLst>
      <p:ext uri="{BB962C8B-B14F-4D97-AF65-F5344CB8AC3E}">
        <p14:creationId xmlns:p14="http://schemas.microsoft.com/office/powerpoint/2010/main" val="4039334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a:buAutoNum type="arabicPeriod"/>
            </a:pPr>
            <a:r>
              <a:rPr lang="en-US" dirty="0"/>
              <a:t>For our final section, we know what to look at overall job satisfaction and burnout.</a:t>
            </a:r>
          </a:p>
          <a:p>
            <a:pPr marL="233744" indent="-233744">
              <a:buAutoNum type="arabicPeriod"/>
            </a:pPr>
            <a:r>
              <a:rPr lang="en-US" b="1" dirty="0"/>
              <a:t>Previously we looked at how satisfied employees were with their benefits, but now we want to see how satisfied they are with their jobs</a:t>
            </a:r>
            <a:r>
              <a:rPr lang="en-US" dirty="0"/>
              <a:t>. </a:t>
            </a:r>
          </a:p>
        </p:txBody>
      </p:sp>
      <p:sp>
        <p:nvSpPr>
          <p:cNvPr id="4" name="Slide Number Placeholder 3"/>
          <p:cNvSpPr>
            <a:spLocks noGrp="1"/>
          </p:cNvSpPr>
          <p:nvPr>
            <p:ph type="sldNum" sz="quarter" idx="5"/>
          </p:nvPr>
        </p:nvSpPr>
        <p:spPr/>
        <p:txBody>
          <a:bodyPr/>
          <a:lstStyle/>
          <a:p>
            <a:fld id="{70B07C58-6407-4892-B0FB-7C039EF9980A}" type="slidenum">
              <a:rPr lang="en-US" smtClean="0"/>
              <a:t>29</a:t>
            </a:fld>
            <a:endParaRPr lang="en-US"/>
          </a:p>
        </p:txBody>
      </p:sp>
    </p:spTree>
    <p:extLst>
      <p:ext uri="{BB962C8B-B14F-4D97-AF65-F5344CB8AC3E}">
        <p14:creationId xmlns:p14="http://schemas.microsoft.com/office/powerpoint/2010/main" val="287647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07C58-6407-4892-B0FB-7C039EF9980A}" type="slidenum">
              <a:rPr lang="en-US" smtClean="0"/>
              <a:t>3</a:t>
            </a:fld>
            <a:endParaRPr lang="en-US"/>
          </a:p>
        </p:txBody>
      </p:sp>
    </p:spTree>
    <p:extLst>
      <p:ext uri="{BB962C8B-B14F-4D97-AF65-F5344CB8AC3E}">
        <p14:creationId xmlns:p14="http://schemas.microsoft.com/office/powerpoint/2010/main" val="1260553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0615" indent="-350615">
              <a:lnSpc>
                <a:spcPct val="107000"/>
              </a:lnSpc>
              <a:buAutoNum type="arabicPeriod"/>
            </a:pPr>
            <a:r>
              <a:rPr lang="en-US" sz="1800" kern="100" dirty="0">
                <a:latin typeface="Times New Roman" panose="02020603050405020304" pitchFamily="18" charset="0"/>
                <a:ea typeface="Aptos" panose="020B0004020202020204" pitchFamily="34" charset="0"/>
                <a:cs typeface="Times New Roman" panose="02020603050405020304" pitchFamily="18" charset="0"/>
              </a:rPr>
              <a:t>We found great results in </a:t>
            </a:r>
            <a:r>
              <a:rPr lang="en-US" sz="1800" b="1" kern="100" dirty="0">
                <a:latin typeface="Times New Roman" panose="02020603050405020304" pitchFamily="18" charset="0"/>
                <a:ea typeface="Aptos" panose="020B0004020202020204" pitchFamily="34" charset="0"/>
                <a:cs typeface="Times New Roman" panose="02020603050405020304" pitchFamily="18" charset="0"/>
              </a:rPr>
              <a:t>that 82.8% of the employee’s report being satisfied at their job</a:t>
            </a:r>
            <a:r>
              <a:rPr lang="en-US" sz="1800" kern="100" dirty="0">
                <a:latin typeface="Times New Roman" panose="02020603050405020304" pitchFamily="18" charset="0"/>
                <a:ea typeface="Aptos" panose="020B0004020202020204" pitchFamily="34" charset="0"/>
                <a:cs typeface="Times New Roman" panose="02020603050405020304" pitchFamily="18" charset="0"/>
              </a:rPr>
              <a:t> (high or very high satisfaction). </a:t>
            </a:r>
          </a:p>
          <a:p>
            <a:pPr marL="350615" indent="-350615">
              <a:lnSpc>
                <a:spcPct val="107000"/>
              </a:lnSpc>
              <a:buAutoNum type="arabicPeriod"/>
            </a:pPr>
            <a:r>
              <a:rPr lang="en-US" sz="1800" kern="100" dirty="0">
                <a:latin typeface="Times New Roman" panose="02020603050405020304" pitchFamily="18" charset="0"/>
                <a:ea typeface="Aptos" panose="020B0004020202020204" pitchFamily="34" charset="0"/>
                <a:cs typeface="Times New Roman" panose="02020603050405020304" pitchFamily="18" charset="0"/>
              </a:rPr>
              <a:t>Of those that reported low job satisfaction, </a:t>
            </a:r>
            <a:r>
              <a:rPr lang="en-US" sz="1800" b="1" kern="100" dirty="0">
                <a:latin typeface="Times New Roman" panose="02020603050405020304" pitchFamily="18" charset="0"/>
                <a:ea typeface="Aptos" panose="020B0004020202020204" pitchFamily="34" charset="0"/>
                <a:cs typeface="Times New Roman" panose="02020603050405020304" pitchFamily="18" charset="0"/>
              </a:rPr>
              <a:t>66% of them also reported it being unlikely that they would continuing working at their current organization</a:t>
            </a:r>
            <a:r>
              <a:rPr lang="en-US" sz="1800" kern="100" dirty="0">
                <a:latin typeface="Times New Roman" panose="02020603050405020304" pitchFamily="18" charset="0"/>
                <a:ea typeface="Aptos" panose="020B0004020202020204" pitchFamily="34" charset="0"/>
                <a:cs typeface="Times New Roman" panose="02020603050405020304" pitchFamily="18" charset="0"/>
              </a:rPr>
              <a:t>. </a:t>
            </a:r>
          </a:p>
          <a:p>
            <a:pPr marL="350615" indent="-350615">
              <a:lnSpc>
                <a:spcPct val="107000"/>
              </a:lnSpc>
              <a:buAutoNum type="arabicPeriod"/>
            </a:pPr>
            <a:r>
              <a:rPr lang="en-US" sz="1800" kern="100" dirty="0">
                <a:latin typeface="Times New Roman" panose="02020603050405020304" pitchFamily="18" charset="0"/>
                <a:ea typeface="Aptos" panose="020B0004020202020204" pitchFamily="34" charset="0"/>
                <a:cs typeface="Times New Roman" panose="02020603050405020304" pitchFamily="18" charset="0"/>
              </a:rPr>
              <a:t>Interestingly enough, this means that </a:t>
            </a:r>
            <a:r>
              <a:rPr lang="en-US" sz="1800" b="1" kern="100" dirty="0">
                <a:latin typeface="Times New Roman" panose="02020603050405020304" pitchFamily="18" charset="0"/>
                <a:ea typeface="Aptos" panose="020B0004020202020204" pitchFamily="34" charset="0"/>
                <a:cs typeface="Times New Roman" panose="02020603050405020304" pitchFamily="18" charset="0"/>
              </a:rPr>
              <a:t>even among those with low job satisfaction, one third of them plan to remain at their current position</a:t>
            </a:r>
            <a:r>
              <a:rPr lang="en-US" sz="18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350615" indent="-350615">
              <a:lnSpc>
                <a:spcPct val="107000"/>
              </a:lnSpc>
              <a:buAutoNum type="arabicPeriod"/>
            </a:pPr>
            <a:r>
              <a:rPr lang="en-US" sz="1800" kern="100" dirty="0">
                <a:latin typeface="Aptos" panose="020B0004020202020204" pitchFamily="34" charset="0"/>
                <a:ea typeface="Aptos" panose="020B0004020202020204" pitchFamily="34" charset="0"/>
                <a:cs typeface="Times New Roman" panose="02020603050405020304" pitchFamily="18" charset="0"/>
              </a:rPr>
              <a:t>Moreover,</a:t>
            </a:r>
            <a:r>
              <a:rPr lang="en-US" sz="1800" dirty="0">
                <a:latin typeface="Times New Roman" panose="02020603050405020304" pitchFamily="18" charset="0"/>
                <a:ea typeface="Aptos" panose="020B0004020202020204" pitchFamily="34" charset="0"/>
              </a:rPr>
              <a:t> those that reported low job satisfaction, mainly cited </a:t>
            </a:r>
            <a:r>
              <a:rPr lang="en-US" sz="1800" b="1" dirty="0">
                <a:latin typeface="Times New Roman" panose="02020603050405020304" pitchFamily="18" charset="0"/>
                <a:ea typeface="Aptos" panose="020B0004020202020204" pitchFamily="34" charset="0"/>
              </a:rPr>
              <a:t>poor organizational culture and difficult relationships with supervisors </a:t>
            </a:r>
            <a:r>
              <a:rPr lang="en-US" sz="1800" dirty="0">
                <a:latin typeface="Times New Roman" panose="02020603050405020304" pitchFamily="18" charset="0"/>
                <a:ea typeface="Aptos" panose="020B0004020202020204" pitchFamily="34" charset="0"/>
              </a:rPr>
              <a:t>in their top three reasons for why they would leave their current job.</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0B07C58-6407-4892-B0FB-7C039EF9980A}" type="slidenum">
              <a:rPr lang="en-US" smtClean="0"/>
              <a:t>30</a:t>
            </a:fld>
            <a:endParaRPr lang="en-US"/>
          </a:p>
        </p:txBody>
      </p:sp>
    </p:spTree>
    <p:extLst>
      <p:ext uri="{BB962C8B-B14F-4D97-AF65-F5344CB8AC3E}">
        <p14:creationId xmlns:p14="http://schemas.microsoft.com/office/powerpoint/2010/main" val="3033173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0615" indent="-350615">
              <a:lnSpc>
                <a:spcPct val="107000"/>
              </a:lnSpc>
              <a:buAutoNum type="arabicPeriod"/>
            </a:pPr>
            <a:r>
              <a:rPr lang="en-US" sz="1800" kern="100" dirty="0">
                <a:latin typeface="Aptos" panose="020B0004020202020204" pitchFamily="34" charset="0"/>
                <a:ea typeface="Aptos" panose="020B0004020202020204" pitchFamily="34" charset="0"/>
                <a:cs typeface="Times New Roman" panose="02020603050405020304" pitchFamily="18" charset="0"/>
              </a:rPr>
              <a:t>On the other side of the spectrum is burnout.</a:t>
            </a:r>
          </a:p>
          <a:p>
            <a:pPr marL="350615" indent="-350615">
              <a:lnSpc>
                <a:spcPct val="107000"/>
              </a:lnSpc>
              <a:buAutoNum type="arabicPeriod"/>
            </a:pPr>
            <a:r>
              <a:rPr lang="en-US" sz="1800" kern="100" dirty="0">
                <a:latin typeface="Aptos" panose="020B0004020202020204" pitchFamily="34" charset="0"/>
                <a:ea typeface="Aptos" panose="020B0004020202020204" pitchFamily="34" charset="0"/>
                <a:cs typeface="Times New Roman" panose="02020603050405020304" pitchFamily="18" charset="0"/>
              </a:rPr>
              <a:t>We found that…(read percentages)</a:t>
            </a:r>
          </a:p>
          <a:p>
            <a:pPr marL="818102" lvl="1" indent="-350615">
              <a:lnSpc>
                <a:spcPct val="107000"/>
              </a:lnSpc>
              <a:buAutoNum type="arabicPeriod"/>
            </a:pPr>
            <a:r>
              <a:rPr lang="en-US" sz="1800" kern="100" dirty="0">
                <a:latin typeface="Aptos" panose="020B0004020202020204" pitchFamily="34" charset="0"/>
                <a:ea typeface="Aptos" panose="020B0004020202020204" pitchFamily="34" charset="0"/>
                <a:cs typeface="Times New Roman" panose="02020603050405020304" pitchFamily="18" charset="0"/>
              </a:rPr>
              <a:t>55% feel worn out at the end of the working day at least half of the time.</a:t>
            </a:r>
          </a:p>
          <a:p>
            <a:pPr marL="818102" lvl="1" indent="-350615">
              <a:lnSpc>
                <a:spcPct val="107000"/>
              </a:lnSpc>
              <a:buAutoNum type="arabicPeriod"/>
            </a:pPr>
            <a:r>
              <a:rPr lang="en-US" sz="1800" kern="100" dirty="0">
                <a:latin typeface="Aptos" panose="020B0004020202020204" pitchFamily="34" charset="0"/>
                <a:ea typeface="Aptos" panose="020B0004020202020204" pitchFamily="34" charset="0"/>
                <a:cs typeface="Times New Roman" panose="02020603050405020304" pitchFamily="18" charset="0"/>
              </a:rPr>
              <a:t>50% feel that work is emotionally exhausting half the time.</a:t>
            </a:r>
          </a:p>
          <a:p>
            <a:pPr marL="818102" lvl="1" indent="-350615">
              <a:lnSpc>
                <a:spcPct val="107000"/>
              </a:lnSpc>
              <a:buAutoNum type="arabicPeriod"/>
            </a:pPr>
            <a:r>
              <a:rPr lang="en-US" sz="1800" kern="100" dirty="0">
                <a:latin typeface="Aptos" panose="020B0004020202020204" pitchFamily="34" charset="0"/>
                <a:ea typeface="Aptos" panose="020B0004020202020204" pitchFamily="34" charset="0"/>
                <a:cs typeface="Times New Roman" panose="02020603050405020304" pitchFamily="18" charset="0"/>
              </a:rPr>
              <a:t>48% do not have enough energy for family and friends half the time. </a:t>
            </a:r>
          </a:p>
          <a:p>
            <a:pPr marL="818102" lvl="1" indent="-350615">
              <a:lnSpc>
                <a:spcPct val="107000"/>
              </a:lnSpc>
              <a:buAutoNum type="arabicPeriod"/>
            </a:pPr>
            <a:r>
              <a:rPr lang="en-US" sz="1800" kern="100" dirty="0">
                <a:latin typeface="Aptos" panose="020B0004020202020204" pitchFamily="34" charset="0"/>
                <a:ea typeface="Aptos" panose="020B0004020202020204" pitchFamily="34" charset="0"/>
                <a:cs typeface="Times New Roman" panose="02020603050405020304" pitchFamily="18" charset="0"/>
              </a:rPr>
              <a:t>One third feel burnt out and exhausted at the thought of another day at work half the time.</a:t>
            </a:r>
          </a:p>
          <a:p>
            <a:pPr marL="818102" lvl="1" indent="-350615">
              <a:lnSpc>
                <a:spcPct val="107000"/>
              </a:lnSpc>
              <a:buAutoNum type="arabicPeriod"/>
            </a:pPr>
            <a:r>
              <a:rPr lang="en-US" sz="1800" b="1" kern="100" dirty="0">
                <a:latin typeface="Aptos" panose="020B0004020202020204" pitchFamily="34" charset="0"/>
                <a:ea typeface="Aptos" panose="020B0004020202020204" pitchFamily="34" charset="0"/>
                <a:cs typeface="Times New Roman" panose="02020603050405020304" pitchFamily="18" charset="0"/>
              </a:rPr>
              <a:t>These are not the same people for each group.</a:t>
            </a:r>
          </a:p>
          <a:p>
            <a:pPr marL="350615" indent="-350615">
              <a:lnSpc>
                <a:spcPct val="107000"/>
              </a:lnSpc>
              <a:buAutoNum type="arabicPeriod"/>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350615" indent="-350615">
              <a:lnSpc>
                <a:spcPct val="107000"/>
              </a:lnSpc>
              <a:buAutoNum type="arabicPeriod"/>
            </a:pPr>
            <a:endParaRPr lang="en-US"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0B07C58-6407-4892-B0FB-7C039EF9980A}" type="slidenum">
              <a:rPr lang="en-US" smtClean="0"/>
              <a:t>31</a:t>
            </a:fld>
            <a:endParaRPr lang="en-US"/>
          </a:p>
        </p:txBody>
      </p:sp>
    </p:spTree>
    <p:extLst>
      <p:ext uri="{BB962C8B-B14F-4D97-AF65-F5344CB8AC3E}">
        <p14:creationId xmlns:p14="http://schemas.microsoft.com/office/powerpoint/2010/main" val="3481075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0615" indent="-350615">
              <a:lnSpc>
                <a:spcPct val="107000"/>
              </a:lnSpc>
              <a:buAutoNum type="arabicPeriod"/>
            </a:pPr>
            <a:r>
              <a:rPr lang="en-US" sz="1800" dirty="0">
                <a:latin typeface="Times New Roman" panose="02020603050405020304" pitchFamily="18" charset="0"/>
                <a:ea typeface="Aptos" panose="020B0004020202020204" pitchFamily="34" charset="0"/>
              </a:rPr>
              <a:t>Finally, in connection to burnout we looked at work-life balance.</a:t>
            </a:r>
          </a:p>
          <a:p>
            <a:pPr marL="350615" indent="-350615">
              <a:lnSpc>
                <a:spcPct val="107000"/>
              </a:lnSpc>
              <a:buAutoNum type="arabicPeriod"/>
            </a:pPr>
            <a:r>
              <a:rPr lang="en-US" sz="1800" dirty="0">
                <a:latin typeface="Times New Roman" panose="02020603050405020304" pitchFamily="18" charset="0"/>
                <a:ea typeface="Aptos" panose="020B0004020202020204" pitchFamily="34" charset="0"/>
              </a:rPr>
              <a:t>We found that nonprofits were doing good…</a:t>
            </a:r>
          </a:p>
          <a:p>
            <a:pPr marL="818102" lvl="1" indent="-350615">
              <a:lnSpc>
                <a:spcPct val="107000"/>
              </a:lnSpc>
              <a:buAutoNum type="arabicPeriod"/>
            </a:pPr>
            <a:r>
              <a:rPr lang="en-US" sz="1800" b="1" dirty="0">
                <a:latin typeface="Times New Roman" panose="02020603050405020304" pitchFamily="18" charset="0"/>
                <a:ea typeface="Aptos" panose="020B0004020202020204" pitchFamily="34" charset="0"/>
              </a:rPr>
              <a:t>Around 75% of employees report that their supervisors care about their mental and emotional health and encourage them to set appropriate work-life boundaries</a:t>
            </a:r>
          </a:p>
          <a:p>
            <a:pPr marL="818102" lvl="1" indent="-350615">
              <a:lnSpc>
                <a:spcPct val="107000"/>
              </a:lnSpc>
              <a:buAutoNum type="arabicPeriod"/>
            </a:pPr>
            <a:r>
              <a:rPr lang="en-US" sz="1800" dirty="0">
                <a:latin typeface="Times New Roman" panose="02020603050405020304" pitchFamily="18" charset="0"/>
                <a:ea typeface="Aptos" panose="020B0004020202020204" pitchFamily="34" charset="0"/>
              </a:rPr>
              <a:t>The only room for improvement was for </a:t>
            </a:r>
            <a:r>
              <a:rPr lang="en-US" sz="1800" b="1" dirty="0">
                <a:latin typeface="Times New Roman" panose="02020603050405020304" pitchFamily="18" charset="0"/>
                <a:ea typeface="Aptos" panose="020B0004020202020204" pitchFamily="34" charset="0"/>
              </a:rPr>
              <a:t>supervisors to reach out more and ask their employees if they are feeling burnout out (34%).</a:t>
            </a:r>
          </a:p>
        </p:txBody>
      </p:sp>
      <p:sp>
        <p:nvSpPr>
          <p:cNvPr id="4" name="Slide Number Placeholder 3"/>
          <p:cNvSpPr>
            <a:spLocks noGrp="1"/>
          </p:cNvSpPr>
          <p:nvPr>
            <p:ph type="sldNum" sz="quarter" idx="5"/>
          </p:nvPr>
        </p:nvSpPr>
        <p:spPr/>
        <p:txBody>
          <a:bodyPr/>
          <a:lstStyle/>
          <a:p>
            <a:fld id="{70B07C58-6407-4892-B0FB-7C039EF9980A}" type="slidenum">
              <a:rPr lang="en-US" smtClean="0"/>
              <a:t>32</a:t>
            </a:fld>
            <a:endParaRPr lang="en-US"/>
          </a:p>
        </p:txBody>
      </p:sp>
    </p:spTree>
    <p:extLst>
      <p:ext uri="{BB962C8B-B14F-4D97-AF65-F5344CB8AC3E}">
        <p14:creationId xmlns:p14="http://schemas.microsoft.com/office/powerpoint/2010/main" val="3716712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67487">
              <a:lnSpc>
                <a:spcPct val="107000"/>
              </a:lnSpc>
            </a:pPr>
            <a:r>
              <a:rPr lang="en-US" sz="1800" kern="100" dirty="0">
                <a:latin typeface="Aptos" panose="020B0004020202020204" pitchFamily="34" charset="0"/>
                <a:ea typeface="Aptos" panose="020B0004020202020204" pitchFamily="34" charset="0"/>
                <a:cs typeface="Times New Roman" panose="02020603050405020304" pitchFamily="18" charset="0"/>
              </a:rPr>
              <a:t>1. We have covered a lot of information, but some key takeaways are…(read points)</a:t>
            </a:r>
          </a:p>
        </p:txBody>
      </p:sp>
      <p:sp>
        <p:nvSpPr>
          <p:cNvPr id="4" name="Slide Number Placeholder 3"/>
          <p:cNvSpPr>
            <a:spLocks noGrp="1"/>
          </p:cNvSpPr>
          <p:nvPr>
            <p:ph type="sldNum" sz="quarter" idx="5"/>
          </p:nvPr>
        </p:nvSpPr>
        <p:spPr/>
        <p:txBody>
          <a:bodyPr/>
          <a:lstStyle/>
          <a:p>
            <a:fld id="{70B07C58-6407-4892-B0FB-7C039EF9980A}" type="slidenum">
              <a:rPr lang="en-US" smtClean="0"/>
              <a:t>33</a:t>
            </a:fld>
            <a:endParaRPr lang="en-US"/>
          </a:p>
        </p:txBody>
      </p:sp>
    </p:spTree>
    <p:extLst>
      <p:ext uri="{BB962C8B-B14F-4D97-AF65-F5344CB8AC3E}">
        <p14:creationId xmlns:p14="http://schemas.microsoft.com/office/powerpoint/2010/main" val="630596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EDB4C-0B60-7C63-F1E8-7ED4E1149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3A4FDE-B8AB-1FBC-581B-8B4EE75ED6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8C98A2-D8BD-C388-F80A-4F9C79B6F141}"/>
              </a:ext>
            </a:extLst>
          </p:cNvPr>
          <p:cNvSpPr>
            <a:spLocks noGrp="1"/>
          </p:cNvSpPr>
          <p:nvPr>
            <p:ph type="body" idx="1"/>
          </p:nvPr>
        </p:nvSpPr>
        <p:spPr/>
        <p:txBody>
          <a:bodyPr/>
          <a:lstStyle/>
          <a:p>
            <a:pPr marL="350615" indent="-350615">
              <a:lnSpc>
                <a:spcPct val="107000"/>
              </a:lnSpc>
              <a:buAutoNum type="arabicPeriod"/>
            </a:pPr>
            <a:r>
              <a:rPr lang="en-US" sz="1800" kern="100" dirty="0">
                <a:latin typeface="Aptos" panose="020B0004020202020204" pitchFamily="34" charset="0"/>
                <a:ea typeface="Aptos" panose="020B0004020202020204" pitchFamily="34" charset="0"/>
                <a:cs typeface="Times New Roman" panose="02020603050405020304" pitchFamily="18" charset="0"/>
              </a:rPr>
              <a:t>Now we want to hear from you…</a:t>
            </a:r>
          </a:p>
          <a:p>
            <a:pPr marL="350615" indent="-350615">
              <a:lnSpc>
                <a:spcPct val="107000"/>
              </a:lnSpc>
              <a:buAutoNum type="arabicPeriod"/>
            </a:pPr>
            <a:r>
              <a:rPr lang="en-US" sz="1800" kern="100" dirty="0">
                <a:latin typeface="Aptos" panose="020B0004020202020204" pitchFamily="34" charset="0"/>
                <a:ea typeface="Aptos" panose="020B0004020202020204" pitchFamily="34" charset="0"/>
                <a:cs typeface="Times New Roman" panose="02020603050405020304" pitchFamily="18" charset="0"/>
              </a:rPr>
              <a:t>We had a few questions we wanted to ask…</a:t>
            </a:r>
          </a:p>
          <a:p>
            <a:pPr marL="350615" indent="-350615">
              <a:lnSpc>
                <a:spcPct val="107000"/>
              </a:lnSpc>
              <a:buAutoNum type="arabicPeriod"/>
            </a:pPr>
            <a:r>
              <a:rPr lang="en-US" sz="1800" kern="100" dirty="0">
                <a:latin typeface="Aptos" panose="020B0004020202020204" pitchFamily="34" charset="0"/>
                <a:ea typeface="Aptos" panose="020B0004020202020204" pitchFamily="34" charset="0"/>
                <a:cs typeface="Times New Roman" panose="02020603050405020304" pitchFamily="18" charset="0"/>
              </a:rPr>
              <a:t>We would love to take any questions though outside of these if you have them</a:t>
            </a:r>
          </a:p>
        </p:txBody>
      </p:sp>
      <p:sp>
        <p:nvSpPr>
          <p:cNvPr id="4" name="Slide Number Placeholder 3">
            <a:extLst>
              <a:ext uri="{FF2B5EF4-FFF2-40B4-BE49-F238E27FC236}">
                <a16:creationId xmlns:a16="http://schemas.microsoft.com/office/drawing/2014/main" id="{63F62B1A-B57A-2FF7-4E39-C6B99CF650DD}"/>
              </a:ext>
            </a:extLst>
          </p:cNvPr>
          <p:cNvSpPr>
            <a:spLocks noGrp="1"/>
          </p:cNvSpPr>
          <p:nvPr>
            <p:ph type="sldNum" sz="quarter" idx="5"/>
          </p:nvPr>
        </p:nvSpPr>
        <p:spPr/>
        <p:txBody>
          <a:bodyPr/>
          <a:lstStyle/>
          <a:p>
            <a:fld id="{70B07C58-6407-4892-B0FB-7C039EF9980A}" type="slidenum">
              <a:rPr lang="en-US" smtClean="0"/>
              <a:t>34</a:t>
            </a:fld>
            <a:endParaRPr lang="en-US"/>
          </a:p>
        </p:txBody>
      </p:sp>
    </p:spTree>
    <p:extLst>
      <p:ext uri="{BB962C8B-B14F-4D97-AF65-F5344CB8AC3E}">
        <p14:creationId xmlns:p14="http://schemas.microsoft.com/office/powerpoint/2010/main" val="28741294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B07C58-6407-4892-B0FB-7C039EF9980A}" type="slidenum">
              <a:rPr lang="en-US" smtClean="0"/>
              <a:t>35</a:t>
            </a:fld>
            <a:endParaRPr lang="en-US"/>
          </a:p>
        </p:txBody>
      </p:sp>
    </p:spTree>
    <p:extLst>
      <p:ext uri="{BB962C8B-B14F-4D97-AF65-F5344CB8AC3E}">
        <p14:creationId xmlns:p14="http://schemas.microsoft.com/office/powerpoint/2010/main" val="61054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a:buAutoNum type="arabicPeriod"/>
            </a:pPr>
            <a:r>
              <a:rPr lang="en-US" b="1" dirty="0"/>
              <a:t>Athens/NE Georgia bias</a:t>
            </a:r>
            <a:r>
              <a:rPr lang="en-US" dirty="0"/>
              <a:t>. </a:t>
            </a:r>
            <a:r>
              <a:rPr lang="en-US" u="sng" baseline="0" dirty="0"/>
              <a:t>We do not claim it to be generalizable to all GA nonprofits</a:t>
            </a:r>
            <a:r>
              <a:rPr lang="en-US" baseline="0" dirty="0"/>
              <a:t>. </a:t>
            </a:r>
          </a:p>
          <a:p>
            <a:pPr marL="233744" indent="-233744">
              <a:buAutoNum type="arabicPeriod"/>
            </a:pPr>
            <a:r>
              <a:rPr lang="en-US" baseline="0" dirty="0"/>
              <a:t>However, this is a unique study with a robust data set that we can use as a foundation for future studies. </a:t>
            </a:r>
          </a:p>
          <a:p>
            <a:pPr marL="233744" indent="-233744">
              <a:buAutoNum type="arabicPeriod"/>
            </a:pPr>
            <a:r>
              <a:rPr lang="en-US" b="0" baseline="0" dirty="0"/>
              <a:t>We understand that nonprofit organizations </a:t>
            </a:r>
            <a:r>
              <a:rPr lang="en-US" b="1" baseline="0" dirty="0"/>
              <a:t>vary in size, capacity, longevity, and funding predictability, but…</a:t>
            </a:r>
          </a:p>
          <a:p>
            <a:pPr marL="233744" indent="-233744">
              <a:buAutoNum type="arabicPeriod"/>
            </a:pPr>
            <a:r>
              <a:rPr lang="en-US" b="1" baseline="0" dirty="0"/>
              <a:t>We hope you will be able to make meaningful comparisons with your own organizations.</a:t>
            </a:r>
          </a:p>
          <a:p>
            <a:endParaRPr lang="en-US" dirty="0"/>
          </a:p>
          <a:p>
            <a:r>
              <a:rPr lang="en-US" dirty="0"/>
              <a:t>3. Organization: </a:t>
            </a:r>
          </a:p>
          <a:p>
            <a:pPr marL="701231" lvl="1" indent="-233744">
              <a:buAutoNum type="arabicPeriod"/>
            </a:pPr>
            <a:r>
              <a:rPr lang="en-US" dirty="0"/>
              <a:t>Large and small was based on annual budgets of 1 million.</a:t>
            </a:r>
          </a:p>
          <a:p>
            <a:pPr marL="701231" lvl="1" indent="-233744">
              <a:buAutoNum type="arabicPeriod"/>
            </a:pPr>
            <a:r>
              <a:rPr lang="en-US" dirty="0"/>
              <a:t>46% mission is in human service</a:t>
            </a:r>
          </a:p>
          <a:p>
            <a:pPr marL="701231" lvl="1" indent="-233744">
              <a:buAutoNum type="arabicPeriod"/>
            </a:pPr>
            <a:r>
              <a:rPr lang="en-US" dirty="0"/>
              <a:t>One third have fewer than 5 employees</a:t>
            </a:r>
          </a:p>
          <a:p>
            <a:pPr marL="701231" lvl="1" indent="-233744">
              <a:buAutoNum type="arabicPeriod"/>
            </a:pPr>
            <a:r>
              <a:rPr lang="en-US" dirty="0"/>
              <a:t>48% get funding from government grants and contracts</a:t>
            </a:r>
          </a:p>
          <a:p>
            <a:pPr marL="701231" lvl="1" indent="-233744">
              <a:buAutoNum type="arabicPeriod"/>
            </a:pPr>
            <a:r>
              <a:rPr lang="en-US" dirty="0"/>
              <a:t>46% are over 30 years old</a:t>
            </a:r>
          </a:p>
          <a:p>
            <a:r>
              <a:rPr lang="en-US" dirty="0"/>
              <a:t>4. Individual</a:t>
            </a:r>
          </a:p>
          <a:p>
            <a:pPr marL="701231" lvl="1" indent="-233744">
              <a:buAutoNum type="arabicPeriod"/>
            </a:pPr>
            <a:r>
              <a:rPr lang="en-US" dirty="0"/>
              <a:t>68% white and 25% black</a:t>
            </a:r>
          </a:p>
          <a:p>
            <a:pPr marL="701231" lvl="1" indent="-233744">
              <a:buAutoNum type="arabicPeriod"/>
            </a:pPr>
            <a:r>
              <a:rPr lang="en-US" dirty="0"/>
              <a:t>86.5% are female</a:t>
            </a:r>
          </a:p>
          <a:p>
            <a:pPr marL="701231" lvl="1" indent="-233744">
              <a:buAutoNum type="arabicPeriod"/>
            </a:pPr>
            <a:r>
              <a:rPr lang="en-US" dirty="0"/>
              <a:t>52% have children in the home</a:t>
            </a:r>
          </a:p>
          <a:p>
            <a:endParaRPr lang="en-US" dirty="0"/>
          </a:p>
          <a:p>
            <a:endParaRPr lang="en-US" dirty="0"/>
          </a:p>
        </p:txBody>
      </p:sp>
      <p:sp>
        <p:nvSpPr>
          <p:cNvPr id="4" name="Slide Number Placeholder 3"/>
          <p:cNvSpPr>
            <a:spLocks noGrp="1"/>
          </p:cNvSpPr>
          <p:nvPr>
            <p:ph type="sldNum" sz="quarter" idx="5"/>
          </p:nvPr>
        </p:nvSpPr>
        <p:spPr/>
        <p:txBody>
          <a:bodyPr/>
          <a:lstStyle/>
          <a:p>
            <a:fld id="{70B07C58-6407-4892-B0FB-7C039EF9980A}" type="slidenum">
              <a:rPr lang="en-US" smtClean="0"/>
              <a:t>4</a:t>
            </a:fld>
            <a:endParaRPr lang="en-US"/>
          </a:p>
        </p:txBody>
      </p:sp>
    </p:spTree>
    <p:extLst>
      <p:ext uri="{BB962C8B-B14F-4D97-AF65-F5344CB8AC3E}">
        <p14:creationId xmlns:p14="http://schemas.microsoft.com/office/powerpoint/2010/main" val="387705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a:buAutoNum type="arabicPeriod"/>
            </a:pPr>
            <a:r>
              <a:rPr lang="en-US" dirty="0"/>
              <a:t>For this first part we will be looking at the benefits that organizations offer. </a:t>
            </a:r>
          </a:p>
          <a:p>
            <a:pPr marL="233744" indent="-233744">
              <a:buAutoNum type="arabicPeriod"/>
            </a:pPr>
            <a:r>
              <a:rPr lang="en-US" dirty="0"/>
              <a:t>In the </a:t>
            </a:r>
            <a:r>
              <a:rPr lang="en-US" b="1" dirty="0"/>
              <a:t>study we have 126 organizations in total to keep in mind. </a:t>
            </a:r>
          </a:p>
        </p:txBody>
      </p:sp>
      <p:sp>
        <p:nvSpPr>
          <p:cNvPr id="4" name="Slide Number Placeholder 3"/>
          <p:cNvSpPr>
            <a:spLocks noGrp="1"/>
          </p:cNvSpPr>
          <p:nvPr>
            <p:ph type="sldNum" sz="quarter" idx="5"/>
          </p:nvPr>
        </p:nvSpPr>
        <p:spPr/>
        <p:txBody>
          <a:bodyPr/>
          <a:lstStyle/>
          <a:p>
            <a:fld id="{70B07C58-6407-4892-B0FB-7C039EF9980A}" type="slidenum">
              <a:rPr lang="en-US" smtClean="0"/>
              <a:t>5</a:t>
            </a:fld>
            <a:endParaRPr lang="en-US"/>
          </a:p>
        </p:txBody>
      </p:sp>
    </p:spTree>
    <p:extLst>
      <p:ext uri="{BB962C8B-B14F-4D97-AF65-F5344CB8AC3E}">
        <p14:creationId xmlns:p14="http://schemas.microsoft.com/office/powerpoint/2010/main" val="242638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Overall….(read percentage values)…but when we take into account size….</a:t>
            </a:r>
          </a:p>
        </p:txBody>
      </p:sp>
      <p:sp>
        <p:nvSpPr>
          <p:cNvPr id="4" name="Slide Number Placeholder 3"/>
          <p:cNvSpPr>
            <a:spLocks noGrp="1"/>
          </p:cNvSpPr>
          <p:nvPr>
            <p:ph type="sldNum" sz="quarter" idx="5"/>
          </p:nvPr>
        </p:nvSpPr>
        <p:spPr/>
        <p:txBody>
          <a:bodyPr/>
          <a:lstStyle/>
          <a:p>
            <a:fld id="{70B07C58-6407-4892-B0FB-7C039EF9980A}" type="slidenum">
              <a:rPr lang="en-US" smtClean="0"/>
              <a:t>6</a:t>
            </a:fld>
            <a:endParaRPr lang="en-US"/>
          </a:p>
        </p:txBody>
      </p:sp>
    </p:spTree>
    <p:extLst>
      <p:ext uri="{BB962C8B-B14F-4D97-AF65-F5344CB8AC3E}">
        <p14:creationId xmlns:p14="http://schemas.microsoft.com/office/powerpoint/2010/main" val="1839232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We find that smaller organizations are 50% less likely to offer benefits.</a:t>
            </a:r>
          </a:p>
        </p:txBody>
      </p:sp>
      <p:sp>
        <p:nvSpPr>
          <p:cNvPr id="4" name="Slide Number Placeholder 3"/>
          <p:cNvSpPr>
            <a:spLocks noGrp="1"/>
          </p:cNvSpPr>
          <p:nvPr>
            <p:ph type="sldNum" sz="quarter" idx="5"/>
          </p:nvPr>
        </p:nvSpPr>
        <p:spPr/>
        <p:txBody>
          <a:bodyPr/>
          <a:lstStyle/>
          <a:p>
            <a:fld id="{70B07C58-6407-4892-B0FB-7C039EF9980A}" type="slidenum">
              <a:rPr lang="en-US" smtClean="0"/>
              <a:t>7</a:t>
            </a:fld>
            <a:endParaRPr lang="en-US"/>
          </a:p>
        </p:txBody>
      </p:sp>
    </p:spTree>
    <p:extLst>
      <p:ext uri="{BB962C8B-B14F-4D97-AF65-F5344CB8AC3E}">
        <p14:creationId xmlns:p14="http://schemas.microsoft.com/office/powerpoint/2010/main" val="1819663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a:buAutoNum type="arabicPeriod"/>
            </a:pPr>
            <a:r>
              <a:rPr lang="en-US" dirty="0"/>
              <a:t>Additionally, even when organizations offer the benefits many employees may not use them….</a:t>
            </a:r>
          </a:p>
          <a:p>
            <a:pPr marL="233744" indent="-233744">
              <a:buAutoNum type="arabicPeriod"/>
            </a:pPr>
            <a:r>
              <a:rPr lang="en-US" b="1" dirty="0"/>
              <a:t>For example, out of the 172 employees that are married or living with a partner, and that are offered benefits from their organization, only…(read percentages of “YES”).</a:t>
            </a:r>
          </a:p>
          <a:p>
            <a:pPr marL="233744" indent="-233744">
              <a:buAutoNum type="arabicPeriod"/>
            </a:pPr>
            <a:r>
              <a:rPr lang="en-US" b="1" dirty="0"/>
              <a:t>For those that are single, they report</a:t>
            </a:r>
            <a:r>
              <a:rPr lang="en-US" dirty="0"/>
              <a:t> opting out in order to use Medicare, a better plan from another job, and their parents insurance.</a:t>
            </a:r>
          </a:p>
        </p:txBody>
      </p:sp>
      <p:sp>
        <p:nvSpPr>
          <p:cNvPr id="4" name="Slide Number Placeholder 3"/>
          <p:cNvSpPr>
            <a:spLocks noGrp="1"/>
          </p:cNvSpPr>
          <p:nvPr>
            <p:ph type="sldNum" sz="quarter" idx="5"/>
          </p:nvPr>
        </p:nvSpPr>
        <p:spPr/>
        <p:txBody>
          <a:bodyPr/>
          <a:lstStyle/>
          <a:p>
            <a:fld id="{70B07C58-6407-4892-B0FB-7C039EF9980A}" type="slidenum">
              <a:rPr lang="en-US" smtClean="0"/>
              <a:t>8</a:t>
            </a:fld>
            <a:endParaRPr lang="en-US"/>
          </a:p>
        </p:txBody>
      </p:sp>
    </p:spTree>
    <p:extLst>
      <p:ext uri="{BB962C8B-B14F-4D97-AF65-F5344CB8AC3E}">
        <p14:creationId xmlns:p14="http://schemas.microsoft.com/office/powerpoint/2010/main" val="3296031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3744" indent="-233744">
              <a:buAutoNum type="arabicPeriod"/>
            </a:pPr>
            <a:r>
              <a:rPr lang="en-US" dirty="0"/>
              <a:t>When looking at retirement benefits we find that not many organizations over benefits….</a:t>
            </a:r>
          </a:p>
          <a:p>
            <a:pPr marL="233744" indent="-233744">
              <a:buAutoNum type="arabicPeriod"/>
            </a:pPr>
            <a:r>
              <a:rPr lang="en-US" b="1" dirty="0"/>
              <a:t>…(read the statistics)</a:t>
            </a:r>
          </a:p>
          <a:p>
            <a:pPr marL="233744" indent="-233744">
              <a:buAutoNum type="arabicPeriod"/>
            </a:pPr>
            <a:r>
              <a:rPr lang="en-US" dirty="0"/>
              <a:t>Additionally, though we are not sure why this is the case</a:t>
            </a:r>
            <a:r>
              <a:rPr lang="en-US" b="1" dirty="0"/>
              <a:t>, we find it interesting that roughly ¼ report being “unsure”</a:t>
            </a:r>
          </a:p>
        </p:txBody>
      </p:sp>
      <p:sp>
        <p:nvSpPr>
          <p:cNvPr id="4" name="Slide Number Placeholder 3"/>
          <p:cNvSpPr>
            <a:spLocks noGrp="1"/>
          </p:cNvSpPr>
          <p:nvPr>
            <p:ph type="sldNum" sz="quarter" idx="5"/>
          </p:nvPr>
        </p:nvSpPr>
        <p:spPr/>
        <p:txBody>
          <a:bodyPr/>
          <a:lstStyle/>
          <a:p>
            <a:fld id="{70B07C58-6407-4892-B0FB-7C039EF9980A}" type="slidenum">
              <a:rPr lang="en-US" smtClean="0"/>
              <a:t>9</a:t>
            </a:fld>
            <a:endParaRPr lang="en-US"/>
          </a:p>
        </p:txBody>
      </p:sp>
    </p:spTree>
    <p:extLst>
      <p:ext uri="{BB962C8B-B14F-4D97-AF65-F5344CB8AC3E}">
        <p14:creationId xmlns:p14="http://schemas.microsoft.com/office/powerpoint/2010/main" val="2444276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2A86-E3B3-60B4-F3AA-FEF4457B3C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075812-756E-DBB1-1A3B-5438AD70F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E2F633-9EFF-CDD8-0226-0F1C413EA275}"/>
              </a:ext>
            </a:extLst>
          </p:cNvPr>
          <p:cNvSpPr>
            <a:spLocks noGrp="1"/>
          </p:cNvSpPr>
          <p:nvPr>
            <p:ph type="dt" sz="half" idx="10"/>
          </p:nvPr>
        </p:nvSpPr>
        <p:spPr/>
        <p:txBody>
          <a:bodyPr/>
          <a:lstStyle/>
          <a:p>
            <a:fld id="{AFF20EB6-4550-4C6F-958D-86BD12D9CFB1}" type="datetimeFigureOut">
              <a:rPr lang="en-US" smtClean="0"/>
              <a:t>10/29/2024</a:t>
            </a:fld>
            <a:endParaRPr lang="en-US"/>
          </a:p>
        </p:txBody>
      </p:sp>
      <p:sp>
        <p:nvSpPr>
          <p:cNvPr id="5" name="Footer Placeholder 4">
            <a:extLst>
              <a:ext uri="{FF2B5EF4-FFF2-40B4-BE49-F238E27FC236}">
                <a16:creationId xmlns:a16="http://schemas.microsoft.com/office/drawing/2014/main" id="{610CB723-14F5-0FF9-3DBD-B5B3A6108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C3D5F-E9C7-CA96-EC1D-C50E82D32F91}"/>
              </a:ext>
            </a:extLst>
          </p:cNvPr>
          <p:cNvSpPr>
            <a:spLocks noGrp="1"/>
          </p:cNvSpPr>
          <p:nvPr>
            <p:ph type="sldNum" sz="quarter" idx="12"/>
          </p:nvPr>
        </p:nvSpPr>
        <p:spPr/>
        <p:txBody>
          <a:bodyPr/>
          <a:lstStyle/>
          <a:p>
            <a:fld id="{D76A11BE-F5D7-452D-A270-AA4BEA152999}" type="slidenum">
              <a:rPr lang="en-US" smtClean="0"/>
              <a:t>‹#›</a:t>
            </a:fld>
            <a:endParaRPr lang="en-US"/>
          </a:p>
        </p:txBody>
      </p:sp>
    </p:spTree>
    <p:extLst>
      <p:ext uri="{BB962C8B-B14F-4D97-AF65-F5344CB8AC3E}">
        <p14:creationId xmlns:p14="http://schemas.microsoft.com/office/powerpoint/2010/main" val="56920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595B-1854-0129-684B-9DBCAF10E7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5E7900-B6E2-F2A1-31B6-444EEB5461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7AD206-1331-76B0-C17E-9EAECC06A669}"/>
              </a:ext>
            </a:extLst>
          </p:cNvPr>
          <p:cNvSpPr>
            <a:spLocks noGrp="1"/>
          </p:cNvSpPr>
          <p:nvPr>
            <p:ph type="dt" sz="half" idx="10"/>
          </p:nvPr>
        </p:nvSpPr>
        <p:spPr/>
        <p:txBody>
          <a:bodyPr/>
          <a:lstStyle/>
          <a:p>
            <a:fld id="{AFF20EB6-4550-4C6F-958D-86BD12D9CFB1}" type="datetimeFigureOut">
              <a:rPr lang="en-US" smtClean="0"/>
              <a:t>10/29/2024</a:t>
            </a:fld>
            <a:endParaRPr lang="en-US"/>
          </a:p>
        </p:txBody>
      </p:sp>
      <p:sp>
        <p:nvSpPr>
          <p:cNvPr id="5" name="Footer Placeholder 4">
            <a:extLst>
              <a:ext uri="{FF2B5EF4-FFF2-40B4-BE49-F238E27FC236}">
                <a16:creationId xmlns:a16="http://schemas.microsoft.com/office/drawing/2014/main" id="{90DD0734-E797-8EF5-6E09-8A07968CD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215E3-0070-156D-5CB6-47A55DD7A0BB}"/>
              </a:ext>
            </a:extLst>
          </p:cNvPr>
          <p:cNvSpPr>
            <a:spLocks noGrp="1"/>
          </p:cNvSpPr>
          <p:nvPr>
            <p:ph type="sldNum" sz="quarter" idx="12"/>
          </p:nvPr>
        </p:nvSpPr>
        <p:spPr/>
        <p:txBody>
          <a:bodyPr/>
          <a:lstStyle/>
          <a:p>
            <a:fld id="{D76A11BE-F5D7-452D-A270-AA4BEA152999}" type="slidenum">
              <a:rPr lang="en-US" smtClean="0"/>
              <a:t>‹#›</a:t>
            </a:fld>
            <a:endParaRPr lang="en-US"/>
          </a:p>
        </p:txBody>
      </p:sp>
    </p:spTree>
    <p:extLst>
      <p:ext uri="{BB962C8B-B14F-4D97-AF65-F5344CB8AC3E}">
        <p14:creationId xmlns:p14="http://schemas.microsoft.com/office/powerpoint/2010/main" val="306978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6FF9A3-EDA2-6937-5061-D35FC7ABD2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321EB0-D1A5-A768-07FD-514D7AEC50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1AB694-A47E-CB5D-4217-7813606A4CA4}"/>
              </a:ext>
            </a:extLst>
          </p:cNvPr>
          <p:cNvSpPr>
            <a:spLocks noGrp="1"/>
          </p:cNvSpPr>
          <p:nvPr>
            <p:ph type="dt" sz="half" idx="10"/>
          </p:nvPr>
        </p:nvSpPr>
        <p:spPr/>
        <p:txBody>
          <a:bodyPr/>
          <a:lstStyle/>
          <a:p>
            <a:fld id="{AFF20EB6-4550-4C6F-958D-86BD12D9CFB1}" type="datetimeFigureOut">
              <a:rPr lang="en-US" smtClean="0"/>
              <a:t>10/29/2024</a:t>
            </a:fld>
            <a:endParaRPr lang="en-US"/>
          </a:p>
        </p:txBody>
      </p:sp>
      <p:sp>
        <p:nvSpPr>
          <p:cNvPr id="5" name="Footer Placeholder 4">
            <a:extLst>
              <a:ext uri="{FF2B5EF4-FFF2-40B4-BE49-F238E27FC236}">
                <a16:creationId xmlns:a16="http://schemas.microsoft.com/office/drawing/2014/main" id="{C3330C58-1CA5-B642-991A-C8C6DB966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88981-DDE2-7CE2-493C-13FA1E193155}"/>
              </a:ext>
            </a:extLst>
          </p:cNvPr>
          <p:cNvSpPr>
            <a:spLocks noGrp="1"/>
          </p:cNvSpPr>
          <p:nvPr>
            <p:ph type="sldNum" sz="quarter" idx="12"/>
          </p:nvPr>
        </p:nvSpPr>
        <p:spPr/>
        <p:txBody>
          <a:bodyPr/>
          <a:lstStyle/>
          <a:p>
            <a:fld id="{D76A11BE-F5D7-452D-A270-AA4BEA152999}" type="slidenum">
              <a:rPr lang="en-US" smtClean="0"/>
              <a:t>‹#›</a:t>
            </a:fld>
            <a:endParaRPr lang="en-US"/>
          </a:p>
        </p:txBody>
      </p:sp>
    </p:spTree>
    <p:extLst>
      <p:ext uri="{BB962C8B-B14F-4D97-AF65-F5344CB8AC3E}">
        <p14:creationId xmlns:p14="http://schemas.microsoft.com/office/powerpoint/2010/main" val="45043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8A77-0A72-AF95-D9D4-FAC7B94BB5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91DF9E-47B7-3DED-E1B2-27CCA5D9E1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E7811-B5C4-9FA9-31A1-06E749F24077}"/>
              </a:ext>
            </a:extLst>
          </p:cNvPr>
          <p:cNvSpPr>
            <a:spLocks noGrp="1"/>
          </p:cNvSpPr>
          <p:nvPr>
            <p:ph type="dt" sz="half" idx="10"/>
          </p:nvPr>
        </p:nvSpPr>
        <p:spPr/>
        <p:txBody>
          <a:bodyPr/>
          <a:lstStyle/>
          <a:p>
            <a:fld id="{AFF20EB6-4550-4C6F-958D-86BD12D9CFB1}" type="datetimeFigureOut">
              <a:rPr lang="en-US" smtClean="0"/>
              <a:t>10/29/2024</a:t>
            </a:fld>
            <a:endParaRPr lang="en-US"/>
          </a:p>
        </p:txBody>
      </p:sp>
      <p:sp>
        <p:nvSpPr>
          <p:cNvPr id="5" name="Footer Placeholder 4">
            <a:extLst>
              <a:ext uri="{FF2B5EF4-FFF2-40B4-BE49-F238E27FC236}">
                <a16:creationId xmlns:a16="http://schemas.microsoft.com/office/drawing/2014/main" id="{F79C2868-7610-B80E-592F-B9AD5FC07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99E4D-B618-9138-2315-F236B77BDB71}"/>
              </a:ext>
            </a:extLst>
          </p:cNvPr>
          <p:cNvSpPr>
            <a:spLocks noGrp="1"/>
          </p:cNvSpPr>
          <p:nvPr>
            <p:ph type="sldNum" sz="quarter" idx="12"/>
          </p:nvPr>
        </p:nvSpPr>
        <p:spPr/>
        <p:txBody>
          <a:bodyPr/>
          <a:lstStyle/>
          <a:p>
            <a:fld id="{D76A11BE-F5D7-452D-A270-AA4BEA152999}" type="slidenum">
              <a:rPr lang="en-US" smtClean="0"/>
              <a:t>‹#›</a:t>
            </a:fld>
            <a:endParaRPr lang="en-US"/>
          </a:p>
        </p:txBody>
      </p:sp>
    </p:spTree>
    <p:extLst>
      <p:ext uri="{BB962C8B-B14F-4D97-AF65-F5344CB8AC3E}">
        <p14:creationId xmlns:p14="http://schemas.microsoft.com/office/powerpoint/2010/main" val="378388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ADC5-AC1F-9783-91FC-7E94C58C89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092AC6-A918-EC85-7090-100EF3C232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ED6337-8D3C-0E03-8FD2-8900335C1AB9}"/>
              </a:ext>
            </a:extLst>
          </p:cNvPr>
          <p:cNvSpPr>
            <a:spLocks noGrp="1"/>
          </p:cNvSpPr>
          <p:nvPr>
            <p:ph type="dt" sz="half" idx="10"/>
          </p:nvPr>
        </p:nvSpPr>
        <p:spPr/>
        <p:txBody>
          <a:bodyPr/>
          <a:lstStyle/>
          <a:p>
            <a:fld id="{AFF20EB6-4550-4C6F-958D-86BD12D9CFB1}" type="datetimeFigureOut">
              <a:rPr lang="en-US" smtClean="0"/>
              <a:t>10/29/2024</a:t>
            </a:fld>
            <a:endParaRPr lang="en-US"/>
          </a:p>
        </p:txBody>
      </p:sp>
      <p:sp>
        <p:nvSpPr>
          <p:cNvPr id="5" name="Footer Placeholder 4">
            <a:extLst>
              <a:ext uri="{FF2B5EF4-FFF2-40B4-BE49-F238E27FC236}">
                <a16:creationId xmlns:a16="http://schemas.microsoft.com/office/drawing/2014/main" id="{531E5B1C-EA2F-DFB4-F966-A6A230E49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1EEB6-91DC-44ED-C433-8E3F01ED3926}"/>
              </a:ext>
            </a:extLst>
          </p:cNvPr>
          <p:cNvSpPr>
            <a:spLocks noGrp="1"/>
          </p:cNvSpPr>
          <p:nvPr>
            <p:ph type="sldNum" sz="quarter" idx="12"/>
          </p:nvPr>
        </p:nvSpPr>
        <p:spPr/>
        <p:txBody>
          <a:bodyPr/>
          <a:lstStyle/>
          <a:p>
            <a:fld id="{D76A11BE-F5D7-452D-A270-AA4BEA152999}" type="slidenum">
              <a:rPr lang="en-US" smtClean="0"/>
              <a:t>‹#›</a:t>
            </a:fld>
            <a:endParaRPr lang="en-US"/>
          </a:p>
        </p:txBody>
      </p:sp>
    </p:spTree>
    <p:extLst>
      <p:ext uri="{BB962C8B-B14F-4D97-AF65-F5344CB8AC3E}">
        <p14:creationId xmlns:p14="http://schemas.microsoft.com/office/powerpoint/2010/main" val="2241279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DF84-7A74-AAC3-7082-5CDBFD3B4F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E3F74C-C311-2023-828F-FC55D876AC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D5CA2A-0B62-32CD-A9EC-ECB8A15DBA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956F13-BD33-A38F-6876-25166D69619D}"/>
              </a:ext>
            </a:extLst>
          </p:cNvPr>
          <p:cNvSpPr>
            <a:spLocks noGrp="1"/>
          </p:cNvSpPr>
          <p:nvPr>
            <p:ph type="dt" sz="half" idx="10"/>
          </p:nvPr>
        </p:nvSpPr>
        <p:spPr/>
        <p:txBody>
          <a:bodyPr/>
          <a:lstStyle/>
          <a:p>
            <a:fld id="{AFF20EB6-4550-4C6F-958D-86BD12D9CFB1}" type="datetimeFigureOut">
              <a:rPr lang="en-US" smtClean="0"/>
              <a:t>10/29/2024</a:t>
            </a:fld>
            <a:endParaRPr lang="en-US"/>
          </a:p>
        </p:txBody>
      </p:sp>
      <p:sp>
        <p:nvSpPr>
          <p:cNvPr id="6" name="Footer Placeholder 5">
            <a:extLst>
              <a:ext uri="{FF2B5EF4-FFF2-40B4-BE49-F238E27FC236}">
                <a16:creationId xmlns:a16="http://schemas.microsoft.com/office/drawing/2014/main" id="{2A5F4C79-4B27-69BE-879C-C900C9EB5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43A6E5-7B88-681E-1EB7-1D9ACA6F64F8}"/>
              </a:ext>
            </a:extLst>
          </p:cNvPr>
          <p:cNvSpPr>
            <a:spLocks noGrp="1"/>
          </p:cNvSpPr>
          <p:nvPr>
            <p:ph type="sldNum" sz="quarter" idx="12"/>
          </p:nvPr>
        </p:nvSpPr>
        <p:spPr/>
        <p:txBody>
          <a:bodyPr/>
          <a:lstStyle/>
          <a:p>
            <a:fld id="{D76A11BE-F5D7-452D-A270-AA4BEA152999}" type="slidenum">
              <a:rPr lang="en-US" smtClean="0"/>
              <a:t>‹#›</a:t>
            </a:fld>
            <a:endParaRPr lang="en-US"/>
          </a:p>
        </p:txBody>
      </p:sp>
    </p:spTree>
    <p:extLst>
      <p:ext uri="{BB962C8B-B14F-4D97-AF65-F5344CB8AC3E}">
        <p14:creationId xmlns:p14="http://schemas.microsoft.com/office/powerpoint/2010/main" val="225189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A3EBB-7AE4-EEF1-9246-8A72EE832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645949-41AF-A4FB-0DDC-881D18C252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F4F161-EF65-1719-7B51-7F7C73B18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EFD112-C908-C79B-85EF-49EB0725E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6AA1E3-2578-FF42-B8E9-9D11BBE836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C791B4-E6BA-74BF-36FE-E962A723BEC4}"/>
              </a:ext>
            </a:extLst>
          </p:cNvPr>
          <p:cNvSpPr>
            <a:spLocks noGrp="1"/>
          </p:cNvSpPr>
          <p:nvPr>
            <p:ph type="dt" sz="half" idx="10"/>
          </p:nvPr>
        </p:nvSpPr>
        <p:spPr/>
        <p:txBody>
          <a:bodyPr/>
          <a:lstStyle/>
          <a:p>
            <a:fld id="{AFF20EB6-4550-4C6F-958D-86BD12D9CFB1}" type="datetimeFigureOut">
              <a:rPr lang="en-US" smtClean="0"/>
              <a:t>10/29/2024</a:t>
            </a:fld>
            <a:endParaRPr lang="en-US"/>
          </a:p>
        </p:txBody>
      </p:sp>
      <p:sp>
        <p:nvSpPr>
          <p:cNvPr id="8" name="Footer Placeholder 7">
            <a:extLst>
              <a:ext uri="{FF2B5EF4-FFF2-40B4-BE49-F238E27FC236}">
                <a16:creationId xmlns:a16="http://schemas.microsoft.com/office/drawing/2014/main" id="{9E82390F-C864-1403-B06A-0B4D90A20B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ACF5-8D95-D23E-D438-442B45C71178}"/>
              </a:ext>
            </a:extLst>
          </p:cNvPr>
          <p:cNvSpPr>
            <a:spLocks noGrp="1"/>
          </p:cNvSpPr>
          <p:nvPr>
            <p:ph type="sldNum" sz="quarter" idx="12"/>
          </p:nvPr>
        </p:nvSpPr>
        <p:spPr/>
        <p:txBody>
          <a:bodyPr/>
          <a:lstStyle/>
          <a:p>
            <a:fld id="{D76A11BE-F5D7-452D-A270-AA4BEA152999}" type="slidenum">
              <a:rPr lang="en-US" smtClean="0"/>
              <a:t>‹#›</a:t>
            </a:fld>
            <a:endParaRPr lang="en-US"/>
          </a:p>
        </p:txBody>
      </p:sp>
    </p:spTree>
    <p:extLst>
      <p:ext uri="{BB962C8B-B14F-4D97-AF65-F5344CB8AC3E}">
        <p14:creationId xmlns:p14="http://schemas.microsoft.com/office/powerpoint/2010/main" val="29556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E502C-E9C8-E4F8-9F3B-021EE017CF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B7B455-5C58-4232-2A63-60BD8AF3ED78}"/>
              </a:ext>
            </a:extLst>
          </p:cNvPr>
          <p:cNvSpPr>
            <a:spLocks noGrp="1"/>
          </p:cNvSpPr>
          <p:nvPr>
            <p:ph type="dt" sz="half" idx="10"/>
          </p:nvPr>
        </p:nvSpPr>
        <p:spPr/>
        <p:txBody>
          <a:bodyPr/>
          <a:lstStyle/>
          <a:p>
            <a:fld id="{AFF20EB6-4550-4C6F-958D-86BD12D9CFB1}" type="datetimeFigureOut">
              <a:rPr lang="en-US" smtClean="0"/>
              <a:t>10/29/2024</a:t>
            </a:fld>
            <a:endParaRPr lang="en-US"/>
          </a:p>
        </p:txBody>
      </p:sp>
      <p:sp>
        <p:nvSpPr>
          <p:cNvPr id="4" name="Footer Placeholder 3">
            <a:extLst>
              <a:ext uri="{FF2B5EF4-FFF2-40B4-BE49-F238E27FC236}">
                <a16:creationId xmlns:a16="http://schemas.microsoft.com/office/drawing/2014/main" id="{5E3DBE7E-00A5-9544-982A-3E2F8A68B6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219EA8-B40E-B73F-974A-73FB1E344C96}"/>
              </a:ext>
            </a:extLst>
          </p:cNvPr>
          <p:cNvSpPr>
            <a:spLocks noGrp="1"/>
          </p:cNvSpPr>
          <p:nvPr>
            <p:ph type="sldNum" sz="quarter" idx="12"/>
          </p:nvPr>
        </p:nvSpPr>
        <p:spPr/>
        <p:txBody>
          <a:bodyPr/>
          <a:lstStyle/>
          <a:p>
            <a:fld id="{D76A11BE-F5D7-452D-A270-AA4BEA152999}" type="slidenum">
              <a:rPr lang="en-US" smtClean="0"/>
              <a:t>‹#›</a:t>
            </a:fld>
            <a:endParaRPr lang="en-US"/>
          </a:p>
        </p:txBody>
      </p:sp>
    </p:spTree>
    <p:extLst>
      <p:ext uri="{BB962C8B-B14F-4D97-AF65-F5344CB8AC3E}">
        <p14:creationId xmlns:p14="http://schemas.microsoft.com/office/powerpoint/2010/main" val="45147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9A19B-5488-669B-12B9-94E4ABB0A9A4}"/>
              </a:ext>
            </a:extLst>
          </p:cNvPr>
          <p:cNvSpPr>
            <a:spLocks noGrp="1"/>
          </p:cNvSpPr>
          <p:nvPr>
            <p:ph type="dt" sz="half" idx="10"/>
          </p:nvPr>
        </p:nvSpPr>
        <p:spPr/>
        <p:txBody>
          <a:bodyPr/>
          <a:lstStyle/>
          <a:p>
            <a:fld id="{AFF20EB6-4550-4C6F-958D-86BD12D9CFB1}" type="datetimeFigureOut">
              <a:rPr lang="en-US" smtClean="0"/>
              <a:t>10/29/2024</a:t>
            </a:fld>
            <a:endParaRPr lang="en-US"/>
          </a:p>
        </p:txBody>
      </p:sp>
      <p:sp>
        <p:nvSpPr>
          <p:cNvPr id="3" name="Footer Placeholder 2">
            <a:extLst>
              <a:ext uri="{FF2B5EF4-FFF2-40B4-BE49-F238E27FC236}">
                <a16:creationId xmlns:a16="http://schemas.microsoft.com/office/drawing/2014/main" id="{1424A4B4-0A49-DA75-C6C0-D4B43FB028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046979-8424-57DF-F8E9-BB63D7542FDB}"/>
              </a:ext>
            </a:extLst>
          </p:cNvPr>
          <p:cNvSpPr>
            <a:spLocks noGrp="1"/>
          </p:cNvSpPr>
          <p:nvPr>
            <p:ph type="sldNum" sz="quarter" idx="12"/>
          </p:nvPr>
        </p:nvSpPr>
        <p:spPr/>
        <p:txBody>
          <a:bodyPr/>
          <a:lstStyle/>
          <a:p>
            <a:fld id="{D76A11BE-F5D7-452D-A270-AA4BEA152999}" type="slidenum">
              <a:rPr lang="en-US" smtClean="0"/>
              <a:t>‹#›</a:t>
            </a:fld>
            <a:endParaRPr lang="en-US"/>
          </a:p>
        </p:txBody>
      </p:sp>
    </p:spTree>
    <p:extLst>
      <p:ext uri="{BB962C8B-B14F-4D97-AF65-F5344CB8AC3E}">
        <p14:creationId xmlns:p14="http://schemas.microsoft.com/office/powerpoint/2010/main" val="2022170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4F4CD-F258-94F6-5715-9ED5FE092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7ADA6C-9F48-B690-A14F-58D64AB6BC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6A5A01-EB27-5EFF-5E24-35B7E4C28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D0B8F2-1369-0005-5CD8-AA72A3401DA4}"/>
              </a:ext>
            </a:extLst>
          </p:cNvPr>
          <p:cNvSpPr>
            <a:spLocks noGrp="1"/>
          </p:cNvSpPr>
          <p:nvPr>
            <p:ph type="dt" sz="half" idx="10"/>
          </p:nvPr>
        </p:nvSpPr>
        <p:spPr/>
        <p:txBody>
          <a:bodyPr/>
          <a:lstStyle/>
          <a:p>
            <a:fld id="{AFF20EB6-4550-4C6F-958D-86BD12D9CFB1}" type="datetimeFigureOut">
              <a:rPr lang="en-US" smtClean="0"/>
              <a:t>10/29/2024</a:t>
            </a:fld>
            <a:endParaRPr lang="en-US"/>
          </a:p>
        </p:txBody>
      </p:sp>
      <p:sp>
        <p:nvSpPr>
          <p:cNvPr id="6" name="Footer Placeholder 5">
            <a:extLst>
              <a:ext uri="{FF2B5EF4-FFF2-40B4-BE49-F238E27FC236}">
                <a16:creationId xmlns:a16="http://schemas.microsoft.com/office/drawing/2014/main" id="{A45635C9-8D40-DDCB-282D-8A7604ECAB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1A2C0-3E6F-C944-388C-B81274874291}"/>
              </a:ext>
            </a:extLst>
          </p:cNvPr>
          <p:cNvSpPr>
            <a:spLocks noGrp="1"/>
          </p:cNvSpPr>
          <p:nvPr>
            <p:ph type="sldNum" sz="quarter" idx="12"/>
          </p:nvPr>
        </p:nvSpPr>
        <p:spPr/>
        <p:txBody>
          <a:bodyPr/>
          <a:lstStyle/>
          <a:p>
            <a:fld id="{D76A11BE-F5D7-452D-A270-AA4BEA152999}" type="slidenum">
              <a:rPr lang="en-US" smtClean="0"/>
              <a:t>‹#›</a:t>
            </a:fld>
            <a:endParaRPr lang="en-US"/>
          </a:p>
        </p:txBody>
      </p:sp>
    </p:spTree>
    <p:extLst>
      <p:ext uri="{BB962C8B-B14F-4D97-AF65-F5344CB8AC3E}">
        <p14:creationId xmlns:p14="http://schemas.microsoft.com/office/powerpoint/2010/main" val="273828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C0B0-EB27-D638-39F6-A8F247F15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9B48FA-517D-8E1C-10D8-818B7905C8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2880DA-F1DC-D6A0-9408-D48F3634E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5FF9D-6E30-50A4-1FC7-A52B8DEF4297}"/>
              </a:ext>
            </a:extLst>
          </p:cNvPr>
          <p:cNvSpPr>
            <a:spLocks noGrp="1"/>
          </p:cNvSpPr>
          <p:nvPr>
            <p:ph type="dt" sz="half" idx="10"/>
          </p:nvPr>
        </p:nvSpPr>
        <p:spPr/>
        <p:txBody>
          <a:bodyPr/>
          <a:lstStyle/>
          <a:p>
            <a:fld id="{AFF20EB6-4550-4C6F-958D-86BD12D9CFB1}" type="datetimeFigureOut">
              <a:rPr lang="en-US" smtClean="0"/>
              <a:t>10/29/2024</a:t>
            </a:fld>
            <a:endParaRPr lang="en-US"/>
          </a:p>
        </p:txBody>
      </p:sp>
      <p:sp>
        <p:nvSpPr>
          <p:cNvPr id="6" name="Footer Placeholder 5">
            <a:extLst>
              <a:ext uri="{FF2B5EF4-FFF2-40B4-BE49-F238E27FC236}">
                <a16:creationId xmlns:a16="http://schemas.microsoft.com/office/drawing/2014/main" id="{C0C7A4BC-6402-868A-8A57-39D8C85973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D23381-0277-B7D8-A47E-A83BAC7ECEB1}"/>
              </a:ext>
            </a:extLst>
          </p:cNvPr>
          <p:cNvSpPr>
            <a:spLocks noGrp="1"/>
          </p:cNvSpPr>
          <p:nvPr>
            <p:ph type="sldNum" sz="quarter" idx="12"/>
          </p:nvPr>
        </p:nvSpPr>
        <p:spPr/>
        <p:txBody>
          <a:bodyPr/>
          <a:lstStyle/>
          <a:p>
            <a:fld id="{D76A11BE-F5D7-452D-A270-AA4BEA152999}" type="slidenum">
              <a:rPr lang="en-US" smtClean="0"/>
              <a:t>‹#›</a:t>
            </a:fld>
            <a:endParaRPr lang="en-US"/>
          </a:p>
        </p:txBody>
      </p:sp>
    </p:spTree>
    <p:extLst>
      <p:ext uri="{BB962C8B-B14F-4D97-AF65-F5344CB8AC3E}">
        <p14:creationId xmlns:p14="http://schemas.microsoft.com/office/powerpoint/2010/main" val="119133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489DC5-A101-C8B8-1685-ECE9110ADD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7086D4-EA9E-852C-C909-090AE7917F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28A1B-10BC-94FA-DDB6-0454AF5E37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F20EB6-4550-4C6F-958D-86BD12D9CFB1}" type="datetimeFigureOut">
              <a:rPr lang="en-US" smtClean="0"/>
              <a:t>10/29/2024</a:t>
            </a:fld>
            <a:endParaRPr lang="en-US"/>
          </a:p>
        </p:txBody>
      </p:sp>
      <p:sp>
        <p:nvSpPr>
          <p:cNvPr id="5" name="Footer Placeholder 4">
            <a:extLst>
              <a:ext uri="{FF2B5EF4-FFF2-40B4-BE49-F238E27FC236}">
                <a16:creationId xmlns:a16="http://schemas.microsoft.com/office/drawing/2014/main" id="{E1D85F6E-0F26-614A-A1E4-C0164BA13C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083938-C450-4383-0681-DD029CD0B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6A11BE-F5D7-452D-A270-AA4BEA152999}" type="slidenum">
              <a:rPr lang="en-US" smtClean="0"/>
              <a:t>‹#›</a:t>
            </a:fld>
            <a:endParaRPr lang="en-US"/>
          </a:p>
        </p:txBody>
      </p:sp>
    </p:spTree>
    <p:extLst>
      <p:ext uri="{BB962C8B-B14F-4D97-AF65-F5344CB8AC3E}">
        <p14:creationId xmlns:p14="http://schemas.microsoft.com/office/powerpoint/2010/main" val="2343635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jpeg"/><Relationship Id="rId4" Type="http://schemas.openxmlformats.org/officeDocument/2006/relationships/image" Target="../media/image23.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2C8B43-8F9F-A822-67FB-839811D88067}"/>
              </a:ext>
            </a:extLst>
          </p:cNvPr>
          <p:cNvSpPr/>
          <p:nvPr/>
        </p:nvSpPr>
        <p:spPr>
          <a:xfrm>
            <a:off x="0" y="1549935"/>
            <a:ext cx="12192000" cy="855639"/>
          </a:xfrm>
          <a:prstGeom prst="rect">
            <a:avLst/>
          </a:prstGeom>
          <a:solidFill>
            <a:srgbClr val="C20F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0DBEF5A-D83E-8078-9F58-531E997B543D}"/>
              </a:ext>
            </a:extLst>
          </p:cNvPr>
          <p:cNvSpPr/>
          <p:nvPr/>
        </p:nvSpPr>
        <p:spPr>
          <a:xfrm>
            <a:off x="0" y="-42204"/>
            <a:ext cx="12192000" cy="175846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AA6378-0F6D-AE42-29FB-9C10E821C89D}"/>
              </a:ext>
            </a:extLst>
          </p:cNvPr>
          <p:cNvSpPr>
            <a:spLocks noGrp="1"/>
          </p:cNvSpPr>
          <p:nvPr>
            <p:ph type="ctrTitle"/>
          </p:nvPr>
        </p:nvSpPr>
        <p:spPr>
          <a:xfrm>
            <a:off x="1293960" y="1410677"/>
            <a:ext cx="9604075" cy="1889937"/>
          </a:xfrm>
        </p:spPr>
        <p:txBody>
          <a:bodyPr>
            <a:normAutofit fontScale="90000"/>
          </a:bodyPr>
          <a:lstStyle/>
          <a:p>
            <a:pPr marL="0" marR="0">
              <a:lnSpc>
                <a:spcPct val="107000"/>
              </a:lnSpc>
              <a:spcBef>
                <a:spcPts val="0"/>
              </a:spcBef>
              <a:spcAft>
                <a:spcPts val="0"/>
              </a:spcAft>
            </a:pPr>
            <a:r>
              <a:rPr lang="en-US" sz="4400" b="1" kern="100" dirty="0">
                <a:solidFill>
                  <a:schemeClr val="bg1"/>
                </a:solidFill>
                <a:effectLst/>
                <a:latin typeface="Bahnschrift" panose="020B0502040204020203" pitchFamily="34" charset="0"/>
                <a:ea typeface="Calibri" panose="020F0502020204030204" pitchFamily="34" charset="0"/>
                <a:cs typeface="Calibri" panose="020F0502020204030204" pitchFamily="34" charset="0"/>
              </a:rPr>
              <a:t>GEORGIA NONPROFIT EMPLOYEE</a:t>
            </a:r>
            <a:br>
              <a:rPr lang="en-US" sz="4400" b="1" kern="100" dirty="0">
                <a:solidFill>
                  <a:schemeClr val="bg1"/>
                </a:solidFill>
                <a:effectLst/>
                <a:latin typeface="Bahnschrift" panose="020B0502040204020203" pitchFamily="34" charset="0"/>
                <a:ea typeface="Calibri" panose="020F0502020204030204" pitchFamily="34" charset="0"/>
                <a:cs typeface="Calibri" panose="020F0502020204030204" pitchFamily="34" charset="0"/>
              </a:rPr>
            </a:br>
            <a:r>
              <a:rPr lang="en-US" sz="4400" b="1" kern="100" dirty="0">
                <a:solidFill>
                  <a:schemeClr val="bg1"/>
                </a:solidFill>
                <a:effectLst/>
                <a:latin typeface="Bahnschrift" panose="020B0502040204020203" pitchFamily="34" charset="0"/>
                <a:ea typeface="Calibri" panose="020F0502020204030204" pitchFamily="34" charset="0"/>
                <a:cs typeface="Calibri" panose="020F0502020204030204" pitchFamily="34" charset="0"/>
              </a:rPr>
              <a:t> BENEFITS STUDY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EB1E1B5A-121A-C9BD-CAB2-04433353BD5C}"/>
              </a:ext>
            </a:extLst>
          </p:cNvPr>
          <p:cNvSpPr>
            <a:spLocks noGrp="1"/>
          </p:cNvSpPr>
          <p:nvPr>
            <p:ph type="subTitle" idx="1"/>
          </p:nvPr>
        </p:nvSpPr>
        <p:spPr>
          <a:xfrm>
            <a:off x="3828754" y="3942153"/>
            <a:ext cx="4534486" cy="950600"/>
          </a:xfrm>
        </p:spPr>
        <p:txBody>
          <a:bodyPr>
            <a:normAutofit/>
          </a:bodyPr>
          <a:lstStyle/>
          <a:p>
            <a:pPr>
              <a:lnSpc>
                <a:spcPct val="100000"/>
              </a:lnSpc>
            </a:pPr>
            <a:r>
              <a:rPr lang="en-US" sz="1400" dirty="0">
                <a:latin typeface="Bahnschrift" panose="020B0502040204020203" pitchFamily="34" charset="0"/>
              </a:rPr>
              <a:t>Sponsored by the Interdisciplinary Alliance for Nonprofits at the University of Georgia </a:t>
            </a:r>
            <a:endParaRPr lang="en-US" sz="1200" dirty="0">
              <a:latin typeface="Bahnschrift" panose="020B0502040204020203" pitchFamily="34" charset="0"/>
            </a:endParaRPr>
          </a:p>
          <a:p>
            <a:pPr>
              <a:lnSpc>
                <a:spcPct val="100000"/>
              </a:lnSpc>
            </a:pPr>
            <a:r>
              <a:rPr lang="en-US" sz="1400" kern="100" dirty="0">
                <a:effectLst/>
                <a:latin typeface="Bahnschrift" panose="020B0502040204020203" pitchFamily="34" charset="0"/>
                <a:ea typeface="Aptos" panose="020B0004020202020204" pitchFamily="34" charset="0"/>
                <a:cs typeface="Times New Roman" panose="02020603050405020304" pitchFamily="18" charset="0"/>
              </a:rPr>
              <a:t>Prepared by Gabe Kidman and Rebecca Nesbit, Ph.D.</a:t>
            </a:r>
          </a:p>
          <a:p>
            <a:endParaRPr lang="en-US" sz="2800" dirty="0">
              <a:latin typeface="Bahnschrift" panose="020B0502040204020203" pitchFamily="34" charset="0"/>
            </a:endParaRPr>
          </a:p>
        </p:txBody>
      </p:sp>
      <p:sp>
        <p:nvSpPr>
          <p:cNvPr id="7" name="Rectangle 6">
            <a:extLst>
              <a:ext uri="{FF2B5EF4-FFF2-40B4-BE49-F238E27FC236}">
                <a16:creationId xmlns:a16="http://schemas.microsoft.com/office/drawing/2014/main" id="{206B3727-3438-A6F3-6012-1F7C614DB4A8}"/>
              </a:ext>
            </a:extLst>
          </p:cNvPr>
          <p:cNvSpPr/>
          <p:nvPr/>
        </p:nvSpPr>
        <p:spPr>
          <a:xfrm>
            <a:off x="0" y="5848952"/>
            <a:ext cx="12192000" cy="56910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3FB998-5D01-2307-7E9E-883F07504786}"/>
              </a:ext>
            </a:extLst>
          </p:cNvPr>
          <p:cNvSpPr txBox="1"/>
          <p:nvPr/>
        </p:nvSpPr>
        <p:spPr>
          <a:xfrm>
            <a:off x="4740808" y="5045114"/>
            <a:ext cx="3301222" cy="461665"/>
          </a:xfrm>
          <a:prstGeom prst="rect">
            <a:avLst/>
          </a:prstGeom>
          <a:noFill/>
        </p:spPr>
        <p:txBody>
          <a:bodyPr wrap="square">
            <a:spAutoFit/>
          </a:bodyPr>
          <a:lstStyle/>
          <a:p>
            <a:r>
              <a:rPr lang="en-US" sz="2400" dirty="0">
                <a:latin typeface="Bahnschrift" panose="020B0502040204020203" pitchFamily="34" charset="0"/>
              </a:rPr>
              <a:t>October 30, 2024</a:t>
            </a:r>
          </a:p>
        </p:txBody>
      </p:sp>
      <p:sp>
        <p:nvSpPr>
          <p:cNvPr id="12" name="TextBox 11">
            <a:extLst>
              <a:ext uri="{FF2B5EF4-FFF2-40B4-BE49-F238E27FC236}">
                <a16:creationId xmlns:a16="http://schemas.microsoft.com/office/drawing/2014/main" id="{E965005B-2E9B-369D-B313-F5A0B24369BC}"/>
              </a:ext>
            </a:extLst>
          </p:cNvPr>
          <p:cNvSpPr txBox="1"/>
          <p:nvPr/>
        </p:nvSpPr>
        <p:spPr>
          <a:xfrm>
            <a:off x="2484117" y="2810425"/>
            <a:ext cx="7223760" cy="864404"/>
          </a:xfrm>
          <a:prstGeom prst="rect">
            <a:avLst/>
          </a:prstGeom>
          <a:noFill/>
        </p:spPr>
        <p:txBody>
          <a:bodyPr wrap="square">
            <a:spAutoFit/>
          </a:bodyPr>
          <a:lstStyle/>
          <a:p>
            <a:pPr marL="0" marR="0" algn="ctr">
              <a:lnSpc>
                <a:spcPct val="107000"/>
              </a:lnSpc>
              <a:spcBef>
                <a:spcPts val="0"/>
              </a:spcBef>
              <a:spcAft>
                <a:spcPts val="0"/>
              </a:spcAft>
            </a:pPr>
            <a:r>
              <a:rPr lang="en-US" sz="2400" kern="100" dirty="0">
                <a:effectLst/>
                <a:latin typeface="Bahnschrift" panose="020B0502040204020203" pitchFamily="34" charset="0"/>
                <a:ea typeface="Aptos" panose="020B0004020202020204" pitchFamily="34" charset="0"/>
                <a:cs typeface="ADLaM Display" panose="02010000000000000000" pitchFamily="2" charset="0"/>
              </a:rPr>
              <a:t>EMPLOYEE BENEFITS, JOB SATISFACTION, AND DEMOGRAPHICS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4" descr="Logos - University of Georgia Brand Style Guide">
            <a:extLst>
              <a:ext uri="{FF2B5EF4-FFF2-40B4-BE49-F238E27FC236}">
                <a16:creationId xmlns:a16="http://schemas.microsoft.com/office/drawing/2014/main" id="{13344B21-BB7A-BB36-9934-9FD3DCA439E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2528" y="5021677"/>
            <a:ext cx="4654296" cy="200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869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1" y="320629"/>
            <a:ext cx="10515600" cy="1325563"/>
          </a:xfrm>
        </p:spPr>
        <p:txBody>
          <a:bodyPr/>
          <a:lstStyle/>
          <a:p>
            <a:r>
              <a:rPr lang="en-US" b="1" dirty="0">
                <a:solidFill>
                  <a:schemeClr val="bg1"/>
                </a:solidFill>
                <a:latin typeface="Bahnschrift" panose="020B0502040204020203" pitchFamily="34" charset="0"/>
              </a:rPr>
              <a:t>PART 1: Retirement Benefits</a:t>
            </a:r>
          </a:p>
        </p:txBody>
      </p:sp>
      <p:pic>
        <p:nvPicPr>
          <p:cNvPr id="8" name="Picture 7">
            <a:extLst>
              <a:ext uri="{FF2B5EF4-FFF2-40B4-BE49-F238E27FC236}">
                <a16:creationId xmlns:a16="http://schemas.microsoft.com/office/drawing/2014/main" id="{A706BF27-4D5E-DBAD-5F50-35E809FF6D4B}"/>
              </a:ext>
            </a:extLst>
          </p:cNvPr>
          <p:cNvPicPr>
            <a:picLocks noChangeAspect="1"/>
          </p:cNvPicPr>
          <p:nvPr/>
        </p:nvPicPr>
        <p:blipFill>
          <a:blip r:embed="rId3"/>
          <a:stretch>
            <a:fillRect/>
          </a:stretch>
        </p:blipFill>
        <p:spPr>
          <a:xfrm>
            <a:off x="1433449" y="1511995"/>
            <a:ext cx="9090618" cy="5025376"/>
          </a:xfrm>
          <a:prstGeom prst="rect">
            <a:avLst/>
          </a:prstGeom>
        </p:spPr>
      </p:pic>
    </p:spTree>
    <p:extLst>
      <p:ext uri="{BB962C8B-B14F-4D97-AF65-F5344CB8AC3E}">
        <p14:creationId xmlns:p14="http://schemas.microsoft.com/office/powerpoint/2010/main" val="378175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E07583-6313-11CF-5DD8-6FCA480880DF}"/>
              </a:ext>
            </a:extLst>
          </p:cNvPr>
          <p:cNvPicPr>
            <a:picLocks noChangeAspect="1"/>
          </p:cNvPicPr>
          <p:nvPr/>
        </p:nvPicPr>
        <p:blipFill>
          <a:blip r:embed="rId3"/>
          <a:stretch>
            <a:fillRect/>
          </a:stretch>
        </p:blipFill>
        <p:spPr>
          <a:xfrm>
            <a:off x="1639764" y="1409379"/>
            <a:ext cx="8912471" cy="5221233"/>
          </a:xfrm>
          <a:prstGeom prst="rect">
            <a:avLst/>
          </a:prstGeom>
        </p:spPr>
      </p:pic>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1" y="320629"/>
            <a:ext cx="10515600" cy="1325563"/>
          </a:xfrm>
        </p:spPr>
        <p:txBody>
          <a:bodyPr/>
          <a:lstStyle/>
          <a:p>
            <a:r>
              <a:rPr lang="en-US" b="1" dirty="0">
                <a:solidFill>
                  <a:schemeClr val="bg1"/>
                </a:solidFill>
                <a:latin typeface="Bahnschrift" panose="020B0502040204020203" pitchFamily="34" charset="0"/>
              </a:rPr>
              <a:t>PART 1: Scheduling Benefits</a:t>
            </a:r>
          </a:p>
        </p:txBody>
      </p:sp>
      <p:sp>
        <p:nvSpPr>
          <p:cNvPr id="9" name="Rectangle 8">
            <a:extLst>
              <a:ext uri="{FF2B5EF4-FFF2-40B4-BE49-F238E27FC236}">
                <a16:creationId xmlns:a16="http://schemas.microsoft.com/office/drawing/2014/main" id="{A67FF87A-5BDD-3B03-508C-C31159E11368}"/>
              </a:ext>
            </a:extLst>
          </p:cNvPr>
          <p:cNvSpPr/>
          <p:nvPr/>
        </p:nvSpPr>
        <p:spPr>
          <a:xfrm>
            <a:off x="6881715" y="2983077"/>
            <a:ext cx="531845" cy="44946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FF7AE6-49EC-0D40-CBB5-9A308209929D}"/>
              </a:ext>
            </a:extLst>
          </p:cNvPr>
          <p:cNvSpPr/>
          <p:nvPr/>
        </p:nvSpPr>
        <p:spPr>
          <a:xfrm>
            <a:off x="6881715" y="2517419"/>
            <a:ext cx="531845" cy="44946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294E31-0D33-C847-E7F9-DF531FAE8D71}"/>
              </a:ext>
            </a:extLst>
          </p:cNvPr>
          <p:cNvSpPr/>
          <p:nvPr/>
        </p:nvSpPr>
        <p:spPr>
          <a:xfrm>
            <a:off x="6881715" y="2058096"/>
            <a:ext cx="531845" cy="44946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74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1" y="320629"/>
            <a:ext cx="10515600" cy="1325563"/>
          </a:xfrm>
        </p:spPr>
        <p:txBody>
          <a:bodyPr/>
          <a:lstStyle/>
          <a:p>
            <a:r>
              <a:rPr lang="en-US" b="1" dirty="0">
                <a:solidFill>
                  <a:schemeClr val="bg1"/>
                </a:solidFill>
                <a:latin typeface="Bahnschrift" panose="020B0502040204020203" pitchFamily="34" charset="0"/>
              </a:rPr>
              <a:t>PART 1: Scheduling Benefits</a:t>
            </a:r>
          </a:p>
        </p:txBody>
      </p:sp>
      <p:pic>
        <p:nvPicPr>
          <p:cNvPr id="3" name="Picture 2" descr="A graph of schedulers with red and black bars&#10;&#10;Description automatically generated with medium confidence">
            <a:extLst>
              <a:ext uri="{FF2B5EF4-FFF2-40B4-BE49-F238E27FC236}">
                <a16:creationId xmlns:a16="http://schemas.microsoft.com/office/drawing/2014/main" id="{D2B47620-A4F8-989F-D659-C5AE09E7C06E}"/>
              </a:ext>
            </a:extLst>
          </p:cNvPr>
          <p:cNvPicPr>
            <a:picLocks noChangeAspect="1"/>
          </p:cNvPicPr>
          <p:nvPr/>
        </p:nvPicPr>
        <p:blipFill>
          <a:blip r:embed="rId3"/>
          <a:stretch>
            <a:fillRect/>
          </a:stretch>
        </p:blipFill>
        <p:spPr>
          <a:xfrm>
            <a:off x="1163329" y="1530443"/>
            <a:ext cx="9896696" cy="5040757"/>
          </a:xfrm>
          <a:prstGeom prst="rect">
            <a:avLst/>
          </a:prstGeom>
        </p:spPr>
      </p:pic>
    </p:spTree>
    <p:extLst>
      <p:ext uri="{BB962C8B-B14F-4D97-AF65-F5344CB8AC3E}">
        <p14:creationId xmlns:p14="http://schemas.microsoft.com/office/powerpoint/2010/main" val="184232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C4457-CFF6-217B-B84A-5E0B99D520A4}"/>
              </a:ext>
            </a:extLst>
          </p:cNvPr>
          <p:cNvPicPr>
            <a:picLocks noChangeAspect="1"/>
          </p:cNvPicPr>
          <p:nvPr/>
        </p:nvPicPr>
        <p:blipFill>
          <a:blip r:embed="rId3"/>
          <a:stretch>
            <a:fillRect/>
          </a:stretch>
        </p:blipFill>
        <p:spPr>
          <a:xfrm>
            <a:off x="1651868" y="1438700"/>
            <a:ext cx="8685478" cy="5311957"/>
          </a:xfrm>
          <a:prstGeom prst="rect">
            <a:avLst/>
          </a:prstGeom>
        </p:spPr>
      </p:pic>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1" y="320629"/>
            <a:ext cx="10515600" cy="1325563"/>
          </a:xfrm>
        </p:spPr>
        <p:txBody>
          <a:bodyPr/>
          <a:lstStyle/>
          <a:p>
            <a:r>
              <a:rPr lang="en-US" b="1" dirty="0">
                <a:solidFill>
                  <a:schemeClr val="bg1"/>
                </a:solidFill>
                <a:latin typeface="Bahnschrift" panose="020B0502040204020203" pitchFamily="34" charset="0"/>
              </a:rPr>
              <a:t>PART 1: Additional Benefits</a:t>
            </a:r>
          </a:p>
        </p:txBody>
      </p:sp>
      <p:sp>
        <p:nvSpPr>
          <p:cNvPr id="3" name="Rectangle 2">
            <a:extLst>
              <a:ext uri="{FF2B5EF4-FFF2-40B4-BE49-F238E27FC236}">
                <a16:creationId xmlns:a16="http://schemas.microsoft.com/office/drawing/2014/main" id="{D77FD154-5995-F535-0F77-FE7C7FCF845B}"/>
              </a:ext>
            </a:extLst>
          </p:cNvPr>
          <p:cNvSpPr/>
          <p:nvPr/>
        </p:nvSpPr>
        <p:spPr>
          <a:xfrm>
            <a:off x="5177484" y="2178995"/>
            <a:ext cx="698023" cy="607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5D63083-633F-05D9-A35B-F86B584386DE}"/>
              </a:ext>
            </a:extLst>
          </p:cNvPr>
          <p:cNvSpPr/>
          <p:nvPr/>
        </p:nvSpPr>
        <p:spPr>
          <a:xfrm>
            <a:off x="5174135" y="2766056"/>
            <a:ext cx="698023" cy="607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AEC6C1-4D52-0EAC-155D-D1CD80EC03A5}"/>
              </a:ext>
            </a:extLst>
          </p:cNvPr>
          <p:cNvSpPr/>
          <p:nvPr/>
        </p:nvSpPr>
        <p:spPr>
          <a:xfrm>
            <a:off x="5125497" y="4656305"/>
            <a:ext cx="698023" cy="607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1678576-FE30-42B7-63A2-E8B78C4D94CD}"/>
              </a:ext>
            </a:extLst>
          </p:cNvPr>
          <p:cNvSpPr/>
          <p:nvPr/>
        </p:nvSpPr>
        <p:spPr>
          <a:xfrm>
            <a:off x="5135226" y="5326050"/>
            <a:ext cx="698023" cy="607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85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1" y="320629"/>
            <a:ext cx="10515600" cy="1325563"/>
          </a:xfrm>
        </p:spPr>
        <p:txBody>
          <a:bodyPr/>
          <a:lstStyle/>
          <a:p>
            <a:r>
              <a:rPr lang="en-US" b="1" dirty="0">
                <a:solidFill>
                  <a:schemeClr val="bg1"/>
                </a:solidFill>
                <a:latin typeface="Bahnschrift" panose="020B0502040204020203" pitchFamily="34" charset="0"/>
              </a:rPr>
              <a:t>PART 1: Additional Benefits</a:t>
            </a:r>
          </a:p>
        </p:txBody>
      </p:sp>
      <p:pic>
        <p:nvPicPr>
          <p:cNvPr id="3" name="Picture 2" descr="A graph of different benefits&#10;&#10;Description automatically generated with medium confidence">
            <a:extLst>
              <a:ext uri="{FF2B5EF4-FFF2-40B4-BE49-F238E27FC236}">
                <a16:creationId xmlns:a16="http://schemas.microsoft.com/office/drawing/2014/main" id="{D636D6D5-C12F-C94E-1250-349304D47431}"/>
              </a:ext>
            </a:extLst>
          </p:cNvPr>
          <p:cNvPicPr>
            <a:picLocks noChangeAspect="1"/>
          </p:cNvPicPr>
          <p:nvPr/>
        </p:nvPicPr>
        <p:blipFill>
          <a:blip r:embed="rId3"/>
          <a:stretch>
            <a:fillRect/>
          </a:stretch>
        </p:blipFill>
        <p:spPr>
          <a:xfrm>
            <a:off x="2108515" y="1443315"/>
            <a:ext cx="7974970" cy="5512346"/>
          </a:xfrm>
          <a:prstGeom prst="rect">
            <a:avLst/>
          </a:prstGeom>
        </p:spPr>
      </p:pic>
    </p:spTree>
    <p:extLst>
      <p:ext uri="{BB962C8B-B14F-4D97-AF65-F5344CB8AC3E}">
        <p14:creationId xmlns:p14="http://schemas.microsoft.com/office/powerpoint/2010/main" val="632287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1" y="320629"/>
            <a:ext cx="10515600" cy="1325563"/>
          </a:xfrm>
        </p:spPr>
        <p:txBody>
          <a:bodyPr/>
          <a:lstStyle/>
          <a:p>
            <a:r>
              <a:rPr lang="en-US" b="1" dirty="0">
                <a:solidFill>
                  <a:schemeClr val="bg1"/>
                </a:solidFill>
                <a:latin typeface="Bahnschrift" panose="020B0502040204020203" pitchFamily="34" charset="0"/>
              </a:rPr>
              <a:t>PART 1: Professional Development</a:t>
            </a:r>
          </a:p>
        </p:txBody>
      </p:sp>
      <p:pic>
        <p:nvPicPr>
          <p:cNvPr id="5" name="Picture 4">
            <a:extLst>
              <a:ext uri="{FF2B5EF4-FFF2-40B4-BE49-F238E27FC236}">
                <a16:creationId xmlns:a16="http://schemas.microsoft.com/office/drawing/2014/main" id="{ED4DCFB1-243A-72C8-9DAB-012EFD6BDC3F}"/>
              </a:ext>
            </a:extLst>
          </p:cNvPr>
          <p:cNvPicPr>
            <a:picLocks noChangeAspect="1"/>
          </p:cNvPicPr>
          <p:nvPr/>
        </p:nvPicPr>
        <p:blipFill>
          <a:blip r:embed="rId3"/>
          <a:stretch>
            <a:fillRect/>
          </a:stretch>
        </p:blipFill>
        <p:spPr>
          <a:xfrm>
            <a:off x="1797604" y="1475944"/>
            <a:ext cx="8596792" cy="5258231"/>
          </a:xfrm>
          <a:prstGeom prst="rect">
            <a:avLst/>
          </a:prstGeom>
        </p:spPr>
      </p:pic>
      <p:sp>
        <p:nvSpPr>
          <p:cNvPr id="7" name="Rectangle 6">
            <a:extLst>
              <a:ext uri="{FF2B5EF4-FFF2-40B4-BE49-F238E27FC236}">
                <a16:creationId xmlns:a16="http://schemas.microsoft.com/office/drawing/2014/main" id="{87C95E7A-FC23-8A5A-1137-F05C1C09B375}"/>
              </a:ext>
            </a:extLst>
          </p:cNvPr>
          <p:cNvSpPr/>
          <p:nvPr/>
        </p:nvSpPr>
        <p:spPr>
          <a:xfrm>
            <a:off x="5421859" y="2295727"/>
            <a:ext cx="698023" cy="607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48CBB5E-AE39-7460-421E-14E2739818A7}"/>
              </a:ext>
            </a:extLst>
          </p:cNvPr>
          <p:cNvSpPr/>
          <p:nvPr/>
        </p:nvSpPr>
        <p:spPr>
          <a:xfrm>
            <a:off x="5421859" y="2928025"/>
            <a:ext cx="698023" cy="607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7151D73-3436-A737-E52D-F60B2384897E}"/>
              </a:ext>
            </a:extLst>
          </p:cNvPr>
          <p:cNvSpPr/>
          <p:nvPr/>
        </p:nvSpPr>
        <p:spPr>
          <a:xfrm>
            <a:off x="5421859" y="4241260"/>
            <a:ext cx="698023" cy="69552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81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1" y="320629"/>
            <a:ext cx="10515600" cy="1325563"/>
          </a:xfrm>
        </p:spPr>
        <p:txBody>
          <a:bodyPr/>
          <a:lstStyle/>
          <a:p>
            <a:r>
              <a:rPr lang="en-US" b="1" dirty="0">
                <a:solidFill>
                  <a:schemeClr val="bg1"/>
                </a:solidFill>
                <a:latin typeface="Bahnschrift" panose="020B0502040204020203" pitchFamily="34" charset="0"/>
              </a:rPr>
              <a:t>PART 1: Professional Development</a:t>
            </a:r>
          </a:p>
        </p:txBody>
      </p:sp>
      <p:pic>
        <p:nvPicPr>
          <p:cNvPr id="3" name="Picture 2" descr="A graph of different colored bars&#10;&#10;Description automatically generated with medium confidence">
            <a:extLst>
              <a:ext uri="{FF2B5EF4-FFF2-40B4-BE49-F238E27FC236}">
                <a16:creationId xmlns:a16="http://schemas.microsoft.com/office/drawing/2014/main" id="{2D43A5AB-FA3A-44C2-42EE-F449C2FA8935}"/>
              </a:ext>
            </a:extLst>
          </p:cNvPr>
          <p:cNvPicPr>
            <a:picLocks noChangeAspect="1"/>
          </p:cNvPicPr>
          <p:nvPr/>
        </p:nvPicPr>
        <p:blipFill>
          <a:blip r:embed="rId3"/>
          <a:stretch>
            <a:fillRect/>
          </a:stretch>
        </p:blipFill>
        <p:spPr>
          <a:xfrm>
            <a:off x="1660884" y="1338022"/>
            <a:ext cx="8870231" cy="5658534"/>
          </a:xfrm>
          <a:prstGeom prst="rect">
            <a:avLst/>
          </a:prstGeom>
        </p:spPr>
      </p:pic>
    </p:spTree>
    <p:extLst>
      <p:ext uri="{BB962C8B-B14F-4D97-AF65-F5344CB8AC3E}">
        <p14:creationId xmlns:p14="http://schemas.microsoft.com/office/powerpoint/2010/main" val="2078929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a:extLst>
              <a:ext uri="{FF2B5EF4-FFF2-40B4-BE49-F238E27FC236}">
                <a16:creationId xmlns:a16="http://schemas.microsoft.com/office/drawing/2014/main" id="{2438EC09-911A-3FFA-D44F-DE7E8A478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965" y="363440"/>
            <a:ext cx="2275939" cy="2422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tisfaction - Free marketing icons">
            <a:extLst>
              <a:ext uri="{FF2B5EF4-FFF2-40B4-BE49-F238E27FC236}">
                <a16:creationId xmlns:a16="http://schemas.microsoft.com/office/drawing/2014/main" id="{E7FB6A31-4FC0-310C-15CF-63A5FF637A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67287" y="4667931"/>
            <a:ext cx="2114549" cy="2114549"/>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Dollar with solid fill">
            <a:extLst>
              <a:ext uri="{FF2B5EF4-FFF2-40B4-BE49-F238E27FC236}">
                <a16:creationId xmlns:a16="http://schemas.microsoft.com/office/drawing/2014/main" id="{E6AF9E33-A614-F3A4-504D-398DC3FA7A5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rot="10800000">
            <a:off x="951966" y="4506543"/>
            <a:ext cx="2275938" cy="2275938"/>
          </a:xfrm>
          <a:prstGeom prst="rect">
            <a:avLst/>
          </a:prstGeom>
        </p:spPr>
      </p:pic>
      <p:pic>
        <p:nvPicPr>
          <p:cNvPr id="1030" name="Picture 6" descr="Family - Free people icons">
            <a:extLst>
              <a:ext uri="{FF2B5EF4-FFF2-40B4-BE49-F238E27FC236}">
                <a16:creationId xmlns:a16="http://schemas.microsoft.com/office/drawing/2014/main" id="{7442BCA9-FF03-EE7B-79E2-B563B20730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8217" y="406716"/>
            <a:ext cx="2157464" cy="21574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42FC2A5-23C5-8D10-39F2-415AB2368062}"/>
              </a:ext>
            </a:extLst>
          </p:cNvPr>
          <p:cNvSpPr/>
          <p:nvPr/>
        </p:nvSpPr>
        <p:spPr>
          <a:xfrm>
            <a:off x="0" y="2494623"/>
            <a:ext cx="12192000" cy="219995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1312606" y="2946580"/>
            <a:ext cx="10178936" cy="1325563"/>
          </a:xfrm>
        </p:spPr>
        <p:txBody>
          <a:bodyPr>
            <a:normAutofit fontScale="90000"/>
          </a:bodyPr>
          <a:lstStyle/>
          <a:p>
            <a:r>
              <a:rPr lang="en-US" sz="6000" b="1" dirty="0">
                <a:solidFill>
                  <a:schemeClr val="bg1"/>
                </a:solidFill>
                <a:latin typeface="Bahnschrift" panose="020B0502040204020203" pitchFamily="34" charset="0"/>
              </a:rPr>
              <a:t>PART 2: Employee Satisfaction</a:t>
            </a:r>
          </a:p>
        </p:txBody>
      </p:sp>
      <p:pic>
        <p:nvPicPr>
          <p:cNvPr id="1032" name="Picture 8" descr="Employee benefits - Free business and finance icons">
            <a:extLst>
              <a:ext uri="{FF2B5EF4-FFF2-40B4-BE49-F238E27FC236}">
                <a16:creationId xmlns:a16="http://schemas.microsoft.com/office/drawing/2014/main" id="{B06CFBAF-2393-D5DE-21C7-248E360428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025" y="209174"/>
            <a:ext cx="2428875" cy="2428875"/>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hart bar graph&quot; Icon - Download for free – Iconduck">
            <a:extLst>
              <a:ext uri="{FF2B5EF4-FFF2-40B4-BE49-F238E27FC236}">
                <a16:creationId xmlns:a16="http://schemas.microsoft.com/office/drawing/2014/main" id="{B2F57A8F-CDED-32E4-8C4D-DDBD1840C128}"/>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rot="10800000">
            <a:off x="8798821" y="4572324"/>
            <a:ext cx="2441213" cy="214437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lus Icon PNG Images, Vectors Free Download - Pngtree">
            <a:extLst>
              <a:ext uri="{FF2B5EF4-FFF2-40B4-BE49-F238E27FC236}">
                <a16:creationId xmlns:a16="http://schemas.microsoft.com/office/drawing/2014/main" id="{9C78A8B7-49A0-7D02-918E-58D48BBF068B}"/>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524681" y="209174"/>
            <a:ext cx="877588" cy="87758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inus Icons - Free SVG &amp; PNG Minus Images - Noun Project">
            <a:extLst>
              <a:ext uri="{FF2B5EF4-FFF2-40B4-BE49-F238E27FC236}">
                <a16:creationId xmlns:a16="http://schemas.microsoft.com/office/drawing/2014/main" id="{6E6491BE-85D8-5579-5906-8BFB4816F6C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1965" y="286306"/>
            <a:ext cx="723323" cy="72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784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PART 2: Satisfaction with Pay and Benefits</a:t>
            </a:r>
          </a:p>
        </p:txBody>
      </p:sp>
      <p:pic>
        <p:nvPicPr>
          <p:cNvPr id="5" name="Picture 4">
            <a:extLst>
              <a:ext uri="{FF2B5EF4-FFF2-40B4-BE49-F238E27FC236}">
                <a16:creationId xmlns:a16="http://schemas.microsoft.com/office/drawing/2014/main" id="{463D2C19-136A-133F-5A74-96BF8126E85E}"/>
              </a:ext>
            </a:extLst>
          </p:cNvPr>
          <p:cNvPicPr>
            <a:picLocks noChangeAspect="1"/>
          </p:cNvPicPr>
          <p:nvPr/>
        </p:nvPicPr>
        <p:blipFill>
          <a:blip r:embed="rId3"/>
          <a:stretch>
            <a:fillRect/>
          </a:stretch>
        </p:blipFill>
        <p:spPr>
          <a:xfrm>
            <a:off x="1194549" y="1406417"/>
            <a:ext cx="9959024" cy="5255284"/>
          </a:xfrm>
          <a:prstGeom prst="rect">
            <a:avLst/>
          </a:prstGeom>
        </p:spPr>
      </p:pic>
      <p:sp>
        <p:nvSpPr>
          <p:cNvPr id="6" name="Rectangle 5">
            <a:extLst>
              <a:ext uri="{FF2B5EF4-FFF2-40B4-BE49-F238E27FC236}">
                <a16:creationId xmlns:a16="http://schemas.microsoft.com/office/drawing/2014/main" id="{45D5C95B-BFE7-5F97-361B-13B5962C60A9}"/>
              </a:ext>
            </a:extLst>
          </p:cNvPr>
          <p:cNvSpPr/>
          <p:nvPr/>
        </p:nvSpPr>
        <p:spPr>
          <a:xfrm>
            <a:off x="8204882" y="3373365"/>
            <a:ext cx="698023" cy="61390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DBD9A0-8BEE-41BC-DAE7-B2EB3806ACF1}"/>
              </a:ext>
            </a:extLst>
          </p:cNvPr>
          <p:cNvSpPr/>
          <p:nvPr/>
        </p:nvSpPr>
        <p:spPr>
          <a:xfrm>
            <a:off x="9165824" y="3363939"/>
            <a:ext cx="698023" cy="62333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7028D7-51C4-3F2A-18C4-AF8B74915BEA}"/>
              </a:ext>
            </a:extLst>
          </p:cNvPr>
          <p:cNvSpPr/>
          <p:nvPr/>
        </p:nvSpPr>
        <p:spPr>
          <a:xfrm>
            <a:off x="8204882" y="3996700"/>
            <a:ext cx="698023" cy="61390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DF1BAD-84A8-7096-58D7-4996271AE8DD}"/>
              </a:ext>
            </a:extLst>
          </p:cNvPr>
          <p:cNvSpPr/>
          <p:nvPr/>
        </p:nvSpPr>
        <p:spPr>
          <a:xfrm>
            <a:off x="9165824" y="3987274"/>
            <a:ext cx="698023" cy="62333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23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PART 2: Satisfaction with Pay</a:t>
            </a:r>
          </a:p>
        </p:txBody>
      </p:sp>
      <p:pic>
        <p:nvPicPr>
          <p:cNvPr id="3" name="Picture 2" descr="A diagram of a person's satisfaction">
            <a:extLst>
              <a:ext uri="{FF2B5EF4-FFF2-40B4-BE49-F238E27FC236}">
                <a16:creationId xmlns:a16="http://schemas.microsoft.com/office/drawing/2014/main" id="{14AE6DBD-1B9C-2746-D318-F2C5AA7D89D1}"/>
              </a:ext>
            </a:extLst>
          </p:cNvPr>
          <p:cNvPicPr>
            <a:picLocks noChangeAspect="1"/>
          </p:cNvPicPr>
          <p:nvPr/>
        </p:nvPicPr>
        <p:blipFill>
          <a:blip r:embed="rId3"/>
          <a:stretch>
            <a:fillRect/>
          </a:stretch>
        </p:blipFill>
        <p:spPr>
          <a:xfrm>
            <a:off x="1264411" y="1451180"/>
            <a:ext cx="9889364" cy="5494090"/>
          </a:xfrm>
          <a:prstGeom prst="rect">
            <a:avLst/>
          </a:prstGeom>
        </p:spPr>
      </p:pic>
    </p:spTree>
    <p:extLst>
      <p:ext uri="{BB962C8B-B14F-4D97-AF65-F5344CB8AC3E}">
        <p14:creationId xmlns:p14="http://schemas.microsoft.com/office/powerpoint/2010/main" val="1137125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5721C6-F97F-B6EC-7512-7E3F007D7708}"/>
              </a:ext>
            </a:extLst>
          </p:cNvPr>
          <p:cNvSpPr/>
          <p:nvPr/>
        </p:nvSpPr>
        <p:spPr>
          <a:xfrm>
            <a:off x="0" y="586596"/>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0B96A-D656-0969-BBD9-4E334ED25F31}"/>
              </a:ext>
            </a:extLst>
          </p:cNvPr>
          <p:cNvSpPr>
            <a:spLocks noGrp="1"/>
          </p:cNvSpPr>
          <p:nvPr>
            <p:ph type="title"/>
          </p:nvPr>
        </p:nvSpPr>
        <p:spPr>
          <a:xfrm>
            <a:off x="838200" y="365125"/>
            <a:ext cx="5096774" cy="1325563"/>
          </a:xfrm>
        </p:spPr>
        <p:txBody>
          <a:bodyPr/>
          <a:lstStyle/>
          <a:p>
            <a:r>
              <a:rPr lang="en-US" b="1" dirty="0">
                <a:solidFill>
                  <a:schemeClr val="bg1"/>
                </a:solidFill>
                <a:latin typeface="Bahnschrift" panose="020B0502040204020203" pitchFamily="34" charset="0"/>
              </a:rPr>
              <a:t>Background</a:t>
            </a:r>
          </a:p>
        </p:txBody>
      </p:sp>
      <p:sp>
        <p:nvSpPr>
          <p:cNvPr id="3" name="Content Placeholder 2">
            <a:extLst>
              <a:ext uri="{FF2B5EF4-FFF2-40B4-BE49-F238E27FC236}">
                <a16:creationId xmlns:a16="http://schemas.microsoft.com/office/drawing/2014/main" id="{7AA2BF31-2959-3EBB-B0BD-E632A912F8B4}"/>
              </a:ext>
            </a:extLst>
          </p:cNvPr>
          <p:cNvSpPr>
            <a:spLocks noGrp="1"/>
          </p:cNvSpPr>
          <p:nvPr>
            <p:ph idx="1"/>
          </p:nvPr>
        </p:nvSpPr>
        <p:spPr>
          <a:xfrm>
            <a:off x="5431720" y="1716897"/>
            <a:ext cx="6315975" cy="5050616"/>
          </a:xfrm>
        </p:spPr>
        <p:txBody>
          <a:bodyPr>
            <a:normAutofit fontScale="85000" lnSpcReduction="20000"/>
          </a:bodyPr>
          <a:lstStyle/>
          <a:p>
            <a:pPr>
              <a:lnSpc>
                <a:spcPct val="110000"/>
              </a:lnSpc>
            </a:pPr>
            <a:r>
              <a:rPr lang="en-US" b="1" dirty="0">
                <a:latin typeface="Palatino Linotype" panose="02040502050505030304" pitchFamily="18" charset="0"/>
              </a:rPr>
              <a:t>Before 2020 (and COVID-19) the voluntary turnover rate for nonprofit organizations was around 13-14% (Nonprofit HR, 2016). </a:t>
            </a:r>
          </a:p>
          <a:p>
            <a:pPr>
              <a:lnSpc>
                <a:spcPct val="110000"/>
              </a:lnSpc>
            </a:pPr>
            <a:r>
              <a:rPr lang="en-US" b="1" dirty="0">
                <a:latin typeface="Palatino Linotype" panose="02040502050505030304" pitchFamily="18" charset="0"/>
              </a:rPr>
              <a:t>Since 2020, the voluntary turnover rate has consistently been around 19%, with smaller nonprofits experiencing turnover rates up to 25% (</a:t>
            </a:r>
            <a:r>
              <a:rPr lang="en-US" b="1" dirty="0" err="1">
                <a:latin typeface="Palatino Linotype" panose="02040502050505030304" pitchFamily="18" charset="0"/>
              </a:rPr>
              <a:t>Cerini</a:t>
            </a:r>
            <a:r>
              <a:rPr lang="en-US" b="1" dirty="0">
                <a:latin typeface="Palatino Linotype" panose="02040502050505030304" pitchFamily="18" charset="0"/>
              </a:rPr>
              <a:t>, 2024; Smith, 2023)</a:t>
            </a:r>
          </a:p>
          <a:p>
            <a:pPr>
              <a:lnSpc>
                <a:spcPct val="110000"/>
              </a:lnSpc>
            </a:pPr>
            <a:r>
              <a:rPr lang="en-US" b="1" dirty="0">
                <a:latin typeface="Palatino Linotype" panose="02040502050505030304" pitchFamily="18" charset="0"/>
              </a:rPr>
              <a:t>That is 58.3% higher than the private sector’s voluntary turnover rate of 12% (</a:t>
            </a:r>
            <a:r>
              <a:rPr lang="en-US" b="1" dirty="0" err="1">
                <a:latin typeface="Palatino Linotype" panose="02040502050505030304" pitchFamily="18" charset="0"/>
              </a:rPr>
              <a:t>Cerini</a:t>
            </a:r>
            <a:r>
              <a:rPr lang="en-US" b="1" dirty="0">
                <a:latin typeface="Palatino Linotype" panose="02040502050505030304" pitchFamily="18" charset="0"/>
              </a:rPr>
              <a:t>, 2024)</a:t>
            </a:r>
          </a:p>
          <a:p>
            <a:pPr>
              <a:lnSpc>
                <a:spcPct val="110000"/>
              </a:lnSpc>
            </a:pPr>
            <a:r>
              <a:rPr lang="en-US" b="1" dirty="0">
                <a:latin typeface="Palatino Linotype" panose="02040502050505030304" pitchFamily="18" charset="0"/>
              </a:rPr>
              <a:t>More information on how to retain and attract nonprofit employees is needed.</a:t>
            </a:r>
          </a:p>
          <a:p>
            <a:endParaRPr lang="en-US" dirty="0">
              <a:latin typeface="Palatino Linotype" panose="02040502050505030304" pitchFamily="18" charset="0"/>
            </a:endParaRPr>
          </a:p>
        </p:txBody>
      </p:sp>
      <p:pic>
        <p:nvPicPr>
          <p:cNvPr id="1026" name="Picture 2" descr="What's Really the Reason Behind 'The Great Resignation'?">
            <a:extLst>
              <a:ext uri="{FF2B5EF4-FFF2-40B4-BE49-F238E27FC236}">
                <a16:creationId xmlns:a16="http://schemas.microsoft.com/office/drawing/2014/main" id="{94B9BEDD-9B3E-4475-F2EF-430896F54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05" y="2462389"/>
            <a:ext cx="4874479" cy="325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25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PART 2: Satisfaction with Benefits</a:t>
            </a:r>
          </a:p>
        </p:txBody>
      </p:sp>
      <p:pic>
        <p:nvPicPr>
          <p:cNvPr id="5" name="Picture 4" descr="A diagram of a company's satisfaction">
            <a:extLst>
              <a:ext uri="{FF2B5EF4-FFF2-40B4-BE49-F238E27FC236}">
                <a16:creationId xmlns:a16="http://schemas.microsoft.com/office/drawing/2014/main" id="{8FD1FE58-5934-913B-B91F-C54259400970}"/>
              </a:ext>
            </a:extLst>
          </p:cNvPr>
          <p:cNvPicPr>
            <a:picLocks noChangeAspect="1"/>
          </p:cNvPicPr>
          <p:nvPr/>
        </p:nvPicPr>
        <p:blipFill>
          <a:blip r:embed="rId3"/>
          <a:stretch>
            <a:fillRect/>
          </a:stretch>
        </p:blipFill>
        <p:spPr>
          <a:xfrm>
            <a:off x="1250195" y="1466850"/>
            <a:ext cx="9877552" cy="5504745"/>
          </a:xfrm>
          <a:prstGeom prst="rect">
            <a:avLst/>
          </a:prstGeom>
        </p:spPr>
      </p:pic>
    </p:spTree>
    <p:extLst>
      <p:ext uri="{BB962C8B-B14F-4D97-AF65-F5344CB8AC3E}">
        <p14:creationId xmlns:p14="http://schemas.microsoft.com/office/powerpoint/2010/main" val="1828510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E3758-1D6D-8DA1-8162-EC85E33B80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FBB199F-3858-469E-8500-921EB3673448}"/>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9BFDF5-5553-9DB4-7C1B-18DA5880D2AA}"/>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PART 2: Satisfaction with Benefits</a:t>
            </a:r>
          </a:p>
        </p:txBody>
      </p:sp>
      <p:pic>
        <p:nvPicPr>
          <p:cNvPr id="10" name="Picture 9">
            <a:extLst>
              <a:ext uri="{FF2B5EF4-FFF2-40B4-BE49-F238E27FC236}">
                <a16:creationId xmlns:a16="http://schemas.microsoft.com/office/drawing/2014/main" id="{78152077-B9ED-6D09-1E34-3098455A07CE}"/>
              </a:ext>
            </a:extLst>
          </p:cNvPr>
          <p:cNvPicPr>
            <a:picLocks noChangeAspect="1"/>
          </p:cNvPicPr>
          <p:nvPr/>
        </p:nvPicPr>
        <p:blipFill>
          <a:blip r:embed="rId3"/>
          <a:stretch>
            <a:fillRect/>
          </a:stretch>
        </p:blipFill>
        <p:spPr>
          <a:xfrm>
            <a:off x="1500040" y="1349173"/>
            <a:ext cx="9628878" cy="5446993"/>
          </a:xfrm>
          <a:prstGeom prst="rect">
            <a:avLst/>
          </a:prstGeom>
        </p:spPr>
      </p:pic>
    </p:spTree>
    <p:extLst>
      <p:ext uri="{BB962C8B-B14F-4D97-AF65-F5344CB8AC3E}">
        <p14:creationId xmlns:p14="http://schemas.microsoft.com/office/powerpoint/2010/main" val="1962414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PART 2: Family-Friendly Policies</a:t>
            </a:r>
          </a:p>
        </p:txBody>
      </p:sp>
      <p:pic>
        <p:nvPicPr>
          <p:cNvPr id="5" name="Picture 4">
            <a:extLst>
              <a:ext uri="{FF2B5EF4-FFF2-40B4-BE49-F238E27FC236}">
                <a16:creationId xmlns:a16="http://schemas.microsoft.com/office/drawing/2014/main" id="{EA87542E-C647-065B-A97C-02E7A51EAF72}"/>
              </a:ext>
            </a:extLst>
          </p:cNvPr>
          <p:cNvPicPr>
            <a:picLocks noChangeAspect="1"/>
          </p:cNvPicPr>
          <p:nvPr/>
        </p:nvPicPr>
        <p:blipFill>
          <a:blip r:embed="rId3"/>
          <a:stretch>
            <a:fillRect/>
          </a:stretch>
        </p:blipFill>
        <p:spPr>
          <a:xfrm>
            <a:off x="1075403" y="1369652"/>
            <a:ext cx="10041193" cy="5471426"/>
          </a:xfrm>
          <a:prstGeom prst="rect">
            <a:avLst/>
          </a:prstGeom>
        </p:spPr>
      </p:pic>
      <p:sp>
        <p:nvSpPr>
          <p:cNvPr id="3" name="Rectangle 2">
            <a:extLst>
              <a:ext uri="{FF2B5EF4-FFF2-40B4-BE49-F238E27FC236}">
                <a16:creationId xmlns:a16="http://schemas.microsoft.com/office/drawing/2014/main" id="{B596105C-89DD-9A4A-C071-6A7B8EF1E3FD}"/>
              </a:ext>
            </a:extLst>
          </p:cNvPr>
          <p:cNvSpPr/>
          <p:nvPr/>
        </p:nvSpPr>
        <p:spPr>
          <a:xfrm>
            <a:off x="7922829" y="2661342"/>
            <a:ext cx="1950636" cy="76765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633958-5482-13AE-BE85-DCE931CC1B19}"/>
              </a:ext>
            </a:extLst>
          </p:cNvPr>
          <p:cNvSpPr/>
          <p:nvPr/>
        </p:nvSpPr>
        <p:spPr>
          <a:xfrm>
            <a:off x="7908124" y="4252124"/>
            <a:ext cx="1950636" cy="76765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AB69AB0-159C-7A93-7957-8D9C0EB2BBFF}"/>
              </a:ext>
            </a:extLst>
          </p:cNvPr>
          <p:cNvSpPr/>
          <p:nvPr/>
        </p:nvSpPr>
        <p:spPr>
          <a:xfrm>
            <a:off x="7922829" y="5769713"/>
            <a:ext cx="1950636" cy="76765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94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ay in the office pictograms Icon">
            <a:extLst>
              <a:ext uri="{FF2B5EF4-FFF2-40B4-BE49-F238E27FC236}">
                <a16:creationId xmlns:a16="http://schemas.microsoft.com/office/drawing/2014/main" id="{DCFE8622-8C31-FAC9-F1A1-F1F0E3CAF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785" y="3634924"/>
            <a:ext cx="3132811" cy="31328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42FC2A5-23C5-8D10-39F2-415AB2368062}"/>
              </a:ext>
            </a:extLst>
          </p:cNvPr>
          <p:cNvSpPr/>
          <p:nvPr/>
        </p:nvSpPr>
        <p:spPr>
          <a:xfrm rot="5400000">
            <a:off x="-4236590" y="-232568"/>
            <a:ext cx="10577283" cy="954274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1211077" y="2560294"/>
            <a:ext cx="8538088" cy="1325563"/>
          </a:xfrm>
        </p:spPr>
        <p:txBody>
          <a:bodyPr>
            <a:noAutofit/>
          </a:bodyPr>
          <a:lstStyle/>
          <a:p>
            <a:pPr algn="ctr"/>
            <a:r>
              <a:rPr lang="en-US" sz="5400" b="1" dirty="0">
                <a:solidFill>
                  <a:schemeClr val="bg1"/>
                </a:solidFill>
                <a:latin typeface="Bahnschrift" panose="020B0502040204020203" pitchFamily="34" charset="0"/>
              </a:rPr>
              <a:t>PART 3:</a:t>
            </a:r>
            <a:br>
              <a:rPr lang="en-US" sz="5400" b="1" dirty="0">
                <a:solidFill>
                  <a:schemeClr val="bg1"/>
                </a:solidFill>
                <a:latin typeface="Bahnschrift" panose="020B0502040204020203" pitchFamily="34" charset="0"/>
              </a:rPr>
            </a:br>
            <a:r>
              <a:rPr lang="en-US" sz="5400" b="1" dirty="0">
                <a:solidFill>
                  <a:schemeClr val="bg1"/>
                </a:solidFill>
                <a:latin typeface="Bahnschrift" panose="020B0502040204020203" pitchFamily="34" charset="0"/>
              </a:rPr>
              <a:t>Reasons </a:t>
            </a:r>
            <a:br>
              <a:rPr lang="en-US" sz="5400" b="1" dirty="0">
                <a:solidFill>
                  <a:schemeClr val="bg1"/>
                </a:solidFill>
                <a:latin typeface="Bahnschrift" panose="020B0502040204020203" pitchFamily="34" charset="0"/>
              </a:rPr>
            </a:br>
            <a:r>
              <a:rPr lang="en-US" sz="5400" b="1" dirty="0">
                <a:solidFill>
                  <a:schemeClr val="bg1"/>
                </a:solidFill>
                <a:latin typeface="Bahnschrift" panose="020B0502040204020203" pitchFamily="34" charset="0"/>
              </a:rPr>
              <a:t>for </a:t>
            </a:r>
            <a:br>
              <a:rPr lang="en-US" sz="5400" b="1" dirty="0">
                <a:solidFill>
                  <a:schemeClr val="bg1"/>
                </a:solidFill>
                <a:latin typeface="Bahnschrift" panose="020B0502040204020203" pitchFamily="34" charset="0"/>
              </a:rPr>
            </a:br>
            <a:r>
              <a:rPr lang="en-US" sz="5400" b="1" dirty="0">
                <a:solidFill>
                  <a:schemeClr val="bg1"/>
                </a:solidFill>
                <a:latin typeface="Bahnschrift" panose="020B0502040204020203" pitchFamily="34" charset="0"/>
              </a:rPr>
              <a:t>Leaving</a:t>
            </a:r>
          </a:p>
        </p:txBody>
      </p:sp>
    </p:spTree>
    <p:extLst>
      <p:ext uri="{BB962C8B-B14F-4D97-AF65-F5344CB8AC3E}">
        <p14:creationId xmlns:p14="http://schemas.microsoft.com/office/powerpoint/2010/main" val="682035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9390BF-F125-FA7F-061E-C8961F85CF96}"/>
              </a:ext>
            </a:extLst>
          </p:cNvPr>
          <p:cNvPicPr>
            <a:picLocks noChangeAspect="1"/>
          </p:cNvPicPr>
          <p:nvPr/>
        </p:nvPicPr>
        <p:blipFill>
          <a:blip r:embed="rId3"/>
          <a:stretch>
            <a:fillRect/>
          </a:stretch>
        </p:blipFill>
        <p:spPr>
          <a:xfrm>
            <a:off x="2966332" y="1368856"/>
            <a:ext cx="5996915" cy="5715810"/>
          </a:xfrm>
          <a:prstGeom prst="rect">
            <a:avLst/>
          </a:prstGeom>
        </p:spPr>
      </p:pic>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PART 3: Reasons for Leaving </a:t>
            </a:r>
          </a:p>
        </p:txBody>
      </p:sp>
      <p:sp>
        <p:nvSpPr>
          <p:cNvPr id="7" name="Rectangle 6">
            <a:extLst>
              <a:ext uri="{FF2B5EF4-FFF2-40B4-BE49-F238E27FC236}">
                <a16:creationId xmlns:a16="http://schemas.microsoft.com/office/drawing/2014/main" id="{E563C582-4169-BD83-4166-C0412E7F0BFE}"/>
              </a:ext>
            </a:extLst>
          </p:cNvPr>
          <p:cNvSpPr/>
          <p:nvPr/>
        </p:nvSpPr>
        <p:spPr>
          <a:xfrm>
            <a:off x="5656921" y="2020634"/>
            <a:ext cx="615733" cy="51009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307853-8512-0FBC-9C75-48B987B5DC07}"/>
              </a:ext>
            </a:extLst>
          </p:cNvPr>
          <p:cNvSpPr/>
          <p:nvPr/>
        </p:nvSpPr>
        <p:spPr>
          <a:xfrm>
            <a:off x="5656922" y="6282322"/>
            <a:ext cx="615733" cy="51009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4B6E302-DFC9-00EF-97B7-984CBAB23389}"/>
              </a:ext>
            </a:extLst>
          </p:cNvPr>
          <p:cNvSpPr/>
          <p:nvPr/>
        </p:nvSpPr>
        <p:spPr>
          <a:xfrm>
            <a:off x="5656922" y="4699245"/>
            <a:ext cx="2870390" cy="51009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585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55146-B53E-CC7E-BCF8-4C465C550DB7}"/>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73EBFB72-F663-02AE-1EA8-9CB683067A2C}"/>
              </a:ext>
            </a:extLst>
          </p:cNvPr>
          <p:cNvPicPr>
            <a:picLocks noChangeAspect="1"/>
          </p:cNvPicPr>
          <p:nvPr/>
        </p:nvPicPr>
        <p:blipFill>
          <a:blip r:embed="rId3"/>
          <a:stretch>
            <a:fillRect/>
          </a:stretch>
        </p:blipFill>
        <p:spPr>
          <a:xfrm>
            <a:off x="3418209" y="1296926"/>
            <a:ext cx="5700483" cy="5612444"/>
          </a:xfrm>
          <a:prstGeom prst="rect">
            <a:avLst/>
          </a:prstGeom>
        </p:spPr>
      </p:pic>
      <p:sp>
        <p:nvSpPr>
          <p:cNvPr id="4" name="Rectangle 3">
            <a:extLst>
              <a:ext uri="{FF2B5EF4-FFF2-40B4-BE49-F238E27FC236}">
                <a16:creationId xmlns:a16="http://schemas.microsoft.com/office/drawing/2014/main" id="{B0D6D63A-AE6E-8B03-5CDA-AB0490824398}"/>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D43527-709D-39F5-01F3-45547A55EA71}"/>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PART 3: Top Reason for Leaving</a:t>
            </a:r>
          </a:p>
        </p:txBody>
      </p:sp>
      <p:sp>
        <p:nvSpPr>
          <p:cNvPr id="7" name="Rectangle 6">
            <a:extLst>
              <a:ext uri="{FF2B5EF4-FFF2-40B4-BE49-F238E27FC236}">
                <a16:creationId xmlns:a16="http://schemas.microsoft.com/office/drawing/2014/main" id="{195704A3-F5DB-6DC3-0D58-667619C3224C}"/>
              </a:ext>
            </a:extLst>
          </p:cNvPr>
          <p:cNvSpPr/>
          <p:nvPr/>
        </p:nvSpPr>
        <p:spPr>
          <a:xfrm>
            <a:off x="7243280" y="2774022"/>
            <a:ext cx="1767155" cy="4642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E8C46B-316B-B6DB-9FB7-1C5857F8A1EC}"/>
              </a:ext>
            </a:extLst>
          </p:cNvPr>
          <p:cNvSpPr/>
          <p:nvPr/>
        </p:nvSpPr>
        <p:spPr>
          <a:xfrm>
            <a:off x="5617265" y="2775964"/>
            <a:ext cx="1626015" cy="4642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3C0CC61-43D9-64D5-B924-8987EDDAA1A7}"/>
              </a:ext>
            </a:extLst>
          </p:cNvPr>
          <p:cNvSpPr/>
          <p:nvPr/>
        </p:nvSpPr>
        <p:spPr>
          <a:xfrm>
            <a:off x="3517862" y="2774019"/>
            <a:ext cx="1921654" cy="46428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E2C680E-B5B1-7082-3642-6DF3646F8039}"/>
              </a:ext>
            </a:extLst>
          </p:cNvPr>
          <p:cNvSpPr/>
          <p:nvPr/>
        </p:nvSpPr>
        <p:spPr>
          <a:xfrm>
            <a:off x="3598342" y="6264134"/>
            <a:ext cx="1921654" cy="46428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9A9469-DBE4-218E-E63F-37ADA40D5902}"/>
              </a:ext>
            </a:extLst>
          </p:cNvPr>
          <p:cNvSpPr/>
          <p:nvPr/>
        </p:nvSpPr>
        <p:spPr>
          <a:xfrm>
            <a:off x="3510675" y="2309738"/>
            <a:ext cx="1921654" cy="46428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42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PART 3: Top Three Reasons for Leaving</a:t>
            </a:r>
          </a:p>
        </p:txBody>
      </p:sp>
      <p:pic>
        <p:nvPicPr>
          <p:cNvPr id="3" name="Picture 2">
            <a:extLst>
              <a:ext uri="{FF2B5EF4-FFF2-40B4-BE49-F238E27FC236}">
                <a16:creationId xmlns:a16="http://schemas.microsoft.com/office/drawing/2014/main" id="{DECFB352-FD18-F6F7-EA69-CFF3017CAD38}"/>
              </a:ext>
            </a:extLst>
          </p:cNvPr>
          <p:cNvPicPr>
            <a:picLocks noChangeAspect="1"/>
          </p:cNvPicPr>
          <p:nvPr/>
        </p:nvPicPr>
        <p:blipFill>
          <a:blip r:embed="rId3"/>
          <a:stretch>
            <a:fillRect/>
          </a:stretch>
        </p:blipFill>
        <p:spPr>
          <a:xfrm>
            <a:off x="1344489" y="1561785"/>
            <a:ext cx="9503022" cy="5226961"/>
          </a:xfrm>
          <a:prstGeom prst="rect">
            <a:avLst/>
          </a:prstGeom>
        </p:spPr>
      </p:pic>
    </p:spTree>
    <p:extLst>
      <p:ext uri="{BB962C8B-B14F-4D97-AF65-F5344CB8AC3E}">
        <p14:creationId xmlns:p14="http://schemas.microsoft.com/office/powerpoint/2010/main" val="1623712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PART 3: Top Reason for Leaving</a:t>
            </a:r>
          </a:p>
        </p:txBody>
      </p:sp>
      <p:pic>
        <p:nvPicPr>
          <p:cNvPr id="5" name="Picture 4" descr="A graph showing the number one reason for leaving by age&#10;&#10;Description automatically generated">
            <a:extLst>
              <a:ext uri="{FF2B5EF4-FFF2-40B4-BE49-F238E27FC236}">
                <a16:creationId xmlns:a16="http://schemas.microsoft.com/office/drawing/2014/main" id="{DDC2CF83-AF89-654B-084B-93B0DAB5B6A0}"/>
              </a:ext>
            </a:extLst>
          </p:cNvPr>
          <p:cNvPicPr>
            <a:picLocks noChangeAspect="1"/>
          </p:cNvPicPr>
          <p:nvPr/>
        </p:nvPicPr>
        <p:blipFill>
          <a:blip r:embed="rId3"/>
          <a:stretch>
            <a:fillRect/>
          </a:stretch>
        </p:blipFill>
        <p:spPr>
          <a:xfrm>
            <a:off x="1611261" y="1561785"/>
            <a:ext cx="8969478" cy="4968669"/>
          </a:xfrm>
          <a:prstGeom prst="rect">
            <a:avLst/>
          </a:prstGeom>
        </p:spPr>
      </p:pic>
    </p:spTree>
    <p:extLst>
      <p:ext uri="{BB962C8B-B14F-4D97-AF65-F5344CB8AC3E}">
        <p14:creationId xmlns:p14="http://schemas.microsoft.com/office/powerpoint/2010/main" val="3874420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PART 3: In One Year From Now…</a:t>
            </a:r>
          </a:p>
        </p:txBody>
      </p:sp>
      <p:sp>
        <p:nvSpPr>
          <p:cNvPr id="8" name="Oval 7">
            <a:extLst>
              <a:ext uri="{FF2B5EF4-FFF2-40B4-BE49-F238E27FC236}">
                <a16:creationId xmlns:a16="http://schemas.microsoft.com/office/drawing/2014/main" id="{B5843552-3B9B-6C26-3F05-97F6BEB1125C}"/>
              </a:ext>
            </a:extLst>
          </p:cNvPr>
          <p:cNvSpPr/>
          <p:nvPr/>
        </p:nvSpPr>
        <p:spPr>
          <a:xfrm>
            <a:off x="398528" y="2122243"/>
            <a:ext cx="2367290" cy="213901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Palatino Linotype" panose="02040502050505030304" pitchFamily="18" charset="0"/>
              </a:rPr>
              <a:t>85%</a:t>
            </a:r>
          </a:p>
        </p:txBody>
      </p:sp>
      <p:sp>
        <p:nvSpPr>
          <p:cNvPr id="9" name="Oval 8">
            <a:extLst>
              <a:ext uri="{FF2B5EF4-FFF2-40B4-BE49-F238E27FC236}">
                <a16:creationId xmlns:a16="http://schemas.microsoft.com/office/drawing/2014/main" id="{D449F781-BE64-E150-81C5-EFC3D3D73867}"/>
              </a:ext>
            </a:extLst>
          </p:cNvPr>
          <p:cNvSpPr/>
          <p:nvPr/>
        </p:nvSpPr>
        <p:spPr>
          <a:xfrm>
            <a:off x="9392629" y="2122242"/>
            <a:ext cx="2367290" cy="213901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latin typeface="Palatino Linotype" panose="02040502050505030304" pitchFamily="18" charset="0"/>
              </a:rPr>
              <a:t>30%</a:t>
            </a:r>
          </a:p>
        </p:txBody>
      </p:sp>
      <p:sp>
        <p:nvSpPr>
          <p:cNvPr id="10" name="Oval 9">
            <a:extLst>
              <a:ext uri="{FF2B5EF4-FFF2-40B4-BE49-F238E27FC236}">
                <a16:creationId xmlns:a16="http://schemas.microsoft.com/office/drawing/2014/main" id="{235400B3-6B96-A514-8492-1BA929F232B3}"/>
              </a:ext>
            </a:extLst>
          </p:cNvPr>
          <p:cNvSpPr/>
          <p:nvPr/>
        </p:nvSpPr>
        <p:spPr>
          <a:xfrm>
            <a:off x="6395446" y="2122243"/>
            <a:ext cx="2367290" cy="213901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latin typeface="Palatino Linotype" panose="02040502050505030304" pitchFamily="18" charset="0"/>
              </a:rPr>
              <a:t>24%</a:t>
            </a:r>
          </a:p>
        </p:txBody>
      </p:sp>
      <p:sp>
        <p:nvSpPr>
          <p:cNvPr id="11" name="Oval 10">
            <a:extLst>
              <a:ext uri="{FF2B5EF4-FFF2-40B4-BE49-F238E27FC236}">
                <a16:creationId xmlns:a16="http://schemas.microsoft.com/office/drawing/2014/main" id="{13996E30-0E31-EE9F-0B82-E03229B70658}"/>
              </a:ext>
            </a:extLst>
          </p:cNvPr>
          <p:cNvSpPr/>
          <p:nvPr/>
        </p:nvSpPr>
        <p:spPr>
          <a:xfrm>
            <a:off x="3398263" y="2122244"/>
            <a:ext cx="2367290" cy="2139015"/>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bg1"/>
                </a:solidFill>
                <a:latin typeface="Palatino Linotype" panose="02040502050505030304" pitchFamily="18" charset="0"/>
              </a:rPr>
              <a:t>31%</a:t>
            </a:r>
          </a:p>
        </p:txBody>
      </p:sp>
      <p:sp>
        <p:nvSpPr>
          <p:cNvPr id="12" name="Rectangle 11">
            <a:extLst>
              <a:ext uri="{FF2B5EF4-FFF2-40B4-BE49-F238E27FC236}">
                <a16:creationId xmlns:a16="http://schemas.microsoft.com/office/drawing/2014/main" id="{C36D6744-8A48-1168-4060-BAE59CC5E313}"/>
              </a:ext>
            </a:extLst>
          </p:cNvPr>
          <p:cNvSpPr/>
          <p:nvPr/>
        </p:nvSpPr>
        <p:spPr>
          <a:xfrm>
            <a:off x="398527" y="4551564"/>
            <a:ext cx="2367291" cy="119444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dirty="0">
                <a:solidFill>
                  <a:schemeClr val="bg1"/>
                </a:solidFill>
                <a:latin typeface="Palatino Linotype" panose="02040502050505030304" pitchFamily="18" charset="0"/>
              </a:rPr>
              <a:t>Current Organization</a:t>
            </a:r>
          </a:p>
        </p:txBody>
      </p:sp>
      <p:sp>
        <p:nvSpPr>
          <p:cNvPr id="13" name="Rectangle 12">
            <a:extLst>
              <a:ext uri="{FF2B5EF4-FFF2-40B4-BE49-F238E27FC236}">
                <a16:creationId xmlns:a16="http://schemas.microsoft.com/office/drawing/2014/main" id="{2FCDB249-02C3-F7B8-A704-3BEB25EBAA2C}"/>
              </a:ext>
            </a:extLst>
          </p:cNvPr>
          <p:cNvSpPr/>
          <p:nvPr/>
        </p:nvSpPr>
        <p:spPr>
          <a:xfrm>
            <a:off x="3398262" y="4551563"/>
            <a:ext cx="2367291" cy="119444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dirty="0">
                <a:solidFill>
                  <a:schemeClr val="bg1"/>
                </a:solidFill>
                <a:latin typeface="Palatino Linotype" panose="02040502050505030304" pitchFamily="18" charset="0"/>
              </a:rPr>
              <a:t>Another Nonprofit</a:t>
            </a:r>
          </a:p>
        </p:txBody>
      </p:sp>
      <p:sp>
        <p:nvSpPr>
          <p:cNvPr id="14" name="Rectangle 13">
            <a:extLst>
              <a:ext uri="{FF2B5EF4-FFF2-40B4-BE49-F238E27FC236}">
                <a16:creationId xmlns:a16="http://schemas.microsoft.com/office/drawing/2014/main" id="{0D75D809-A660-801C-AEFF-9FE5039F927F}"/>
              </a:ext>
            </a:extLst>
          </p:cNvPr>
          <p:cNvSpPr/>
          <p:nvPr/>
        </p:nvSpPr>
        <p:spPr>
          <a:xfrm>
            <a:off x="6395445" y="4551563"/>
            <a:ext cx="2367291" cy="119444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dirty="0">
                <a:solidFill>
                  <a:schemeClr val="bg1"/>
                </a:solidFill>
                <a:latin typeface="Palatino Linotype" panose="02040502050505030304" pitchFamily="18" charset="0"/>
              </a:rPr>
              <a:t>Government</a:t>
            </a:r>
          </a:p>
        </p:txBody>
      </p:sp>
      <p:sp>
        <p:nvSpPr>
          <p:cNvPr id="15" name="Rectangle 14">
            <a:extLst>
              <a:ext uri="{FF2B5EF4-FFF2-40B4-BE49-F238E27FC236}">
                <a16:creationId xmlns:a16="http://schemas.microsoft.com/office/drawing/2014/main" id="{249E02EA-6154-BD62-E9FE-0B6DBA6756DE}"/>
              </a:ext>
            </a:extLst>
          </p:cNvPr>
          <p:cNvSpPr/>
          <p:nvPr/>
        </p:nvSpPr>
        <p:spPr>
          <a:xfrm>
            <a:off x="9392628" y="4551562"/>
            <a:ext cx="2367291" cy="119444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800" dirty="0">
                <a:solidFill>
                  <a:schemeClr val="bg1"/>
                </a:solidFill>
                <a:latin typeface="Palatino Linotype" panose="02040502050505030304" pitchFamily="18" charset="0"/>
              </a:rPr>
              <a:t>For-profit Organization</a:t>
            </a:r>
          </a:p>
        </p:txBody>
      </p:sp>
    </p:spTree>
    <p:extLst>
      <p:ext uri="{BB962C8B-B14F-4D97-AF65-F5344CB8AC3E}">
        <p14:creationId xmlns:p14="http://schemas.microsoft.com/office/powerpoint/2010/main" val="247889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Job satisfaction - Free marketing icons">
            <a:extLst>
              <a:ext uri="{FF2B5EF4-FFF2-40B4-BE49-F238E27FC236}">
                <a16:creationId xmlns:a16="http://schemas.microsoft.com/office/drawing/2014/main" id="{67D197CB-106C-2FDE-1D56-5B7A275F0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96683">
            <a:off x="5515027" y="1927248"/>
            <a:ext cx="2595563" cy="25955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65C891D-12D0-AC2B-C9D9-4D55617D6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22863">
            <a:off x="7051985" y="4383016"/>
            <a:ext cx="1914525" cy="2390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tress Tired icon PNG and SVG Vector Free Download">
            <a:extLst>
              <a:ext uri="{FF2B5EF4-FFF2-40B4-BE49-F238E27FC236}">
                <a16:creationId xmlns:a16="http://schemas.microsoft.com/office/drawing/2014/main" id="{BE8C25F0-E247-A3DE-ED51-3F26945146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64226">
            <a:off x="3758645" y="28810"/>
            <a:ext cx="2009775" cy="2276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42FC2A5-23C5-8D10-39F2-415AB2368062}"/>
              </a:ext>
            </a:extLst>
          </p:cNvPr>
          <p:cNvSpPr/>
          <p:nvPr/>
        </p:nvSpPr>
        <p:spPr>
          <a:xfrm rot="2895729">
            <a:off x="-4375402" y="1326171"/>
            <a:ext cx="12258675" cy="774010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633058" y="3632970"/>
            <a:ext cx="6454878" cy="1325563"/>
          </a:xfrm>
        </p:spPr>
        <p:txBody>
          <a:bodyPr>
            <a:normAutofit fontScale="90000"/>
          </a:bodyPr>
          <a:lstStyle/>
          <a:p>
            <a:r>
              <a:rPr lang="en-US" sz="6000" b="1" dirty="0">
                <a:solidFill>
                  <a:schemeClr val="bg1"/>
                </a:solidFill>
                <a:latin typeface="Bahnschrift" panose="020B0502040204020203" pitchFamily="34" charset="0"/>
              </a:rPr>
              <a:t>PART 4: </a:t>
            </a:r>
            <a:br>
              <a:rPr lang="en-US" sz="6000" b="1" dirty="0">
                <a:solidFill>
                  <a:schemeClr val="bg1"/>
                </a:solidFill>
                <a:latin typeface="Bahnschrift" panose="020B0502040204020203" pitchFamily="34" charset="0"/>
              </a:rPr>
            </a:br>
            <a:r>
              <a:rPr lang="en-US" sz="6000" b="1" dirty="0">
                <a:solidFill>
                  <a:schemeClr val="bg1"/>
                </a:solidFill>
                <a:latin typeface="Bahnschrift" panose="020B0502040204020203" pitchFamily="34" charset="0"/>
              </a:rPr>
              <a:t>Job Satisfaction </a:t>
            </a:r>
            <a:br>
              <a:rPr lang="en-US" sz="6000" b="1" dirty="0">
                <a:solidFill>
                  <a:schemeClr val="bg1"/>
                </a:solidFill>
                <a:latin typeface="Bahnschrift" panose="020B0502040204020203" pitchFamily="34" charset="0"/>
              </a:rPr>
            </a:br>
            <a:r>
              <a:rPr lang="en-US" sz="6000" b="1" dirty="0">
                <a:solidFill>
                  <a:schemeClr val="bg1"/>
                </a:solidFill>
                <a:latin typeface="Bahnschrift" panose="020B0502040204020203" pitchFamily="34" charset="0"/>
              </a:rPr>
              <a:t>and Burnout</a:t>
            </a:r>
          </a:p>
        </p:txBody>
      </p:sp>
    </p:spTree>
    <p:extLst>
      <p:ext uri="{BB962C8B-B14F-4D97-AF65-F5344CB8AC3E}">
        <p14:creationId xmlns:p14="http://schemas.microsoft.com/office/powerpoint/2010/main" val="63870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86596"/>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p:txBody>
          <a:bodyPr/>
          <a:lstStyle/>
          <a:p>
            <a:r>
              <a:rPr lang="en-US" b="1" dirty="0">
                <a:solidFill>
                  <a:schemeClr val="bg1"/>
                </a:solidFill>
                <a:latin typeface="Bahnschrift" panose="020B0502040204020203" pitchFamily="34" charset="0"/>
              </a:rPr>
              <a:t>Objective</a:t>
            </a:r>
          </a:p>
        </p:txBody>
      </p:sp>
      <p:sp>
        <p:nvSpPr>
          <p:cNvPr id="3" name="Content Placeholder 2">
            <a:extLst>
              <a:ext uri="{FF2B5EF4-FFF2-40B4-BE49-F238E27FC236}">
                <a16:creationId xmlns:a16="http://schemas.microsoft.com/office/drawing/2014/main" id="{FABFC467-E1CD-309A-4633-D63CBC893164}"/>
              </a:ext>
            </a:extLst>
          </p:cNvPr>
          <p:cNvSpPr>
            <a:spLocks noGrp="1"/>
          </p:cNvSpPr>
          <p:nvPr>
            <p:ph idx="1"/>
          </p:nvPr>
        </p:nvSpPr>
        <p:spPr>
          <a:xfrm>
            <a:off x="838200" y="2166547"/>
            <a:ext cx="10515600" cy="4326327"/>
          </a:xfrm>
        </p:spPr>
        <p:txBody>
          <a:bodyPr>
            <a:normAutofit/>
          </a:bodyPr>
          <a:lstStyle/>
          <a:p>
            <a:pPr marL="514350" indent="-514350">
              <a:lnSpc>
                <a:spcPct val="100000"/>
              </a:lnSpc>
              <a:buAutoNum type="arabicPeriod"/>
            </a:pPr>
            <a:r>
              <a:rPr lang="en-US" b="1" dirty="0">
                <a:latin typeface="Palatino Linotype" panose="02040502050505030304" pitchFamily="18" charset="0"/>
              </a:rPr>
              <a:t>Understand the current trends in benefit packages offered by Georgia nonprofits (large and small). </a:t>
            </a:r>
          </a:p>
          <a:p>
            <a:pPr marL="514350" indent="-514350">
              <a:lnSpc>
                <a:spcPct val="100000"/>
              </a:lnSpc>
              <a:buAutoNum type="arabicPeriod"/>
            </a:pPr>
            <a:r>
              <a:rPr lang="en-US" b="1" dirty="0">
                <a:latin typeface="Palatino Linotype" panose="02040502050505030304" pitchFamily="18" charset="0"/>
              </a:rPr>
              <a:t>Identify how Georgia nonprofit employees feel about their benefits.</a:t>
            </a:r>
          </a:p>
          <a:p>
            <a:pPr marL="514350" indent="-514350">
              <a:lnSpc>
                <a:spcPct val="100000"/>
              </a:lnSpc>
              <a:buAutoNum type="arabicPeriod"/>
            </a:pPr>
            <a:r>
              <a:rPr lang="en-US" b="1" dirty="0">
                <a:latin typeface="Palatino Linotype" panose="02040502050505030304" pitchFamily="18" charset="0"/>
              </a:rPr>
              <a:t>Explore the top reasons why employees would consider leaving their current position.</a:t>
            </a:r>
          </a:p>
          <a:p>
            <a:pPr marL="514350" indent="-514350">
              <a:lnSpc>
                <a:spcPct val="100000"/>
              </a:lnSpc>
              <a:buAutoNum type="arabicPeriod"/>
            </a:pPr>
            <a:r>
              <a:rPr lang="en-US" b="1" dirty="0">
                <a:latin typeface="Palatino Linotype" panose="02040502050505030304" pitchFamily="18" charset="0"/>
              </a:rPr>
              <a:t>Discuss overall levels of employee job and benefits satisfaction and levels of burnout.</a:t>
            </a:r>
          </a:p>
        </p:txBody>
      </p:sp>
    </p:spTree>
    <p:extLst>
      <p:ext uri="{BB962C8B-B14F-4D97-AF65-F5344CB8AC3E}">
        <p14:creationId xmlns:p14="http://schemas.microsoft.com/office/powerpoint/2010/main" val="358673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PART 4: Job Satisfaction</a:t>
            </a:r>
          </a:p>
        </p:txBody>
      </p:sp>
      <p:pic>
        <p:nvPicPr>
          <p:cNvPr id="7" name="Picture 6">
            <a:extLst>
              <a:ext uri="{FF2B5EF4-FFF2-40B4-BE49-F238E27FC236}">
                <a16:creationId xmlns:a16="http://schemas.microsoft.com/office/drawing/2014/main" id="{F467A6B0-F7AE-656A-5284-ABCD1879053A}"/>
              </a:ext>
            </a:extLst>
          </p:cNvPr>
          <p:cNvPicPr>
            <a:picLocks noChangeAspect="1"/>
          </p:cNvPicPr>
          <p:nvPr/>
        </p:nvPicPr>
        <p:blipFill>
          <a:blip r:embed="rId3"/>
          <a:stretch>
            <a:fillRect/>
          </a:stretch>
        </p:blipFill>
        <p:spPr>
          <a:xfrm>
            <a:off x="2166698" y="1646192"/>
            <a:ext cx="7858603" cy="4980034"/>
          </a:xfrm>
          <a:prstGeom prst="rect">
            <a:avLst/>
          </a:prstGeom>
        </p:spPr>
      </p:pic>
    </p:spTree>
    <p:extLst>
      <p:ext uri="{BB962C8B-B14F-4D97-AF65-F5344CB8AC3E}">
        <p14:creationId xmlns:p14="http://schemas.microsoft.com/office/powerpoint/2010/main" val="3653658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PART 4: Burnout</a:t>
            </a:r>
          </a:p>
        </p:txBody>
      </p:sp>
      <p:pic>
        <p:nvPicPr>
          <p:cNvPr id="8" name="Picture 7">
            <a:extLst>
              <a:ext uri="{FF2B5EF4-FFF2-40B4-BE49-F238E27FC236}">
                <a16:creationId xmlns:a16="http://schemas.microsoft.com/office/drawing/2014/main" id="{7DCC5BBC-AF08-9FDF-2E59-A49FBA0FE9A3}"/>
              </a:ext>
            </a:extLst>
          </p:cNvPr>
          <p:cNvPicPr>
            <a:picLocks noChangeAspect="1"/>
          </p:cNvPicPr>
          <p:nvPr/>
        </p:nvPicPr>
        <p:blipFill>
          <a:blip r:embed="rId3"/>
          <a:stretch>
            <a:fillRect/>
          </a:stretch>
        </p:blipFill>
        <p:spPr>
          <a:xfrm>
            <a:off x="1690968" y="1338022"/>
            <a:ext cx="8620125" cy="5411391"/>
          </a:xfrm>
          <a:prstGeom prst="rect">
            <a:avLst/>
          </a:prstGeom>
        </p:spPr>
      </p:pic>
      <p:sp>
        <p:nvSpPr>
          <p:cNvPr id="3" name="Rectangle 2">
            <a:extLst>
              <a:ext uri="{FF2B5EF4-FFF2-40B4-BE49-F238E27FC236}">
                <a16:creationId xmlns:a16="http://schemas.microsoft.com/office/drawing/2014/main" id="{D9A899C2-8951-6977-8740-6E84F77787FF}"/>
              </a:ext>
            </a:extLst>
          </p:cNvPr>
          <p:cNvSpPr/>
          <p:nvPr/>
        </p:nvSpPr>
        <p:spPr>
          <a:xfrm>
            <a:off x="6251461" y="2131652"/>
            <a:ext cx="2861717" cy="607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96ADEF9-6B01-543C-534D-4399C6BD8E7C}"/>
              </a:ext>
            </a:extLst>
          </p:cNvPr>
          <p:cNvSpPr/>
          <p:nvPr/>
        </p:nvSpPr>
        <p:spPr>
          <a:xfrm>
            <a:off x="6251460" y="6187523"/>
            <a:ext cx="2861717" cy="607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5D99FE-B61A-88C1-7A66-ACF2DA62C955}"/>
              </a:ext>
            </a:extLst>
          </p:cNvPr>
          <p:cNvSpPr/>
          <p:nvPr/>
        </p:nvSpPr>
        <p:spPr>
          <a:xfrm>
            <a:off x="6251460" y="2836288"/>
            <a:ext cx="2861717" cy="607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09DAD4-C71E-7A32-0C97-BE2B89226820}"/>
              </a:ext>
            </a:extLst>
          </p:cNvPr>
          <p:cNvSpPr/>
          <p:nvPr/>
        </p:nvSpPr>
        <p:spPr>
          <a:xfrm>
            <a:off x="4040804" y="4389448"/>
            <a:ext cx="2861717" cy="607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1F2E4E8-5F83-2DE4-8EEF-FCB1E812B9AA}"/>
              </a:ext>
            </a:extLst>
          </p:cNvPr>
          <p:cNvSpPr/>
          <p:nvPr/>
        </p:nvSpPr>
        <p:spPr>
          <a:xfrm>
            <a:off x="6251459" y="5094084"/>
            <a:ext cx="2861717" cy="607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7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PART 4: Work Life Balance</a:t>
            </a:r>
          </a:p>
        </p:txBody>
      </p:sp>
      <p:pic>
        <p:nvPicPr>
          <p:cNvPr id="5" name="Picture 4">
            <a:extLst>
              <a:ext uri="{FF2B5EF4-FFF2-40B4-BE49-F238E27FC236}">
                <a16:creationId xmlns:a16="http://schemas.microsoft.com/office/drawing/2014/main" id="{D2918E91-A417-705F-D0F5-965012655C86}"/>
              </a:ext>
            </a:extLst>
          </p:cNvPr>
          <p:cNvPicPr>
            <a:picLocks noChangeAspect="1"/>
          </p:cNvPicPr>
          <p:nvPr/>
        </p:nvPicPr>
        <p:blipFill>
          <a:blip r:embed="rId3"/>
          <a:stretch>
            <a:fillRect/>
          </a:stretch>
        </p:blipFill>
        <p:spPr>
          <a:xfrm>
            <a:off x="1438275" y="1561785"/>
            <a:ext cx="9079476" cy="5164215"/>
          </a:xfrm>
          <a:prstGeom prst="rect">
            <a:avLst/>
          </a:prstGeom>
        </p:spPr>
      </p:pic>
      <p:sp>
        <p:nvSpPr>
          <p:cNvPr id="3" name="Rectangle 2">
            <a:extLst>
              <a:ext uri="{FF2B5EF4-FFF2-40B4-BE49-F238E27FC236}">
                <a16:creationId xmlns:a16="http://schemas.microsoft.com/office/drawing/2014/main" id="{9096E8A1-E8B8-AE91-0B9F-31E77033DE35}"/>
              </a:ext>
            </a:extLst>
          </p:cNvPr>
          <p:cNvSpPr/>
          <p:nvPr/>
        </p:nvSpPr>
        <p:spPr>
          <a:xfrm>
            <a:off x="7346022" y="5692465"/>
            <a:ext cx="1987884" cy="88600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89722DC-9948-ACC0-62CC-417EC234A649}"/>
              </a:ext>
            </a:extLst>
          </p:cNvPr>
          <p:cNvSpPr/>
          <p:nvPr/>
        </p:nvSpPr>
        <p:spPr>
          <a:xfrm>
            <a:off x="7346022" y="2904891"/>
            <a:ext cx="1987884" cy="88600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DEC3307-8B56-4408-D9AF-13FE1D44BDEA}"/>
              </a:ext>
            </a:extLst>
          </p:cNvPr>
          <p:cNvSpPr/>
          <p:nvPr/>
        </p:nvSpPr>
        <p:spPr>
          <a:xfrm>
            <a:off x="3901594" y="4806463"/>
            <a:ext cx="1987884" cy="88600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58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Summary</a:t>
            </a:r>
          </a:p>
        </p:txBody>
      </p:sp>
      <p:sp>
        <p:nvSpPr>
          <p:cNvPr id="3" name="Content Placeholder 2">
            <a:extLst>
              <a:ext uri="{FF2B5EF4-FFF2-40B4-BE49-F238E27FC236}">
                <a16:creationId xmlns:a16="http://schemas.microsoft.com/office/drawing/2014/main" id="{5578A545-3337-FE32-63A7-1F04236FE8EA}"/>
              </a:ext>
            </a:extLst>
          </p:cNvPr>
          <p:cNvSpPr>
            <a:spLocks noGrp="1"/>
          </p:cNvSpPr>
          <p:nvPr>
            <p:ph idx="1"/>
          </p:nvPr>
        </p:nvSpPr>
        <p:spPr>
          <a:xfrm>
            <a:off x="240122" y="1869955"/>
            <a:ext cx="11711756" cy="3732808"/>
          </a:xfrm>
        </p:spPr>
        <p:txBody>
          <a:bodyPr>
            <a:noAutofit/>
          </a:bodyPr>
          <a:lstStyle/>
          <a:p>
            <a:pPr marL="514350" indent="-514350">
              <a:lnSpc>
                <a:spcPct val="100000"/>
              </a:lnSpc>
              <a:buAutoNum type="arabicPeriod"/>
            </a:pPr>
            <a:r>
              <a:rPr lang="en-US" sz="2400" b="1" dirty="0">
                <a:latin typeface="Palatino Linotype" panose="02040502050505030304" pitchFamily="18" charset="0"/>
              </a:rPr>
              <a:t>Over half of Georgia nonprofits offer benefits, but there are disparities between large and small nonprofits.</a:t>
            </a:r>
          </a:p>
          <a:p>
            <a:pPr marL="514350" indent="-514350">
              <a:lnSpc>
                <a:spcPct val="100000"/>
              </a:lnSpc>
              <a:buAutoNum type="arabicPeriod"/>
            </a:pPr>
            <a:r>
              <a:rPr lang="en-US" sz="2400" b="1" dirty="0">
                <a:latin typeface="Palatino Linotype" panose="02040502050505030304" pitchFamily="18" charset="0"/>
              </a:rPr>
              <a:t>Georgia nonprofits are doing good at providing family-friendly policies and professional development.</a:t>
            </a:r>
          </a:p>
          <a:p>
            <a:pPr marL="514350" indent="-514350">
              <a:lnSpc>
                <a:spcPct val="100000"/>
              </a:lnSpc>
              <a:buAutoNum type="arabicPeriod"/>
            </a:pPr>
            <a:r>
              <a:rPr lang="en-US" sz="2400" b="1" dirty="0">
                <a:latin typeface="Palatino Linotype" panose="02040502050505030304" pitchFamily="18" charset="0"/>
              </a:rPr>
              <a:t>Working at an organization that offers benefits increases satisfaction with benefits.</a:t>
            </a:r>
          </a:p>
          <a:p>
            <a:pPr marL="514350" indent="-514350">
              <a:lnSpc>
                <a:spcPct val="100000"/>
              </a:lnSpc>
              <a:buAutoNum type="arabicPeriod"/>
            </a:pPr>
            <a:r>
              <a:rPr lang="en-US" sz="2400" b="1" dirty="0">
                <a:latin typeface="Palatino Linotype" panose="02040502050505030304" pitchFamily="18" charset="0"/>
              </a:rPr>
              <a:t>The most important reasons for leaving an organization are low pay, no pay growth, lack of benefits, and personal or family concerns.</a:t>
            </a:r>
          </a:p>
          <a:p>
            <a:pPr marL="514350" indent="-514350">
              <a:lnSpc>
                <a:spcPct val="100000"/>
              </a:lnSpc>
              <a:buFont typeface="Arial" panose="020B0604020202020204" pitchFamily="34" charset="0"/>
              <a:buAutoNum type="arabicPeriod"/>
            </a:pPr>
            <a:r>
              <a:rPr lang="en-US" sz="2400" b="1" dirty="0">
                <a:latin typeface="Palatino Linotype" panose="02040502050505030304" pitchFamily="18" charset="0"/>
              </a:rPr>
              <a:t>Georgia nonprofit employees have high job satisfaction. </a:t>
            </a:r>
          </a:p>
          <a:p>
            <a:pPr marL="514350" indent="-514350">
              <a:lnSpc>
                <a:spcPct val="100000"/>
              </a:lnSpc>
              <a:buFont typeface="Arial" panose="020B0604020202020204" pitchFamily="34" charset="0"/>
              <a:buAutoNum type="arabicPeriod"/>
            </a:pPr>
            <a:r>
              <a:rPr lang="en-US" sz="2400" b="1" dirty="0">
                <a:latin typeface="Palatino Linotype" panose="02040502050505030304" pitchFamily="18" charset="0"/>
              </a:rPr>
              <a:t>More than one-third of employees reported symptoms of burnout at work. </a:t>
            </a:r>
          </a:p>
        </p:txBody>
      </p:sp>
    </p:spTree>
    <p:extLst>
      <p:ext uri="{BB962C8B-B14F-4D97-AF65-F5344CB8AC3E}">
        <p14:creationId xmlns:p14="http://schemas.microsoft.com/office/powerpoint/2010/main" val="322125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1456D-6DF3-122E-89E0-9AC7C838ED1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923D67E-1BB0-1917-61E8-68D5F5F2AE54}"/>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2AA94B-26AB-F40E-6C77-A6CAFACF35A0}"/>
              </a:ext>
            </a:extLst>
          </p:cNvPr>
          <p:cNvSpPr>
            <a:spLocks noGrp="1"/>
          </p:cNvSpPr>
          <p:nvPr>
            <p:ph type="title"/>
          </p:nvPr>
        </p:nvSpPr>
        <p:spPr>
          <a:xfrm>
            <a:off x="513070" y="320629"/>
            <a:ext cx="10975923" cy="1325563"/>
          </a:xfrm>
        </p:spPr>
        <p:txBody>
          <a:bodyPr/>
          <a:lstStyle/>
          <a:p>
            <a:r>
              <a:rPr lang="en-US" b="1" dirty="0">
                <a:solidFill>
                  <a:schemeClr val="bg1"/>
                </a:solidFill>
                <a:latin typeface="Bahnschrift" panose="020B0502040204020203" pitchFamily="34" charset="0"/>
              </a:rPr>
              <a:t>What does all this mean?</a:t>
            </a:r>
          </a:p>
        </p:txBody>
      </p:sp>
      <p:sp>
        <p:nvSpPr>
          <p:cNvPr id="5" name="Content Placeholder 2">
            <a:extLst>
              <a:ext uri="{FF2B5EF4-FFF2-40B4-BE49-F238E27FC236}">
                <a16:creationId xmlns:a16="http://schemas.microsoft.com/office/drawing/2014/main" id="{3C99318D-E1B7-4B31-9824-3EBB74B6CF72}"/>
              </a:ext>
            </a:extLst>
          </p:cNvPr>
          <p:cNvSpPr>
            <a:spLocks noGrp="1"/>
          </p:cNvSpPr>
          <p:nvPr>
            <p:ph idx="1"/>
          </p:nvPr>
        </p:nvSpPr>
        <p:spPr>
          <a:xfrm>
            <a:off x="838200" y="1825625"/>
            <a:ext cx="10515600" cy="4351338"/>
          </a:xfrm>
        </p:spPr>
        <p:txBody>
          <a:bodyPr>
            <a:normAutofit/>
          </a:bodyPr>
          <a:lstStyle/>
          <a:p>
            <a:pPr>
              <a:lnSpc>
                <a:spcPct val="100000"/>
              </a:lnSpc>
            </a:pPr>
            <a:r>
              <a:rPr lang="en-US" b="1" dirty="0">
                <a:latin typeface="Palatino Linotype" panose="02040502050505030304" pitchFamily="18" charset="0"/>
              </a:rPr>
              <a:t>What do you think Georgia nonprofits are doing well? What can they improve on?</a:t>
            </a:r>
          </a:p>
          <a:p>
            <a:pPr>
              <a:lnSpc>
                <a:spcPct val="100000"/>
              </a:lnSpc>
            </a:pPr>
            <a:r>
              <a:rPr lang="en-US" b="1" dirty="0">
                <a:latin typeface="Palatino Linotype" panose="02040502050505030304" pitchFamily="18" charset="0"/>
              </a:rPr>
              <a:t>Do these results resonate with you? Why or why not? </a:t>
            </a:r>
          </a:p>
          <a:p>
            <a:pPr>
              <a:lnSpc>
                <a:spcPct val="100000"/>
              </a:lnSpc>
            </a:pPr>
            <a:r>
              <a:rPr lang="en-US" b="1" dirty="0">
                <a:latin typeface="Palatino Linotype" panose="02040502050505030304" pitchFamily="18" charset="0"/>
              </a:rPr>
              <a:t>Does offering flexible work schedules mitigate the drawbacks of not offering benefits?</a:t>
            </a:r>
          </a:p>
          <a:p>
            <a:pPr>
              <a:lnSpc>
                <a:spcPct val="100000"/>
              </a:lnSpc>
            </a:pPr>
            <a:r>
              <a:rPr lang="en-US" b="1" dirty="0">
                <a:latin typeface="Palatino Linotype" panose="02040502050505030304" pitchFamily="18" charset="0"/>
              </a:rPr>
              <a:t>Based on what you have learned, what ideas do you have to for nonprofit employee retention?</a:t>
            </a:r>
          </a:p>
        </p:txBody>
      </p:sp>
    </p:spTree>
    <p:extLst>
      <p:ext uri="{BB962C8B-B14F-4D97-AF65-F5344CB8AC3E}">
        <p14:creationId xmlns:p14="http://schemas.microsoft.com/office/powerpoint/2010/main" val="161531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A01CD4-9BEB-6003-2D08-1F7489231D06}"/>
              </a:ext>
            </a:extLst>
          </p:cNvPr>
          <p:cNvSpPr/>
          <p:nvPr/>
        </p:nvSpPr>
        <p:spPr>
          <a:xfrm>
            <a:off x="0" y="2005641"/>
            <a:ext cx="12192000" cy="284671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0B96A-D656-0969-BBD9-4E334ED25F31}"/>
              </a:ext>
            </a:extLst>
          </p:cNvPr>
          <p:cNvSpPr>
            <a:spLocks noGrp="1"/>
          </p:cNvSpPr>
          <p:nvPr>
            <p:ph type="title"/>
          </p:nvPr>
        </p:nvSpPr>
        <p:spPr>
          <a:xfrm>
            <a:off x="2986896" y="2615960"/>
            <a:ext cx="6218208" cy="1626079"/>
          </a:xfrm>
        </p:spPr>
        <p:txBody>
          <a:bodyPr>
            <a:normAutofit/>
          </a:bodyPr>
          <a:lstStyle/>
          <a:p>
            <a:r>
              <a:rPr lang="en-US" sz="7200" dirty="0">
                <a:solidFill>
                  <a:schemeClr val="bg1"/>
                </a:solidFill>
                <a:latin typeface="Palatino Linotype" panose="02040502050505030304" pitchFamily="18" charset="0"/>
              </a:rPr>
              <a:t>THANK YOU</a:t>
            </a:r>
          </a:p>
        </p:txBody>
      </p:sp>
      <p:sp>
        <p:nvSpPr>
          <p:cNvPr id="5" name="Rectangle 4">
            <a:extLst>
              <a:ext uri="{FF2B5EF4-FFF2-40B4-BE49-F238E27FC236}">
                <a16:creationId xmlns:a16="http://schemas.microsoft.com/office/drawing/2014/main" id="{667705E1-2E0F-79E3-1B5B-7A555846C4FC}"/>
              </a:ext>
            </a:extLst>
          </p:cNvPr>
          <p:cNvSpPr/>
          <p:nvPr/>
        </p:nvSpPr>
        <p:spPr>
          <a:xfrm>
            <a:off x="0" y="0"/>
            <a:ext cx="12192000" cy="2005641"/>
          </a:xfrm>
          <a:prstGeom prst="rect">
            <a:avLst/>
          </a:prstGeom>
          <a:solidFill>
            <a:srgbClr val="C20F2F"/>
          </a:solidFill>
          <a:ln>
            <a:solidFill>
              <a:srgbClr val="C20F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DB16B83-39B6-FDB9-05E8-441E0046642F}"/>
              </a:ext>
            </a:extLst>
          </p:cNvPr>
          <p:cNvSpPr/>
          <p:nvPr/>
        </p:nvSpPr>
        <p:spPr>
          <a:xfrm>
            <a:off x="0" y="4852357"/>
            <a:ext cx="12192000" cy="2005641"/>
          </a:xfrm>
          <a:prstGeom prst="rect">
            <a:avLst/>
          </a:prstGeom>
          <a:solidFill>
            <a:srgbClr val="C20F2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EAB9F6-840F-A5A7-FECA-AA92B66E98FD}"/>
              </a:ext>
            </a:extLst>
          </p:cNvPr>
          <p:cNvSpPr/>
          <p:nvPr/>
        </p:nvSpPr>
        <p:spPr>
          <a:xfrm>
            <a:off x="0" y="5670489"/>
            <a:ext cx="12192000" cy="56910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Logos - University of Georgia Brand Style Guide">
            <a:extLst>
              <a:ext uri="{FF2B5EF4-FFF2-40B4-BE49-F238E27FC236}">
                <a16:creationId xmlns:a16="http://schemas.microsoft.com/office/drawing/2014/main" id="{1FA46BEB-6FBF-102C-14CF-5342B81DA8A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72528" y="4850227"/>
            <a:ext cx="4654296" cy="2007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52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86596"/>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p:txBody>
          <a:bodyPr/>
          <a:lstStyle/>
          <a:p>
            <a:r>
              <a:rPr lang="en-US" b="1" dirty="0">
                <a:solidFill>
                  <a:schemeClr val="bg1"/>
                </a:solidFill>
                <a:latin typeface="Bahnschrift" panose="020B0502040204020203" pitchFamily="34" charset="0"/>
              </a:rPr>
              <a:t>Methodology</a:t>
            </a:r>
          </a:p>
        </p:txBody>
      </p:sp>
      <p:sp>
        <p:nvSpPr>
          <p:cNvPr id="3" name="Content Placeholder 2">
            <a:extLst>
              <a:ext uri="{FF2B5EF4-FFF2-40B4-BE49-F238E27FC236}">
                <a16:creationId xmlns:a16="http://schemas.microsoft.com/office/drawing/2014/main" id="{FABFC467-E1CD-309A-4633-D63CBC893164}"/>
              </a:ext>
            </a:extLst>
          </p:cNvPr>
          <p:cNvSpPr>
            <a:spLocks noGrp="1"/>
          </p:cNvSpPr>
          <p:nvPr>
            <p:ph idx="1"/>
          </p:nvPr>
        </p:nvSpPr>
        <p:spPr>
          <a:xfrm>
            <a:off x="600894" y="1884738"/>
            <a:ext cx="5547979" cy="4814596"/>
          </a:xfrm>
        </p:spPr>
        <p:txBody>
          <a:bodyPr>
            <a:normAutofit fontScale="77500" lnSpcReduction="20000"/>
          </a:bodyPr>
          <a:lstStyle/>
          <a:p>
            <a:pPr>
              <a:lnSpc>
                <a:spcPct val="100000"/>
              </a:lnSpc>
            </a:pPr>
            <a:r>
              <a:rPr lang="en-US" b="1" dirty="0">
                <a:latin typeface="Palatino Linotype" panose="02040502050505030304" pitchFamily="18" charset="0"/>
              </a:rPr>
              <a:t>The data were collected through a thirty-seven-question online survey using empirically tested scales. </a:t>
            </a:r>
          </a:p>
          <a:p>
            <a:pPr>
              <a:lnSpc>
                <a:spcPct val="100000"/>
              </a:lnSpc>
            </a:pPr>
            <a:r>
              <a:rPr lang="en-US" b="1" dirty="0">
                <a:latin typeface="Palatino Linotype" panose="02040502050505030304" pitchFamily="18" charset="0"/>
              </a:rPr>
              <a:t>Researchers used snowball sampling starting with the IANP listserv.</a:t>
            </a:r>
          </a:p>
          <a:p>
            <a:pPr>
              <a:lnSpc>
                <a:spcPct val="100000"/>
              </a:lnSpc>
            </a:pPr>
            <a:r>
              <a:rPr lang="en-US" b="1" dirty="0">
                <a:latin typeface="Palatino Linotype" panose="02040502050505030304" pitchFamily="18" charset="0"/>
              </a:rPr>
              <a:t>Data collection occurred in Spring 2024.</a:t>
            </a:r>
          </a:p>
          <a:p>
            <a:pPr>
              <a:lnSpc>
                <a:spcPct val="100000"/>
              </a:lnSpc>
            </a:pPr>
            <a:r>
              <a:rPr lang="en-US" b="1" dirty="0">
                <a:latin typeface="Palatino Linotype" panose="02040502050505030304" pitchFamily="18" charset="0"/>
              </a:rPr>
              <a:t>Final sample size is 260 employee responses from 126 unique organizations.</a:t>
            </a:r>
          </a:p>
          <a:p>
            <a:pPr>
              <a:lnSpc>
                <a:spcPct val="100000"/>
              </a:lnSpc>
            </a:pPr>
            <a:r>
              <a:rPr lang="en-US" b="1" dirty="0">
                <a:latin typeface="Palatino Linotype" panose="02040502050505030304" pitchFamily="18" charset="0"/>
              </a:rPr>
              <a:t>Sample includes 63 large and 63 small organizations (annual budget of $1,000,000).</a:t>
            </a:r>
          </a:p>
          <a:p>
            <a:pPr>
              <a:lnSpc>
                <a:spcPct val="100000"/>
              </a:lnSpc>
            </a:pPr>
            <a:r>
              <a:rPr lang="en-US" b="1" dirty="0">
                <a:latin typeface="Palatino Linotype" panose="02040502050505030304" pitchFamily="18" charset="0"/>
              </a:rPr>
              <a:t>Forty-percent of the organizations are from the greater Athens area.</a:t>
            </a:r>
          </a:p>
        </p:txBody>
      </p:sp>
      <p:pic>
        <p:nvPicPr>
          <p:cNvPr id="5" name="Picture 4" descr="A map of state with red dots and numbers&#10;&#10;Description automatically generated">
            <a:extLst>
              <a:ext uri="{FF2B5EF4-FFF2-40B4-BE49-F238E27FC236}">
                <a16:creationId xmlns:a16="http://schemas.microsoft.com/office/drawing/2014/main" id="{73C76D10-BF8C-F111-D562-AE1EA24BB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054" y="2373006"/>
            <a:ext cx="4982090" cy="4326328"/>
          </a:xfrm>
          <a:prstGeom prst="rect">
            <a:avLst/>
          </a:prstGeom>
        </p:spPr>
      </p:pic>
      <p:pic>
        <p:nvPicPr>
          <p:cNvPr id="6" name="Picture 5">
            <a:extLst>
              <a:ext uri="{FF2B5EF4-FFF2-40B4-BE49-F238E27FC236}">
                <a16:creationId xmlns:a16="http://schemas.microsoft.com/office/drawing/2014/main" id="{53402B5E-C54C-1174-E9D4-CDCCC0C7912E}"/>
              </a:ext>
            </a:extLst>
          </p:cNvPr>
          <p:cNvPicPr>
            <a:picLocks noChangeAspect="1"/>
          </p:cNvPicPr>
          <p:nvPr/>
        </p:nvPicPr>
        <p:blipFill>
          <a:blip r:embed="rId4"/>
          <a:stretch>
            <a:fillRect/>
          </a:stretch>
        </p:blipFill>
        <p:spPr>
          <a:xfrm>
            <a:off x="6645091" y="1760702"/>
            <a:ext cx="4946015" cy="542290"/>
          </a:xfrm>
          <a:prstGeom prst="rect">
            <a:avLst/>
          </a:prstGeom>
        </p:spPr>
      </p:pic>
    </p:spTree>
    <p:extLst>
      <p:ext uri="{BB962C8B-B14F-4D97-AF65-F5344CB8AC3E}">
        <p14:creationId xmlns:p14="http://schemas.microsoft.com/office/powerpoint/2010/main" val="149989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tirement Icon Vector Art, Icons, and Graphics for Free Download">
            <a:extLst>
              <a:ext uri="{FF2B5EF4-FFF2-40B4-BE49-F238E27FC236}">
                <a16:creationId xmlns:a16="http://schemas.microsoft.com/office/drawing/2014/main" id="{57C5E804-CEE6-8F92-0072-7AD938F9B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75991" y="4263096"/>
            <a:ext cx="2902119" cy="2902119"/>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onference, presentation, seminar icon - Download on Iconfinder">
            <a:extLst>
              <a:ext uri="{FF2B5EF4-FFF2-40B4-BE49-F238E27FC236}">
                <a16:creationId xmlns:a16="http://schemas.microsoft.com/office/drawing/2014/main" id="{7BD9B424-D2AC-5828-898E-DDE24A56F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9120321" y="4580984"/>
            <a:ext cx="2320414" cy="23204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42FC2A5-23C5-8D10-39F2-415AB2368062}"/>
              </a:ext>
            </a:extLst>
          </p:cNvPr>
          <p:cNvSpPr/>
          <p:nvPr/>
        </p:nvSpPr>
        <p:spPr>
          <a:xfrm>
            <a:off x="0" y="2513673"/>
            <a:ext cx="12192000" cy="2199951"/>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3111821" y="2991946"/>
            <a:ext cx="5968357" cy="1325563"/>
          </a:xfrm>
        </p:spPr>
        <p:txBody>
          <a:bodyPr>
            <a:normAutofit/>
          </a:bodyPr>
          <a:lstStyle/>
          <a:p>
            <a:r>
              <a:rPr lang="en-US" sz="6000" b="1" dirty="0">
                <a:solidFill>
                  <a:schemeClr val="bg1"/>
                </a:solidFill>
                <a:latin typeface="Bahnschrift" panose="020B0502040204020203" pitchFamily="34" charset="0"/>
              </a:rPr>
              <a:t>PART 1: Benefits</a:t>
            </a:r>
          </a:p>
        </p:txBody>
      </p:sp>
      <p:pic>
        <p:nvPicPr>
          <p:cNvPr id="3084" name="Picture 12" descr="Heart - Free shapes icons">
            <a:extLst>
              <a:ext uri="{FF2B5EF4-FFF2-40B4-BE49-F238E27FC236}">
                <a16:creationId xmlns:a16="http://schemas.microsoft.com/office/drawing/2014/main" id="{C63A17F2-D349-6AD1-79C2-D18D74A5D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398" y="166875"/>
            <a:ext cx="2446780" cy="244678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Glasses - Free ui icons">
            <a:extLst>
              <a:ext uri="{FF2B5EF4-FFF2-40B4-BE49-F238E27FC236}">
                <a16:creationId xmlns:a16="http://schemas.microsoft.com/office/drawing/2014/main" id="{DE41ECA8-B133-B057-DAD2-937B505479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2967" y="-241194"/>
            <a:ext cx="4036748" cy="4036748"/>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Tooth - Free medical icons">
            <a:extLst>
              <a:ext uri="{FF2B5EF4-FFF2-40B4-BE49-F238E27FC236}">
                <a16:creationId xmlns:a16="http://schemas.microsoft.com/office/drawing/2014/main" id="{E5F5B78D-92D6-C554-9B12-3D41DCD7BE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8822" y="355288"/>
            <a:ext cx="2199952" cy="2199952"/>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Stroller with solid fill">
            <a:extLst>
              <a:ext uri="{FF2B5EF4-FFF2-40B4-BE49-F238E27FC236}">
                <a16:creationId xmlns:a16="http://schemas.microsoft.com/office/drawing/2014/main" id="{6083BE23-1F2F-26B7-0814-72164BC9167B}"/>
              </a:ext>
            </a:extLst>
          </p:cNvPr>
          <p:cNvPicPr>
            <a:picLocks noChangeAspect="1" noChangeArrowheads="1"/>
          </p:cNvPicPr>
          <p:nvPr/>
        </p:nvPicPr>
        <p:blipFill>
          <a:blip r:embed="rId8">
            <a:extLst>
              <a:ext uri="{96DAC541-7B7A-43D3-8B79-37D633B846F1}">
                <asvg:svgBlip xmlns:asvg="http://schemas.microsoft.com/office/drawing/2016/SVG/main" xmlns="" r:embed="rId9"/>
              </a:ext>
            </a:extLst>
          </a:blip>
          <a:srcRect/>
          <a:stretch/>
        </p:blipFill>
        <p:spPr bwMode="auto">
          <a:xfrm rot="10800000">
            <a:off x="4439687" y="4235078"/>
            <a:ext cx="2883308" cy="2883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410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1" y="320629"/>
            <a:ext cx="10515600" cy="1325563"/>
          </a:xfrm>
        </p:spPr>
        <p:txBody>
          <a:bodyPr/>
          <a:lstStyle/>
          <a:p>
            <a:r>
              <a:rPr lang="en-US" b="1" dirty="0">
                <a:solidFill>
                  <a:schemeClr val="bg1"/>
                </a:solidFill>
                <a:latin typeface="Bahnschrift" panose="020B0502040204020203" pitchFamily="34" charset="0"/>
              </a:rPr>
              <a:t>PART 1: Offered Benefits</a:t>
            </a:r>
          </a:p>
        </p:txBody>
      </p:sp>
      <p:pic>
        <p:nvPicPr>
          <p:cNvPr id="5" name="Picture 4">
            <a:extLst>
              <a:ext uri="{FF2B5EF4-FFF2-40B4-BE49-F238E27FC236}">
                <a16:creationId xmlns:a16="http://schemas.microsoft.com/office/drawing/2014/main" id="{48E719E7-6339-E3EA-BC29-E69B5BF9D1DB}"/>
              </a:ext>
            </a:extLst>
          </p:cNvPr>
          <p:cNvPicPr>
            <a:picLocks noChangeAspect="1"/>
          </p:cNvPicPr>
          <p:nvPr/>
        </p:nvPicPr>
        <p:blipFill>
          <a:blip r:embed="rId3"/>
          <a:stretch>
            <a:fillRect/>
          </a:stretch>
        </p:blipFill>
        <p:spPr>
          <a:xfrm>
            <a:off x="1895286" y="1869955"/>
            <a:ext cx="8401427" cy="3948374"/>
          </a:xfrm>
          <a:prstGeom prst="rect">
            <a:avLst/>
          </a:prstGeom>
        </p:spPr>
      </p:pic>
      <p:sp>
        <p:nvSpPr>
          <p:cNvPr id="7" name="Rectangle 6">
            <a:extLst>
              <a:ext uri="{FF2B5EF4-FFF2-40B4-BE49-F238E27FC236}">
                <a16:creationId xmlns:a16="http://schemas.microsoft.com/office/drawing/2014/main" id="{83BB50C4-025A-4A87-4B79-2FF25AC7FA9B}"/>
              </a:ext>
            </a:extLst>
          </p:cNvPr>
          <p:cNvSpPr/>
          <p:nvPr/>
        </p:nvSpPr>
        <p:spPr>
          <a:xfrm>
            <a:off x="6576915" y="2886075"/>
            <a:ext cx="690660" cy="76765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ABD848D-00AF-27D2-4632-4FDA4F6FD28D}"/>
              </a:ext>
            </a:extLst>
          </p:cNvPr>
          <p:cNvSpPr/>
          <p:nvPr/>
        </p:nvSpPr>
        <p:spPr>
          <a:xfrm>
            <a:off x="7746154" y="2872683"/>
            <a:ext cx="690660" cy="76765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DDD66B-10B8-1C41-EB1A-51B2F57F7A64}"/>
              </a:ext>
            </a:extLst>
          </p:cNvPr>
          <p:cNvSpPr/>
          <p:nvPr/>
        </p:nvSpPr>
        <p:spPr>
          <a:xfrm>
            <a:off x="9021433" y="2872683"/>
            <a:ext cx="690660" cy="76765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75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1" y="320629"/>
            <a:ext cx="10515600" cy="1325563"/>
          </a:xfrm>
        </p:spPr>
        <p:txBody>
          <a:bodyPr/>
          <a:lstStyle/>
          <a:p>
            <a:r>
              <a:rPr lang="en-US" b="1" dirty="0">
                <a:solidFill>
                  <a:schemeClr val="bg1"/>
                </a:solidFill>
                <a:latin typeface="Bahnschrift" panose="020B0502040204020203" pitchFamily="34" charset="0"/>
              </a:rPr>
              <a:t>PART 1: Offered Benefits</a:t>
            </a:r>
          </a:p>
        </p:txBody>
      </p:sp>
      <p:pic>
        <p:nvPicPr>
          <p:cNvPr id="6" name="Picture 5">
            <a:extLst>
              <a:ext uri="{FF2B5EF4-FFF2-40B4-BE49-F238E27FC236}">
                <a16:creationId xmlns:a16="http://schemas.microsoft.com/office/drawing/2014/main" id="{1399FA2F-81D2-7DF0-37C7-6C1D67D0E4EB}"/>
              </a:ext>
            </a:extLst>
          </p:cNvPr>
          <p:cNvPicPr>
            <a:picLocks noChangeAspect="1"/>
          </p:cNvPicPr>
          <p:nvPr/>
        </p:nvPicPr>
        <p:blipFill>
          <a:blip r:embed="rId3"/>
          <a:stretch>
            <a:fillRect/>
          </a:stretch>
        </p:blipFill>
        <p:spPr>
          <a:xfrm>
            <a:off x="1996261" y="1561785"/>
            <a:ext cx="8678587" cy="5123655"/>
          </a:xfrm>
          <a:prstGeom prst="rect">
            <a:avLst/>
          </a:prstGeom>
        </p:spPr>
      </p:pic>
    </p:spTree>
    <p:extLst>
      <p:ext uri="{BB962C8B-B14F-4D97-AF65-F5344CB8AC3E}">
        <p14:creationId xmlns:p14="http://schemas.microsoft.com/office/powerpoint/2010/main" val="1156373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1" y="320629"/>
            <a:ext cx="10515600" cy="1325563"/>
          </a:xfrm>
        </p:spPr>
        <p:txBody>
          <a:bodyPr/>
          <a:lstStyle/>
          <a:p>
            <a:r>
              <a:rPr lang="en-US" b="1" dirty="0">
                <a:solidFill>
                  <a:schemeClr val="bg1"/>
                </a:solidFill>
                <a:latin typeface="Bahnschrift" panose="020B0502040204020203" pitchFamily="34" charset="0"/>
              </a:rPr>
              <a:t>PART 1: Benefits from Partner</a:t>
            </a:r>
          </a:p>
        </p:txBody>
      </p:sp>
      <p:pic>
        <p:nvPicPr>
          <p:cNvPr id="3" name="Picture 2" descr="A diagram of a pie chart&#10;&#10;Description automatically generated">
            <a:extLst>
              <a:ext uri="{FF2B5EF4-FFF2-40B4-BE49-F238E27FC236}">
                <a16:creationId xmlns:a16="http://schemas.microsoft.com/office/drawing/2014/main" id="{20F3B8CC-E568-773D-7E54-2FDA96D32901}"/>
              </a:ext>
            </a:extLst>
          </p:cNvPr>
          <p:cNvPicPr>
            <a:picLocks noChangeAspect="1"/>
          </p:cNvPicPr>
          <p:nvPr/>
        </p:nvPicPr>
        <p:blipFill>
          <a:blip r:embed="rId3"/>
          <a:stretch>
            <a:fillRect/>
          </a:stretch>
        </p:blipFill>
        <p:spPr>
          <a:xfrm>
            <a:off x="1526741" y="1869955"/>
            <a:ext cx="9138517" cy="4213663"/>
          </a:xfrm>
          <a:prstGeom prst="rect">
            <a:avLst/>
          </a:prstGeom>
        </p:spPr>
      </p:pic>
    </p:spTree>
    <p:extLst>
      <p:ext uri="{BB962C8B-B14F-4D97-AF65-F5344CB8AC3E}">
        <p14:creationId xmlns:p14="http://schemas.microsoft.com/office/powerpoint/2010/main" val="340179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2FC2A5-23C5-8D10-39F2-415AB2368062}"/>
              </a:ext>
            </a:extLst>
          </p:cNvPr>
          <p:cNvSpPr/>
          <p:nvPr/>
        </p:nvSpPr>
        <p:spPr>
          <a:xfrm>
            <a:off x="0" y="544392"/>
            <a:ext cx="12192000" cy="79363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9C5179-DB66-293D-0B17-3676B5B966A6}"/>
              </a:ext>
            </a:extLst>
          </p:cNvPr>
          <p:cNvSpPr>
            <a:spLocks noGrp="1"/>
          </p:cNvSpPr>
          <p:nvPr>
            <p:ph type="title"/>
          </p:nvPr>
        </p:nvSpPr>
        <p:spPr>
          <a:xfrm>
            <a:off x="513071" y="320629"/>
            <a:ext cx="10515600" cy="1325563"/>
          </a:xfrm>
        </p:spPr>
        <p:txBody>
          <a:bodyPr/>
          <a:lstStyle/>
          <a:p>
            <a:r>
              <a:rPr lang="en-US" b="1" dirty="0">
                <a:solidFill>
                  <a:schemeClr val="bg1"/>
                </a:solidFill>
                <a:latin typeface="Bahnschrift" panose="020B0502040204020203" pitchFamily="34" charset="0"/>
              </a:rPr>
              <a:t>PART 1: Retirement Benefits</a:t>
            </a:r>
          </a:p>
        </p:txBody>
      </p:sp>
      <p:pic>
        <p:nvPicPr>
          <p:cNvPr id="6" name="Picture 5">
            <a:extLst>
              <a:ext uri="{FF2B5EF4-FFF2-40B4-BE49-F238E27FC236}">
                <a16:creationId xmlns:a16="http://schemas.microsoft.com/office/drawing/2014/main" id="{5A0F2F08-5034-0AA9-3445-4E00D6FB8015}"/>
              </a:ext>
            </a:extLst>
          </p:cNvPr>
          <p:cNvPicPr>
            <a:picLocks noChangeAspect="1"/>
          </p:cNvPicPr>
          <p:nvPr/>
        </p:nvPicPr>
        <p:blipFill>
          <a:blip r:embed="rId3"/>
          <a:stretch>
            <a:fillRect/>
          </a:stretch>
        </p:blipFill>
        <p:spPr>
          <a:xfrm>
            <a:off x="975013" y="1879683"/>
            <a:ext cx="10241973" cy="3453008"/>
          </a:xfrm>
          <a:prstGeom prst="rect">
            <a:avLst/>
          </a:prstGeom>
        </p:spPr>
      </p:pic>
      <p:sp>
        <p:nvSpPr>
          <p:cNvPr id="7" name="Rectangle 6">
            <a:extLst>
              <a:ext uri="{FF2B5EF4-FFF2-40B4-BE49-F238E27FC236}">
                <a16:creationId xmlns:a16="http://schemas.microsoft.com/office/drawing/2014/main" id="{2CFE6359-C216-3AC8-54D1-6075DA09AA9F}"/>
              </a:ext>
            </a:extLst>
          </p:cNvPr>
          <p:cNvSpPr/>
          <p:nvPr/>
        </p:nvSpPr>
        <p:spPr>
          <a:xfrm>
            <a:off x="5994607" y="2714017"/>
            <a:ext cx="698023" cy="607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3D7F204-6731-BA12-7FD2-2232D206D2D6}"/>
              </a:ext>
            </a:extLst>
          </p:cNvPr>
          <p:cNvSpPr/>
          <p:nvPr/>
        </p:nvSpPr>
        <p:spPr>
          <a:xfrm>
            <a:off x="5994607" y="3317133"/>
            <a:ext cx="698023" cy="68417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CF329F8-0EB5-B3A3-D58B-C8191ABEE771}"/>
              </a:ext>
            </a:extLst>
          </p:cNvPr>
          <p:cNvSpPr/>
          <p:nvPr/>
        </p:nvSpPr>
        <p:spPr>
          <a:xfrm>
            <a:off x="5994606" y="4002932"/>
            <a:ext cx="698023" cy="6079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CF8B598-625D-4D55-995A-BEA988CC0941}"/>
              </a:ext>
            </a:extLst>
          </p:cNvPr>
          <p:cNvSpPr/>
          <p:nvPr/>
        </p:nvSpPr>
        <p:spPr>
          <a:xfrm>
            <a:off x="7790872" y="2714017"/>
            <a:ext cx="698023" cy="252580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01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1126</TotalTime>
  <Words>2637</Words>
  <Application>Microsoft Office PowerPoint</Application>
  <PresentationFormat>Widescreen</PresentationFormat>
  <Paragraphs>215</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ADLaM Display</vt:lpstr>
      <vt:lpstr>Aptos</vt:lpstr>
      <vt:lpstr>Aptos Display</vt:lpstr>
      <vt:lpstr>Arial</vt:lpstr>
      <vt:lpstr>Bahnschrift</vt:lpstr>
      <vt:lpstr>Calibri</vt:lpstr>
      <vt:lpstr>Palatino Linotype</vt:lpstr>
      <vt:lpstr>Times New Roman</vt:lpstr>
      <vt:lpstr>Office Theme</vt:lpstr>
      <vt:lpstr>GEORGIA NONPROFIT EMPLOYEE  BENEFITS STUDY </vt:lpstr>
      <vt:lpstr>Background</vt:lpstr>
      <vt:lpstr>Objective</vt:lpstr>
      <vt:lpstr>Methodology</vt:lpstr>
      <vt:lpstr>PART 1: Benefits</vt:lpstr>
      <vt:lpstr>PART 1: Offered Benefits</vt:lpstr>
      <vt:lpstr>PART 1: Offered Benefits</vt:lpstr>
      <vt:lpstr>PART 1: Benefits from Partner</vt:lpstr>
      <vt:lpstr>PART 1: Retirement Benefits</vt:lpstr>
      <vt:lpstr>PART 1: Retirement Benefits</vt:lpstr>
      <vt:lpstr>PART 1: Scheduling Benefits</vt:lpstr>
      <vt:lpstr>PART 1: Scheduling Benefits</vt:lpstr>
      <vt:lpstr>PART 1: Additional Benefits</vt:lpstr>
      <vt:lpstr>PART 1: Additional Benefits</vt:lpstr>
      <vt:lpstr>PART 1: Professional Development</vt:lpstr>
      <vt:lpstr>PART 1: Professional Development</vt:lpstr>
      <vt:lpstr>PART 2: Employee Satisfaction</vt:lpstr>
      <vt:lpstr>PART 2: Satisfaction with Pay and Benefits</vt:lpstr>
      <vt:lpstr>PART 2: Satisfaction with Pay</vt:lpstr>
      <vt:lpstr>PART 2: Satisfaction with Benefits</vt:lpstr>
      <vt:lpstr>PART 2: Satisfaction with Benefits</vt:lpstr>
      <vt:lpstr>PART 2: Family-Friendly Policies</vt:lpstr>
      <vt:lpstr>PART 3: Reasons  for  Leaving</vt:lpstr>
      <vt:lpstr>PART 3: Reasons for Leaving </vt:lpstr>
      <vt:lpstr>PART 3: Top Reason for Leaving</vt:lpstr>
      <vt:lpstr>PART 3: Top Three Reasons for Leaving</vt:lpstr>
      <vt:lpstr>PART 3: Top Reason for Leaving</vt:lpstr>
      <vt:lpstr>PART 3: In One Year From Now…</vt:lpstr>
      <vt:lpstr>PART 4:  Job Satisfaction  and Burnout</vt:lpstr>
      <vt:lpstr>PART 4: Job Satisfaction</vt:lpstr>
      <vt:lpstr>PART 4: Burnout</vt:lpstr>
      <vt:lpstr>PART 4: Work Life Balance</vt:lpstr>
      <vt:lpstr>Summary</vt:lpstr>
      <vt:lpstr>What does all this mean?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Agency Insulation:  A Haven from Political Discrimination?</dc:title>
  <dc:creator>Gabe Kidman</dc:creator>
  <cp:lastModifiedBy>Rebecca Nesbit</cp:lastModifiedBy>
  <cp:revision>37</cp:revision>
  <cp:lastPrinted>2024-10-29T03:26:19Z</cp:lastPrinted>
  <dcterms:created xsi:type="dcterms:W3CDTF">2024-04-27T18:00:44Z</dcterms:created>
  <dcterms:modified xsi:type="dcterms:W3CDTF">2024-10-29T15:45:43Z</dcterms:modified>
</cp:coreProperties>
</file>