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2" r:id="rId2"/>
    <p:sldMasterId id="2147483702" r:id="rId3"/>
  </p:sldMasterIdLst>
  <p:notesMasterIdLst>
    <p:notesMasterId r:id="rId41"/>
  </p:notesMasterIdLst>
  <p:handoutMasterIdLst>
    <p:handoutMasterId r:id="rId42"/>
  </p:handoutMasterIdLst>
  <p:sldIdLst>
    <p:sldId id="396" r:id="rId4"/>
    <p:sldId id="351" r:id="rId5"/>
    <p:sldId id="381" r:id="rId6"/>
    <p:sldId id="352" r:id="rId7"/>
    <p:sldId id="388" r:id="rId8"/>
    <p:sldId id="354" r:id="rId9"/>
    <p:sldId id="387" r:id="rId10"/>
    <p:sldId id="353" r:id="rId11"/>
    <p:sldId id="355" r:id="rId12"/>
    <p:sldId id="389" r:id="rId13"/>
    <p:sldId id="358" r:id="rId14"/>
    <p:sldId id="359" r:id="rId15"/>
    <p:sldId id="360" r:id="rId16"/>
    <p:sldId id="361" r:id="rId17"/>
    <p:sldId id="376" r:id="rId18"/>
    <p:sldId id="382" r:id="rId19"/>
    <p:sldId id="362" r:id="rId20"/>
    <p:sldId id="390" r:id="rId21"/>
    <p:sldId id="363" r:id="rId22"/>
    <p:sldId id="364" r:id="rId23"/>
    <p:sldId id="365" r:id="rId24"/>
    <p:sldId id="366" r:id="rId25"/>
    <p:sldId id="383" r:id="rId26"/>
    <p:sldId id="369" r:id="rId27"/>
    <p:sldId id="367" r:id="rId28"/>
    <p:sldId id="370" r:id="rId29"/>
    <p:sldId id="391" r:id="rId30"/>
    <p:sldId id="372" r:id="rId31"/>
    <p:sldId id="373" r:id="rId32"/>
    <p:sldId id="374" r:id="rId33"/>
    <p:sldId id="384" r:id="rId34"/>
    <p:sldId id="375" r:id="rId35"/>
    <p:sldId id="385" r:id="rId36"/>
    <p:sldId id="398" r:id="rId37"/>
    <p:sldId id="393" r:id="rId38"/>
    <p:sldId id="394" r:id="rId39"/>
    <p:sldId id="397"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1" orient="horz" pos="555">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ton, Ariel" initials="EA" lastIdx="1" clrIdx="0">
    <p:extLst/>
  </p:cmAuthor>
  <p:cmAuthor id="2" name="Eaton, Ariel" initials="EA [2]" lastIdx="1" clrIdx="1">
    <p:extLst/>
  </p:cmAuthor>
  <p:cmAuthor id="3" name="Eaton, Ariel" initials="EA [3]" lastIdx="1" clrIdx="2">
    <p:extLst/>
  </p:cmAuthor>
  <p:cmAuthor id="4" name="Eaton, Ariel" initials="EA [4]" lastIdx="1" clrIdx="3">
    <p:extLst/>
  </p:cmAuthor>
  <p:cmAuthor id="5" name="Eaton, Ariel" initials="EA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4"/>
    <p:restoredTop sz="69231" autoAdjust="0"/>
  </p:normalViewPr>
  <p:slideViewPr>
    <p:cSldViewPr snapToGrid="0" snapToObjects="1">
      <p:cViewPr>
        <p:scale>
          <a:sx n="85" d="100"/>
          <a:sy n="85" d="100"/>
        </p:scale>
        <p:origin x="-2430" y="-72"/>
      </p:cViewPr>
      <p:guideLst>
        <p:guide orient="horz" pos="555"/>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CCF26-68C3-F342-B3A7-838BA72793FB}" type="datetimeFigureOut">
              <a:rPr lang="en-US" smtClean="0"/>
              <a:t>11/27/2017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ED7FB-73B6-7346-9AB1-6FBF1FAD8128}" type="slidenum">
              <a:rPr lang="en-US" smtClean="0"/>
              <a:t>‹#›</a:t>
            </a:fld>
            <a:endParaRPr lang="en-US"/>
          </a:p>
        </p:txBody>
      </p:sp>
    </p:spTree>
    <p:extLst>
      <p:ext uri="{BB962C8B-B14F-4D97-AF65-F5344CB8AC3E}">
        <p14:creationId xmlns:p14="http://schemas.microsoft.com/office/powerpoint/2010/main" val="32487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B36C5DF4-9094-BE48-BBE4-1B1349025475}" type="datetime1">
              <a:rPr lang="en-US"/>
              <a:pPr>
                <a:defRPr/>
              </a:pPr>
              <a:t>11/27/2017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D0703006-8C5B-D842-A135-57A26E6F7EE5}" type="slidenum">
              <a:rPr lang="en-US" altLang="en-US"/>
              <a:pPr>
                <a:defRPr/>
              </a:pPr>
              <a:t>‹#›</a:t>
            </a:fld>
            <a:endParaRPr lang="en-US" altLang="en-US"/>
          </a:p>
        </p:txBody>
      </p:sp>
    </p:spTree>
    <p:extLst>
      <p:ext uri="{BB962C8B-B14F-4D97-AF65-F5344CB8AC3E}">
        <p14:creationId xmlns:p14="http://schemas.microsoft.com/office/powerpoint/2010/main" val="19092970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Ask students to explain why a properly functioning media is essential in a democratic political system. Alternatively, explain that democratic political systems are heavily reliant on informed public participation. Without a properly functioning media, citizens would lack sufficient information to inform their participation in politics</a:t>
            </a:r>
            <a:r>
              <a:rPr lang="en-US" altLang="en-US" dirty="0" smtClean="0">
                <a:latin typeface="Helvetica" charset="0"/>
              </a:rPr>
              <a:t>. </a:t>
            </a:r>
            <a:r>
              <a:rPr lang="en-US" altLang="en-US" dirty="0">
                <a:latin typeface="Helvetica" charset="0"/>
              </a:rPr>
              <a:t>The relationship between Donald Trump and the press corps that covers the president has gotten off to a very difficult </a:t>
            </a:r>
            <a:r>
              <a:rPr lang="en-US" altLang="en-US" dirty="0" smtClean="0">
                <a:latin typeface="Helvetica" charset="0"/>
              </a:rPr>
              <a:t>start, </a:t>
            </a:r>
            <a:r>
              <a:rPr lang="en-US" altLang="en-US" dirty="0">
                <a:latin typeface="Helvetica" charset="0"/>
              </a:rPr>
              <a:t>and the relationship has observers </a:t>
            </a:r>
            <a:r>
              <a:rPr lang="en-US" altLang="en-US" dirty="0" smtClean="0">
                <a:latin typeface="Helvetica" charset="0"/>
              </a:rPr>
              <a:t>reconsidering </a:t>
            </a:r>
            <a:r>
              <a:rPr lang="en-US" altLang="en-US" dirty="0">
                <a:latin typeface="Helvetica" charset="0"/>
              </a:rPr>
              <a:t>how the media will be able to inform the American public in the coming years.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6C8704A-32FD-D84C-B4A5-0201E06F8C9A}" type="slidenum">
              <a:rPr lang="en-US" altLang="en-US"/>
              <a:pPr>
                <a:spcBef>
                  <a:spcPct val="0"/>
                </a:spcBef>
              </a:pPr>
              <a:t>2</a:t>
            </a:fld>
            <a:endParaRPr lang="en-US" altLang="en-US"/>
          </a:p>
        </p:txBody>
      </p:sp>
    </p:spTree>
    <p:extLst>
      <p:ext uri="{BB962C8B-B14F-4D97-AF65-F5344CB8AC3E}">
        <p14:creationId xmlns:p14="http://schemas.microsoft.com/office/powerpoint/2010/main" val="200814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61A3DF3-BDBC-104E-90A2-8F1C0DC53560}" type="slidenum">
              <a:rPr lang="en-US" altLang="en-US"/>
              <a:pPr>
                <a:spcBef>
                  <a:spcPct val="0"/>
                </a:spcBef>
              </a:pPr>
              <a:t>11</a:t>
            </a:fld>
            <a:endParaRPr lang="en-US" altLang="en-US"/>
          </a:p>
        </p:txBody>
      </p:sp>
    </p:spTree>
    <p:extLst>
      <p:ext uri="{BB962C8B-B14F-4D97-AF65-F5344CB8AC3E}">
        <p14:creationId xmlns:p14="http://schemas.microsoft.com/office/powerpoint/2010/main" val="164813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Ask students what the rise of the </a:t>
            </a:r>
            <a:r>
              <a:rPr lang="en-US" altLang="en-US" dirty="0" smtClean="0">
                <a:latin typeface="Helvetica" charset="0"/>
              </a:rPr>
              <a:t>Internet</a:t>
            </a:r>
            <a:r>
              <a:rPr lang="en-US" altLang="en-US" dirty="0">
                <a:latin typeface="Helvetica" charset="0"/>
              </a:rPr>
              <a:t>, with its relatively more regulation-free </a:t>
            </a:r>
            <a:r>
              <a:rPr lang="en-US" altLang="en-US" dirty="0" smtClean="0">
                <a:latin typeface="Helvetica" charset="0"/>
              </a:rPr>
              <a:t>environment, means </a:t>
            </a:r>
            <a:r>
              <a:rPr lang="en-US" altLang="en-US" dirty="0">
                <a:latin typeface="Helvetica" charset="0"/>
              </a:rPr>
              <a:t>for regulation of the news media.</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B4CA3CC-343C-5A4F-9354-DBA708BA0F94}" type="slidenum">
              <a:rPr lang="en-US" altLang="en-US"/>
              <a:pPr>
                <a:spcBef>
                  <a:spcPct val="0"/>
                </a:spcBef>
              </a:pPr>
              <a:t>12</a:t>
            </a:fld>
            <a:endParaRPr lang="en-US" altLang="en-US"/>
          </a:p>
        </p:txBody>
      </p:sp>
    </p:spTree>
    <p:extLst>
      <p:ext uri="{BB962C8B-B14F-4D97-AF65-F5344CB8AC3E}">
        <p14:creationId xmlns:p14="http://schemas.microsoft.com/office/powerpoint/2010/main" val="41156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Discussion:</a:t>
            </a:r>
          </a:p>
          <a:p>
            <a:r>
              <a:rPr lang="en-US" altLang="en-US"/>
              <a:t>The important point is that each of these regulations has been relaxed in recent years.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0D83159-38EB-1A4E-9CE3-8CB734B8EB31}" type="slidenum">
              <a:rPr lang="en-US" altLang="en-US"/>
              <a:pPr>
                <a:spcBef>
                  <a:spcPct val="0"/>
                </a:spcBef>
              </a:pPr>
              <a:t>13</a:t>
            </a:fld>
            <a:endParaRPr lang="en-US" altLang="en-US"/>
          </a:p>
        </p:txBody>
      </p:sp>
    </p:spTree>
    <p:extLst>
      <p:ext uri="{BB962C8B-B14F-4D97-AF65-F5344CB8AC3E}">
        <p14:creationId xmlns:p14="http://schemas.microsoft.com/office/powerpoint/2010/main" val="384094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A25B169-B50A-E842-9A27-468CCD149356}" type="slidenum">
              <a:rPr lang="en-US" altLang="en-US"/>
              <a:pPr>
                <a:spcBef>
                  <a:spcPct val="0"/>
                </a:spcBef>
              </a:pPr>
              <a:t>14</a:t>
            </a:fld>
            <a:endParaRPr lang="en-US" altLang="en-US"/>
          </a:p>
        </p:txBody>
      </p:sp>
    </p:spTree>
    <p:extLst>
      <p:ext uri="{BB962C8B-B14F-4D97-AF65-F5344CB8AC3E}">
        <p14:creationId xmlns:p14="http://schemas.microsoft.com/office/powerpoint/2010/main" val="18783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Answer: </a:t>
            </a:r>
            <a:r>
              <a:rPr lang="en-US" altLang="en-US" b="1" dirty="0" smtClean="0"/>
              <a:t>C. 1996 Telecommunications Act</a:t>
            </a:r>
            <a:endParaRPr lang="en-US" altLang="en-US" b="1"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8E76DF1-BB62-C846-BAD9-2B78C8EEB321}" type="slidenum">
              <a:rPr lang="en-US" altLang="en-US"/>
              <a:pPr>
                <a:spcBef>
                  <a:spcPct val="0"/>
                </a:spcBef>
              </a:pPr>
              <a:t>15</a:t>
            </a:fld>
            <a:endParaRPr lang="en-US" altLang="en-US"/>
          </a:p>
        </p:txBody>
      </p:sp>
    </p:spTree>
    <p:extLst>
      <p:ext uri="{BB962C8B-B14F-4D97-AF65-F5344CB8AC3E}">
        <p14:creationId xmlns:p14="http://schemas.microsoft.com/office/powerpoint/2010/main" val="388284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Answer: </a:t>
            </a:r>
            <a:r>
              <a:rPr lang="en-US" altLang="en-US" b="1" dirty="0" smtClean="0"/>
              <a:t>C. 1996 Telecommunications</a:t>
            </a:r>
            <a:r>
              <a:rPr lang="en-US" altLang="en-US" b="1" baseline="0" dirty="0" smtClean="0"/>
              <a:t> Act</a:t>
            </a:r>
          </a:p>
          <a:p>
            <a:endParaRPr lang="en-US" altLang="en-US" b="1" dirty="0"/>
          </a:p>
          <a:p>
            <a:r>
              <a:rPr lang="en-US" altLang="en-US" dirty="0"/>
              <a:t>By loosening restrictions on ownership of media, the 1996 Telecommunications Act has actually reduced the diversity of viewpoints expressed in broadcast media.</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B2A82AE-BC68-BA47-88EB-3D244C0AC50E}" type="slidenum">
              <a:rPr lang="en-US" altLang="en-US"/>
              <a:pPr>
                <a:spcBef>
                  <a:spcPct val="0"/>
                </a:spcBef>
              </a:pPr>
              <a:t>16</a:t>
            </a:fld>
            <a:endParaRPr lang="en-US" altLang="en-US"/>
          </a:p>
        </p:txBody>
      </p:sp>
    </p:spTree>
    <p:extLst>
      <p:ext uri="{BB962C8B-B14F-4D97-AF65-F5344CB8AC3E}">
        <p14:creationId xmlns:p14="http://schemas.microsoft.com/office/powerpoint/2010/main" val="1748056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Although prior restraint is rare, newspapers can still be held accountable after publication if material is found to be </a:t>
            </a:r>
            <a:r>
              <a:rPr lang="en-US" altLang="en-US" dirty="0" smtClean="0">
                <a:latin typeface="Helvetica" charset="0"/>
              </a:rPr>
              <a:t>libelous</a:t>
            </a:r>
            <a:r>
              <a:rPr lang="en-US" altLang="en-US" dirty="0" smtClean="0"/>
              <a:t>—</a:t>
            </a:r>
            <a:r>
              <a:rPr lang="en-US" altLang="en-US" dirty="0" smtClean="0">
                <a:latin typeface="Helvetica" charset="0"/>
              </a:rPr>
              <a:t>that </a:t>
            </a:r>
            <a:r>
              <a:rPr lang="en-US" altLang="en-US" dirty="0">
                <a:latin typeface="Helvetica" charset="0"/>
              </a:rPr>
              <a:t>is, published with </a:t>
            </a:r>
            <a:r>
              <a:rPr lang="ja-JP" altLang="en-US" dirty="0">
                <a:latin typeface="Helvetica" charset="0"/>
              </a:rPr>
              <a:t>“</a:t>
            </a:r>
            <a:r>
              <a:rPr lang="en-US" altLang="ja-JP" dirty="0">
                <a:latin typeface="Helvetica" charset="0"/>
              </a:rPr>
              <a:t>reckless disregard for the truth</a:t>
            </a:r>
            <a:r>
              <a:rPr lang="ja-JP" altLang="en-US" dirty="0">
                <a:latin typeface="Helvetica" charset="0"/>
              </a:rPr>
              <a:t>”</a:t>
            </a:r>
            <a:r>
              <a:rPr lang="en-US" altLang="ja-JP" dirty="0">
                <a:latin typeface="Helvetica" charset="0"/>
              </a:rPr>
              <a:t> or </a:t>
            </a:r>
            <a:r>
              <a:rPr lang="ja-JP" altLang="en-US" dirty="0">
                <a:latin typeface="Helvetica" charset="0"/>
              </a:rPr>
              <a:t>“</a:t>
            </a:r>
            <a:r>
              <a:rPr lang="en-US" altLang="ja-JP" dirty="0">
                <a:latin typeface="Helvetica" charset="0"/>
              </a:rPr>
              <a:t>actual malice.</a:t>
            </a:r>
            <a:r>
              <a:rPr lang="ja-JP" altLang="en-US" dirty="0">
                <a:latin typeface="Helvetica" charset="0"/>
              </a:rPr>
              <a:t>”</a:t>
            </a:r>
            <a:r>
              <a:rPr lang="en-US" altLang="ja-JP" dirty="0">
                <a:latin typeface="Helvetica" charset="0"/>
              </a:rPr>
              <a:t> There is a terrific book called </a:t>
            </a:r>
            <a:r>
              <a:rPr lang="en-US" altLang="ja-JP" i="1" dirty="0">
                <a:latin typeface="Helvetica" charset="0"/>
              </a:rPr>
              <a:t>Minnesota Rag </a:t>
            </a:r>
            <a:r>
              <a:rPr lang="en-US" altLang="ja-JP" dirty="0">
                <a:latin typeface="Helvetica" charset="0"/>
              </a:rPr>
              <a:t>about the story behind </a:t>
            </a:r>
            <a:r>
              <a:rPr lang="en-US" altLang="ja-JP" i="1" dirty="0">
                <a:latin typeface="Helvetica" charset="0"/>
              </a:rPr>
              <a:t>Near v. Minnesota </a:t>
            </a:r>
            <a:r>
              <a:rPr lang="en-US" altLang="ja-JP" dirty="0">
                <a:latin typeface="Helvetica" charset="0"/>
              </a:rPr>
              <a:t>that can be used as a supplemental reading.</a:t>
            </a:r>
            <a:endParaRPr lang="en-US" altLang="en-US" b="1" dirty="0">
              <a:latin typeface="Helvetica"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029D5C7-C054-0243-9229-E0F684AC74B9}" type="slidenum">
              <a:rPr lang="en-US" altLang="en-US"/>
              <a:pPr>
                <a:spcBef>
                  <a:spcPct val="0"/>
                </a:spcBef>
              </a:pPr>
              <a:t>17</a:t>
            </a:fld>
            <a:endParaRPr lang="en-US" altLang="en-US"/>
          </a:p>
        </p:txBody>
      </p:sp>
    </p:spTree>
    <p:extLst>
      <p:ext uri="{BB962C8B-B14F-4D97-AF65-F5344CB8AC3E}">
        <p14:creationId xmlns:p14="http://schemas.microsoft.com/office/powerpoint/2010/main" val="3805179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b="1">
              <a:latin typeface="Helvetica"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0067E41-770D-D840-A2C0-9D6E13E0B41B}" type="slidenum">
              <a:rPr lang="en-US" altLang="en-US"/>
              <a:pPr>
                <a:spcBef>
                  <a:spcPct val="0"/>
                </a:spcBef>
              </a:pPr>
              <a:t>18</a:t>
            </a:fld>
            <a:endParaRPr lang="en-US" altLang="en-US"/>
          </a:p>
        </p:txBody>
      </p:sp>
    </p:spTree>
    <p:extLst>
      <p:ext uri="{BB962C8B-B14F-4D97-AF65-F5344CB8AC3E}">
        <p14:creationId xmlns:p14="http://schemas.microsoft.com/office/powerpoint/2010/main" val="324896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The issue of consolidation raises questions about whether a small number of large conglomerates can provide the diversity of opinion necessary for an informed citizenry. Many argue that, overall, the Internet promotes greater diversity of opinion than existed previously, mitigating many of the threats posed by corporate homogenization of the news</a:t>
            </a:r>
            <a:r>
              <a:rPr lang="en-US" altLang="en-US" dirty="0" smtClean="0">
                <a:latin typeface="Helvetica" charset="0"/>
              </a:rPr>
              <a:t>.</a:t>
            </a:r>
            <a:endParaRPr lang="en-US" altLang="en-US" dirty="0">
              <a:latin typeface="Helvetica"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796D324-92D8-7745-88CE-178A64BFE88F}" type="slidenum">
              <a:rPr lang="en-US" altLang="en-US"/>
              <a:pPr>
                <a:spcBef>
                  <a:spcPct val="0"/>
                </a:spcBef>
              </a:pPr>
              <a:t>19</a:t>
            </a:fld>
            <a:endParaRPr lang="en-US" altLang="en-US"/>
          </a:p>
        </p:txBody>
      </p:sp>
    </p:spTree>
    <p:extLst>
      <p:ext uri="{BB962C8B-B14F-4D97-AF65-F5344CB8AC3E}">
        <p14:creationId xmlns:p14="http://schemas.microsoft.com/office/powerpoint/2010/main" val="1144000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Helvetica" charset="0"/>
              </a:rPr>
              <a:t>Discussion:</a:t>
            </a:r>
            <a:endParaRPr lang="en-US" altLang="en-US">
              <a:latin typeface="Helvetica" charset="0"/>
            </a:endParaRPr>
          </a:p>
          <a:p>
            <a:pPr eaLnBrk="1" hangingPunct="1">
              <a:spcBef>
                <a:spcPct val="0"/>
              </a:spcBef>
            </a:pPr>
            <a:r>
              <a:rPr lang="en-US" altLang="en-US">
                <a:latin typeface="Helvetica" charset="0"/>
              </a:rPr>
              <a:t>Ask students to consider the implications of media consolidation, including possible advantages and disadvantages. Does the fact that fewer than 10 large corporations control the majority of the media outlets constitute a threat to democracy itself? Can the Internet provide a legitimate counterweight to corporate media?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7B3307C-B6FC-694E-8630-D79C36EC69C7}" type="slidenum">
              <a:rPr lang="en-US" altLang="en-US"/>
              <a:pPr>
                <a:spcBef>
                  <a:spcPct val="0"/>
                </a:spcBef>
              </a:pPr>
              <a:t>20</a:t>
            </a:fld>
            <a:endParaRPr lang="en-US" altLang="en-US"/>
          </a:p>
        </p:txBody>
      </p:sp>
    </p:spTree>
    <p:extLst>
      <p:ext uri="{BB962C8B-B14F-4D97-AF65-F5344CB8AC3E}">
        <p14:creationId xmlns:p14="http://schemas.microsoft.com/office/powerpoint/2010/main" val="240190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latin typeface="Helvetica"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B19ED78-0706-5D47-A0FC-D2587CC73D1C}" type="slidenum">
              <a:rPr lang="en-US" altLang="en-US"/>
              <a:pPr>
                <a:spcBef>
                  <a:spcPct val="0"/>
                </a:spcBef>
              </a:pPr>
              <a:t>3</a:t>
            </a:fld>
            <a:endParaRPr lang="en-US" altLang="en-US"/>
          </a:p>
        </p:txBody>
      </p:sp>
    </p:spTree>
    <p:extLst>
      <p:ext uri="{BB962C8B-B14F-4D97-AF65-F5344CB8AC3E}">
        <p14:creationId xmlns:p14="http://schemas.microsoft.com/office/powerpoint/2010/main" val="2623793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Because the quality of news is so critical in a democracy, it is important to know the factors that can have an impact on the way news is produced. During the 1920s, objective journalism emerged to minimize personal biases in news coverage. New schools of journalism began to teach generations of journalists objective reporting, emphasizing facts (who, what, when, where) over sensationalism and opinion. The objective style of journalism emerged as a backlash to the previous era known for </a:t>
            </a:r>
            <a:r>
              <a:rPr lang="ja-JP" altLang="en-US" dirty="0">
                <a:latin typeface="Helvetica" charset="0"/>
              </a:rPr>
              <a:t>“</a:t>
            </a:r>
            <a:r>
              <a:rPr lang="en-US" altLang="ja-JP" dirty="0">
                <a:latin typeface="Helvetica" charset="0"/>
              </a:rPr>
              <a:t>yellow journalism,</a:t>
            </a:r>
            <a:r>
              <a:rPr lang="ja-JP" altLang="en-US" dirty="0">
                <a:latin typeface="Helvetica" charset="0"/>
              </a:rPr>
              <a:t>”</a:t>
            </a:r>
            <a:r>
              <a:rPr lang="en-US" altLang="ja-JP" dirty="0">
                <a:latin typeface="Helvetica" charset="0"/>
              </a:rPr>
              <a:t> a highly sensationalistic style of reporting that emphasized, above all, selling news as a product</a:t>
            </a:r>
            <a:r>
              <a:rPr lang="en-US" altLang="ja-JP" dirty="0" smtClean="0">
                <a:latin typeface="Helvetica" charset="0"/>
              </a:rPr>
              <a:t>.</a:t>
            </a:r>
          </a:p>
          <a:p>
            <a:pPr eaLnBrk="1" hangingPunct="1">
              <a:spcBef>
                <a:spcPct val="0"/>
              </a:spcBef>
            </a:pPr>
            <a:endParaRPr lang="en-US" altLang="en-US" dirty="0">
              <a:latin typeface="Helvetica" charset="0"/>
            </a:endParaRPr>
          </a:p>
          <a:p>
            <a:pPr eaLnBrk="1" hangingPunct="1">
              <a:spcBef>
                <a:spcPct val="0"/>
              </a:spcBef>
            </a:pPr>
            <a:r>
              <a:rPr lang="en-US" altLang="en-US" dirty="0">
                <a:latin typeface="Helvetica" charset="0"/>
              </a:rPr>
              <a:t>In examining the current state of American journalism, have we returned to a yellow, partisan press characteristic of the nineteenth-century American media?</a:t>
            </a:r>
          </a:p>
          <a:p>
            <a:pPr eaLnBrk="1" hangingPunct="1">
              <a:spcBef>
                <a:spcPct val="0"/>
              </a:spcBef>
            </a:pPr>
            <a:endParaRPr lang="en-US" altLang="en-US" dirty="0">
              <a:latin typeface="Helvetica"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4254DAE-DD28-164E-A08F-929F871A0D0F}" type="slidenum">
              <a:rPr lang="en-US" altLang="en-US"/>
              <a:pPr>
                <a:spcBef>
                  <a:spcPct val="0"/>
                </a:spcBef>
              </a:pPr>
              <a:t>21</a:t>
            </a:fld>
            <a:endParaRPr lang="en-US" altLang="en-US"/>
          </a:p>
        </p:txBody>
      </p:sp>
    </p:spTree>
    <p:extLst>
      <p:ext uri="{BB962C8B-B14F-4D97-AF65-F5344CB8AC3E}">
        <p14:creationId xmlns:p14="http://schemas.microsoft.com/office/powerpoint/2010/main" val="136221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The emergence of Fox News during the 1990s is seen as a driving force behind increasingly partisan coverage of the news. Fox</a:t>
            </a:r>
            <a:r>
              <a:rPr lang="ja-JP" altLang="en-US" dirty="0">
                <a:latin typeface="Helvetica" charset="0"/>
              </a:rPr>
              <a:t>’</a:t>
            </a:r>
            <a:r>
              <a:rPr lang="en-US" altLang="ja-JP" dirty="0">
                <a:latin typeface="Helvetica" charset="0"/>
              </a:rPr>
              <a:t>s often right-leaning coverage of the news has produced high ratings, prompting other news outlets, such as MSNBC, to attempt to emulate the partisan format. Since Fox</a:t>
            </a:r>
            <a:r>
              <a:rPr lang="ja-JP" altLang="en-US" dirty="0">
                <a:latin typeface="Helvetica" charset="0"/>
              </a:rPr>
              <a:t>’</a:t>
            </a:r>
            <a:r>
              <a:rPr lang="en-US" altLang="ja-JP" dirty="0">
                <a:latin typeface="Helvetica" charset="0"/>
              </a:rPr>
              <a:t>s emergence, CNN has </a:t>
            </a:r>
            <a:r>
              <a:rPr lang="en-US" altLang="ja-JP" dirty="0" smtClean="0">
                <a:latin typeface="Helvetica" charset="0"/>
              </a:rPr>
              <a:t>struggled, </a:t>
            </a:r>
            <a:r>
              <a:rPr lang="en-US" altLang="ja-JP" dirty="0">
                <a:latin typeface="Helvetica" charset="0"/>
              </a:rPr>
              <a:t>alternating between trying to remain </a:t>
            </a:r>
            <a:r>
              <a:rPr lang="en-US" altLang="ja-JP" dirty="0" smtClean="0">
                <a:latin typeface="Helvetica" charset="0"/>
              </a:rPr>
              <a:t>nonpartisan </a:t>
            </a:r>
            <a:r>
              <a:rPr lang="en-US" altLang="ja-JP" dirty="0">
                <a:latin typeface="Helvetica" charset="0"/>
              </a:rPr>
              <a:t>and trying to offer </a:t>
            </a:r>
            <a:r>
              <a:rPr lang="en-US" altLang="ja-JP" dirty="0" smtClean="0">
                <a:latin typeface="Helvetica" charset="0"/>
              </a:rPr>
              <a:t>bipartisan </a:t>
            </a:r>
            <a:r>
              <a:rPr lang="en-US" altLang="ja-JP" dirty="0">
                <a:latin typeface="Helvetica" charset="0"/>
              </a:rPr>
              <a:t>analysis by inviting representatives from both sides to every discussion.</a:t>
            </a:r>
            <a:endParaRPr lang="en-US" altLang="en-US" dirty="0">
              <a:latin typeface="Helvetica"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921F143-9BAF-F440-B4E6-A7C15127370C}" type="slidenum">
              <a:rPr lang="en-US" altLang="en-US"/>
              <a:pPr>
                <a:spcBef>
                  <a:spcPct val="0"/>
                </a:spcBef>
              </a:pPr>
              <a:t>22</a:t>
            </a:fld>
            <a:endParaRPr lang="en-US" altLang="en-US"/>
          </a:p>
        </p:txBody>
      </p:sp>
    </p:spTree>
    <p:extLst>
      <p:ext uri="{BB962C8B-B14F-4D97-AF65-F5344CB8AC3E}">
        <p14:creationId xmlns:p14="http://schemas.microsoft.com/office/powerpoint/2010/main" val="124615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err="1">
                <a:latin typeface="Helvetica" charset="0"/>
              </a:rPr>
              <a:t>Groseclose</a:t>
            </a:r>
            <a:r>
              <a:rPr lang="en-US" altLang="en-US" dirty="0">
                <a:latin typeface="Helvetica" charset="0"/>
              </a:rPr>
              <a:t> and </a:t>
            </a:r>
            <a:r>
              <a:rPr lang="en-US" altLang="en-US" dirty="0" err="1">
                <a:latin typeface="Helvetica" charset="0"/>
              </a:rPr>
              <a:t>Milyo</a:t>
            </a:r>
            <a:r>
              <a:rPr lang="en-US" altLang="en-US" dirty="0">
                <a:latin typeface="Helvetica" charset="0"/>
              </a:rPr>
              <a:t> (2005) found that most reporters do tend to use more loaded terminology when referring to conservatives as opposed to liberals. But the effect is reversed when more conservative outlets like the </a:t>
            </a:r>
            <a:r>
              <a:rPr lang="en-US" altLang="en-US" i="1" dirty="0">
                <a:latin typeface="Helvetica" charset="0"/>
              </a:rPr>
              <a:t>Wall </a:t>
            </a:r>
            <a:r>
              <a:rPr lang="en-US" altLang="en-US" i="1" dirty="0" smtClean="0">
                <a:latin typeface="Helvetica" charset="0"/>
              </a:rPr>
              <a:t>Street </a:t>
            </a:r>
            <a:r>
              <a:rPr lang="en-US" altLang="en-US" i="1" dirty="0">
                <a:latin typeface="Helvetica" charset="0"/>
              </a:rPr>
              <a:t>Journal </a:t>
            </a:r>
            <a:r>
              <a:rPr lang="en-US" altLang="en-US" dirty="0">
                <a:latin typeface="Helvetica" charset="0"/>
              </a:rPr>
              <a:t>or Fox News are examined.</a:t>
            </a:r>
          </a:p>
          <a:p>
            <a:pPr eaLnBrk="1" hangingPunct="1">
              <a:spcBef>
                <a:spcPct val="0"/>
              </a:spcBef>
            </a:pPr>
            <a:endParaRPr lang="en-US" altLang="en-US" dirty="0">
              <a:latin typeface="Helvetica" charset="0"/>
            </a:endParaRPr>
          </a:p>
          <a:p>
            <a:pPr eaLnBrk="1" hangingPunct="1">
              <a:spcBef>
                <a:spcPct val="0"/>
              </a:spcBef>
            </a:pPr>
            <a:r>
              <a:rPr lang="en-US" altLang="en-US" dirty="0">
                <a:latin typeface="Helvetica" charset="0"/>
              </a:rPr>
              <a:t>In the 2016 primary campaign, Donald Trump received considerably more coverage than his </a:t>
            </a:r>
            <a:r>
              <a:rPr lang="en-US" altLang="en-US" dirty="0" smtClean="0">
                <a:latin typeface="Helvetica" charset="0"/>
              </a:rPr>
              <a:t>opponents, </a:t>
            </a:r>
            <a:r>
              <a:rPr lang="en-US" altLang="en-US" dirty="0">
                <a:latin typeface="Helvetica" charset="0"/>
              </a:rPr>
              <a:t>and this played a significant role in his ability to secure the Republican nomination without spending as much as his opponents.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9427BB3-8376-944A-8B34-9D4CBD9343C0}" type="slidenum">
              <a:rPr lang="en-US" altLang="en-US"/>
              <a:pPr>
                <a:spcBef>
                  <a:spcPct val="0"/>
                </a:spcBef>
              </a:pPr>
              <a:t>23</a:t>
            </a:fld>
            <a:endParaRPr lang="en-US" altLang="en-US"/>
          </a:p>
        </p:txBody>
      </p:sp>
    </p:spTree>
    <p:extLst>
      <p:ext uri="{BB962C8B-B14F-4D97-AF65-F5344CB8AC3E}">
        <p14:creationId xmlns:p14="http://schemas.microsoft.com/office/powerpoint/2010/main" val="398974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endParaRPr lang="en-US" altLang="en-US" dirty="0">
              <a:latin typeface="Helvetica" charset="0"/>
            </a:endParaRPr>
          </a:p>
          <a:p>
            <a:pPr eaLnBrk="1" hangingPunct="1">
              <a:spcBef>
                <a:spcPct val="0"/>
              </a:spcBef>
            </a:pPr>
            <a:r>
              <a:rPr lang="en-US" altLang="en-US" dirty="0">
                <a:latin typeface="Helvetica" charset="0"/>
              </a:rPr>
              <a:t>Figure 14.3 documents partisan trends in newspaper endorsements since 1932. Interestingly, a significant majority of American newspapers supported Republican candidates up until the 1990s, when newspaper endorsements shifted dramatically in favor of Democratic candidates. In the 2016 campaign, the partisan gap in endorsements was as large as it </a:t>
            </a:r>
            <a:r>
              <a:rPr lang="en-US" altLang="en-US" dirty="0" smtClean="0">
                <a:latin typeface="Helvetica" charset="0"/>
              </a:rPr>
              <a:t>had </a:t>
            </a:r>
            <a:r>
              <a:rPr lang="en-US" altLang="en-US" dirty="0">
                <a:latin typeface="Helvetica" charset="0"/>
              </a:rPr>
              <a:t>ever been and, while the endorsements almost universally favored Hillary Clinton, they seemed to make no difference to the voters.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13979EB-8CB2-F74F-85B9-10F0E9C6B91C}" type="slidenum">
              <a:rPr lang="en-US" altLang="en-US"/>
              <a:pPr>
                <a:spcBef>
                  <a:spcPct val="0"/>
                </a:spcBef>
              </a:pPr>
              <a:t>24</a:t>
            </a:fld>
            <a:endParaRPr lang="en-US" altLang="en-US"/>
          </a:p>
        </p:txBody>
      </p:sp>
    </p:spTree>
    <p:extLst>
      <p:ext uri="{BB962C8B-B14F-4D97-AF65-F5344CB8AC3E}">
        <p14:creationId xmlns:p14="http://schemas.microsoft.com/office/powerpoint/2010/main" val="3987680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The documentary </a:t>
            </a:r>
            <a:r>
              <a:rPr lang="en-US" altLang="en-US" i="1" dirty="0">
                <a:latin typeface="Helvetica" charset="0"/>
              </a:rPr>
              <a:t>The Most Dangerous Man in America</a:t>
            </a:r>
            <a:r>
              <a:rPr lang="en-US" altLang="en-US" dirty="0">
                <a:latin typeface="Helvetica" charset="0"/>
              </a:rPr>
              <a:t> (2010) examines the impact of the release of the Pentagon papers on American politics and on Daniel Ellsberg</a:t>
            </a:r>
            <a:r>
              <a:rPr lang="ja-JP" altLang="en-US" dirty="0">
                <a:latin typeface="Helvetica" charset="0"/>
              </a:rPr>
              <a:t>’</a:t>
            </a:r>
            <a:r>
              <a:rPr lang="en-US" altLang="ja-JP" dirty="0">
                <a:latin typeface="Helvetica" charset="0"/>
              </a:rPr>
              <a:t>s career. </a:t>
            </a:r>
            <a:r>
              <a:rPr lang="en-US" altLang="ja-JP" dirty="0" smtClean="0">
                <a:latin typeface="Helvetica" charset="0"/>
              </a:rPr>
              <a:t>In </a:t>
            </a:r>
            <a:r>
              <a:rPr lang="en-US" altLang="ja-JP" dirty="0">
                <a:latin typeface="Helvetica" charset="0"/>
              </a:rPr>
              <a:t>2016, of course, a full-length movie was released on Edward Snowden’s story.</a:t>
            </a:r>
          </a:p>
          <a:p>
            <a:pPr eaLnBrk="1" hangingPunct="1">
              <a:spcBef>
                <a:spcPct val="0"/>
              </a:spcBef>
            </a:pPr>
            <a:endParaRPr lang="en-US" altLang="en-US" dirty="0">
              <a:latin typeface="Helvetica" charset="0"/>
            </a:endParaRPr>
          </a:p>
          <a:p>
            <a:pPr eaLnBrk="1" hangingPunct="1">
              <a:spcBef>
                <a:spcPct val="0"/>
              </a:spcBef>
            </a:pPr>
            <a:r>
              <a:rPr lang="en-US" altLang="en-US" dirty="0">
                <a:latin typeface="Helvetica" charset="0"/>
              </a:rPr>
              <a:t>In the 2016 presidential campaign, </a:t>
            </a:r>
            <a:r>
              <a:rPr lang="en-US" altLang="en-US" dirty="0" err="1">
                <a:latin typeface="Helvetica" charset="0"/>
              </a:rPr>
              <a:t>Wikileaks</a:t>
            </a:r>
            <a:r>
              <a:rPr lang="en-US" altLang="en-US" dirty="0">
                <a:latin typeface="Helvetica" charset="0"/>
              </a:rPr>
              <a:t> released a steady stream of emails from DNC or Clinton campaign sources.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A76EC41-88E2-6B43-8CC8-7E3B8153FF9E}" type="slidenum">
              <a:rPr lang="en-US" altLang="en-US"/>
              <a:pPr>
                <a:spcBef>
                  <a:spcPct val="0"/>
                </a:spcBef>
              </a:pPr>
              <a:t>26</a:t>
            </a:fld>
            <a:endParaRPr lang="en-US" altLang="en-US"/>
          </a:p>
        </p:txBody>
      </p:sp>
    </p:spTree>
    <p:extLst>
      <p:ext uri="{BB962C8B-B14F-4D97-AF65-F5344CB8AC3E}">
        <p14:creationId xmlns:p14="http://schemas.microsoft.com/office/powerpoint/2010/main" val="3673009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71C6D8F-904A-7543-AF32-DC06CA8433A6}" type="slidenum">
              <a:rPr lang="en-US" altLang="en-US"/>
              <a:pPr>
                <a:spcBef>
                  <a:spcPct val="0"/>
                </a:spcBef>
              </a:pPr>
              <a:t>27</a:t>
            </a:fld>
            <a:endParaRPr lang="en-US" altLang="en-US"/>
          </a:p>
        </p:txBody>
      </p:sp>
    </p:spTree>
    <p:extLst>
      <p:ext uri="{BB962C8B-B14F-4D97-AF65-F5344CB8AC3E}">
        <p14:creationId xmlns:p14="http://schemas.microsoft.com/office/powerpoint/2010/main" val="3178776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No right answer. </a:t>
            </a:r>
            <a:endParaRPr lang="en-US" altLang="en-US" b="1" dirty="0" smtClean="0"/>
          </a:p>
          <a:p>
            <a:pPr eaLnBrk="1" hangingPunct="1">
              <a:spcBef>
                <a:spcPct val="0"/>
              </a:spcBef>
            </a:pPr>
            <a:endParaRPr lang="en-US" altLang="en-US" b="1" dirty="0" smtClean="0"/>
          </a:p>
          <a:p>
            <a:pPr eaLnBrk="1" hangingPunct="1">
              <a:spcBef>
                <a:spcPct val="0"/>
              </a:spcBef>
            </a:pPr>
            <a:r>
              <a:rPr lang="en-US" altLang="en-US" dirty="0" smtClean="0"/>
              <a:t>This </a:t>
            </a:r>
            <a:r>
              <a:rPr lang="en-US" altLang="en-US" dirty="0"/>
              <a:t>question may be used to launch a discussion in class.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F75DA2B-8D04-454E-BC13-33C40D057AF0}" type="slidenum">
              <a:rPr lang="en-US" altLang="en-US"/>
              <a:pPr>
                <a:spcBef>
                  <a:spcPct val="0"/>
                </a:spcBef>
              </a:pPr>
              <a:t>28</a:t>
            </a:fld>
            <a:endParaRPr lang="en-US" altLang="en-US"/>
          </a:p>
        </p:txBody>
      </p:sp>
    </p:spTree>
    <p:extLst>
      <p:ext uri="{BB962C8B-B14F-4D97-AF65-F5344CB8AC3E}">
        <p14:creationId xmlns:p14="http://schemas.microsoft.com/office/powerpoint/2010/main" val="1976365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Helvetica" charset="0"/>
              </a:rPr>
              <a:t>Discussion:</a:t>
            </a:r>
          </a:p>
          <a:p>
            <a:pPr eaLnBrk="1" hangingPunct="1">
              <a:spcBef>
                <a:spcPct val="0"/>
              </a:spcBef>
            </a:pPr>
            <a:r>
              <a:rPr lang="en-US" altLang="en-US">
                <a:latin typeface="Helvetica" charset="0"/>
              </a:rPr>
              <a:t>Although there is a tendency to blame media outlets for favoring sensationalistic coverage of the news, a rational-choice explanation would suggest that media outlets that portray sensationalism and news as entertainment are simply responding to consumer preferences. By promoting sensational and entertaining news stories, is the media creating or merely responding to consumer desires?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FA1199E-AAD0-3A4A-BADA-9DE64973C731}" type="slidenum">
              <a:rPr lang="en-US" altLang="en-US"/>
              <a:pPr>
                <a:spcBef>
                  <a:spcPct val="0"/>
                </a:spcBef>
              </a:pPr>
              <a:t>29</a:t>
            </a:fld>
            <a:endParaRPr lang="en-US" altLang="en-US"/>
          </a:p>
        </p:txBody>
      </p:sp>
    </p:spTree>
    <p:extLst>
      <p:ext uri="{BB962C8B-B14F-4D97-AF65-F5344CB8AC3E}">
        <p14:creationId xmlns:p14="http://schemas.microsoft.com/office/powerpoint/2010/main" val="3730513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Discussion:</a:t>
            </a:r>
          </a:p>
          <a:p>
            <a:r>
              <a:rPr lang="en-US" altLang="en-US"/>
              <a:t>Highlight the correlation between education and attention to hard news, pointing out the distinction between hard and soft news. Why do increasing levels of education lead to greater interest in news? Does a more highly educated population necessarily lead to a better-informed public and, ultimately, public policy outcomes that reflect democratic preferences?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58FBF3E-79C7-6949-9518-E1ACBEECB67E}" type="slidenum">
              <a:rPr lang="en-US" altLang="en-US"/>
              <a:pPr>
                <a:spcBef>
                  <a:spcPct val="0"/>
                </a:spcBef>
              </a:pPr>
              <a:t>30</a:t>
            </a:fld>
            <a:endParaRPr lang="en-US" altLang="en-US"/>
          </a:p>
        </p:txBody>
      </p:sp>
    </p:spTree>
    <p:extLst>
      <p:ext uri="{BB962C8B-B14F-4D97-AF65-F5344CB8AC3E}">
        <p14:creationId xmlns:p14="http://schemas.microsoft.com/office/powerpoint/2010/main" val="417237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latin typeface="Helvetica"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560687A-B740-C74E-B72D-F125BCA93F75}" type="slidenum">
              <a:rPr lang="en-US" altLang="en-US"/>
              <a:pPr>
                <a:spcBef>
                  <a:spcPct val="0"/>
                </a:spcBef>
              </a:pPr>
              <a:t>31</a:t>
            </a:fld>
            <a:endParaRPr lang="en-US" altLang="en-US"/>
          </a:p>
        </p:txBody>
      </p:sp>
    </p:spTree>
    <p:extLst>
      <p:ext uri="{BB962C8B-B14F-4D97-AF65-F5344CB8AC3E}">
        <p14:creationId xmlns:p14="http://schemas.microsoft.com/office/powerpoint/2010/main" val="402357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This clicker question can be used to start a discussion about the media sources students utilize most and </a:t>
            </a:r>
            <a:r>
              <a:rPr lang="en-US" altLang="en-US" dirty="0" smtClean="0"/>
              <a:t>get </a:t>
            </a:r>
            <a:r>
              <a:rPr lang="en-US" altLang="en-US" dirty="0"/>
              <a:t>them to think about how other demographic groups might respond differently.</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4FE3224-6C31-7341-9532-69969C094108}" type="slidenum">
              <a:rPr lang="en-US" altLang="en-US"/>
              <a:pPr>
                <a:spcBef>
                  <a:spcPct val="0"/>
                </a:spcBef>
              </a:pPr>
              <a:t>4</a:t>
            </a:fld>
            <a:endParaRPr lang="en-US" altLang="en-US"/>
          </a:p>
        </p:txBody>
      </p:sp>
    </p:spTree>
    <p:extLst>
      <p:ext uri="{BB962C8B-B14F-4D97-AF65-F5344CB8AC3E}">
        <p14:creationId xmlns:p14="http://schemas.microsoft.com/office/powerpoint/2010/main" val="2477413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E532B7F-0F69-BE4D-B1CC-91B8CAD4ABFA}" type="slidenum">
              <a:rPr lang="en-US" altLang="en-US"/>
              <a:pPr>
                <a:spcBef>
                  <a:spcPct val="0"/>
                </a:spcBef>
              </a:pPr>
              <a:t>32</a:t>
            </a:fld>
            <a:endParaRPr lang="en-US" altLang="en-US"/>
          </a:p>
        </p:txBody>
      </p:sp>
    </p:spTree>
    <p:extLst>
      <p:ext uri="{BB962C8B-B14F-4D97-AF65-F5344CB8AC3E}">
        <p14:creationId xmlns:p14="http://schemas.microsoft.com/office/powerpoint/2010/main" val="613072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No right answer. </a:t>
            </a:r>
            <a:endParaRPr lang="en-US" altLang="en-US" b="1" dirty="0" smtClean="0"/>
          </a:p>
          <a:p>
            <a:pPr eaLnBrk="1" hangingPunct="1">
              <a:spcBef>
                <a:spcPct val="0"/>
              </a:spcBef>
            </a:pPr>
            <a:endParaRPr lang="en-US" altLang="en-US" b="1" dirty="0" smtClean="0"/>
          </a:p>
          <a:p>
            <a:pPr eaLnBrk="1" hangingPunct="1">
              <a:spcBef>
                <a:spcPct val="0"/>
              </a:spcBef>
            </a:pPr>
            <a:r>
              <a:rPr lang="en-US" altLang="en-US" dirty="0" smtClean="0"/>
              <a:t>This </a:t>
            </a:r>
            <a:r>
              <a:rPr lang="en-US" altLang="en-US" dirty="0"/>
              <a:t>question may be used to launch a discussion in </a:t>
            </a:r>
            <a:r>
              <a:rPr lang="en-US" altLang="en-US" dirty="0" smtClean="0"/>
              <a:t>class, </a:t>
            </a:r>
            <a:r>
              <a:rPr lang="en-US" altLang="en-US" dirty="0"/>
              <a:t>or it may be used as a writing assignment.</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06645EB-E47E-124F-B461-54BC5DAC8041}" type="slidenum">
              <a:rPr lang="en-US" altLang="en-US"/>
              <a:pPr>
                <a:spcBef>
                  <a:spcPct val="0"/>
                </a:spcBef>
              </a:pPr>
              <a:t>33</a:t>
            </a:fld>
            <a:endParaRPr lang="en-US" altLang="en-US"/>
          </a:p>
        </p:txBody>
      </p:sp>
    </p:spTree>
    <p:extLst>
      <p:ext uri="{BB962C8B-B14F-4D97-AF65-F5344CB8AC3E}">
        <p14:creationId xmlns:p14="http://schemas.microsoft.com/office/powerpoint/2010/main" val="1047894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Most of political life is distant from our own personal experience and social circles. Thus when we know something about a recent international summit, a deal made in Congress, or a war abroad, it is usually because someone covered it as news.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How people get news, however, is changing and varies across generations. Throughout the twentieth century, news media were Americans’ number one source of information about politics. Traditionally, newspapers have produced the most detailed and extensive coverage, and television has reached the widest audiences and was for several decades the most important source of news for many.</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 development and spread of digital media from the 1990s onward has changed the news media landscape. Newspapers have seen declining readership, make less money, and therefore invest less in news production. Television audiences have been more stable but are increasingly made up of older people. Younger people increasingly get news online.</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By 2015, 85 percent of all Americans used the Internet, and 64 percent had a smartphone.1 Among people who are online, digital media have now overtaken television as the most important sources of news. In 2015, 43 percent of American Internet users named digital sources as their most important sources of news, compared to 40 percent who named television and 5 percent who named printed newspapers. </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There are clear generational differences in how people get news. Older Americans rely far more on traditional media, such as television, than do younger people, who mostly get news online. For some people, getting news online is about going directly to the websites and apps of news organizations, whether newspapers like the New York Times, broadcasters like NBC, or digital-only news sites like the Huffington Post. But for many, online news is increasingly accessed via digital intermediaries like search engines, messaging apps, and social media. In 2015, 11 percent of American Internet users named social media their main sources of news.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 graph above shows that some social media, such as Twitter, are often directly linked with news. In contrast, people mostly visit Facebook for other reasons but often stumble upon news when on the site. A changing media environment has sometimes been associated with the rise of “selective exposure,” where people seek out information that reflects their existing views. However, the rise of widely used </a:t>
            </a:r>
            <a:r>
              <a:rPr lang="en-US" sz="1200" b="0" i="0" u="none" strike="noStrike" kern="1200" baseline="0" smtClean="0">
                <a:solidFill>
                  <a:schemeClr val="tx1"/>
                </a:solidFill>
                <a:latin typeface="+mn-lt"/>
                <a:ea typeface="ＭＳ Ｐゴシック" charset="-128"/>
                <a:cs typeface="ＭＳ Ｐゴシック" pitchFamily="1" charset="-128"/>
              </a:rPr>
              <a:t>social media like </a:t>
            </a:r>
            <a:r>
              <a:rPr lang="en-US" sz="1200" b="0" i="0" u="none" strike="noStrike" kern="1200" baseline="0" dirty="0" smtClean="0">
                <a:solidFill>
                  <a:schemeClr val="tx1"/>
                </a:solidFill>
                <a:latin typeface="+mn-lt"/>
                <a:ea typeface="ＭＳ Ｐゴシック" charset="-128"/>
                <a:cs typeface="ＭＳ Ｐゴシック" pitchFamily="1" charset="-128"/>
              </a:rPr>
              <a:t>Facebook seems to be associated with a resurgence in “incidental exposure,” where </a:t>
            </a:r>
            <a:r>
              <a:rPr lang="en-US" sz="1200" b="0" i="0" u="none" strike="noStrike" kern="1200" baseline="0" smtClean="0">
                <a:solidFill>
                  <a:schemeClr val="tx1"/>
                </a:solidFill>
                <a:latin typeface="+mn-lt"/>
                <a:ea typeface="ＭＳ Ｐゴシック" charset="-128"/>
                <a:cs typeface="ＭＳ Ｐゴシック" pitchFamily="1" charset="-128"/>
              </a:rPr>
              <a:t>people come across </a:t>
            </a:r>
            <a:r>
              <a:rPr lang="en-US" sz="1200" b="0" i="0" u="none" strike="noStrike" kern="1200" baseline="0" dirty="0" smtClean="0">
                <a:solidFill>
                  <a:schemeClr val="tx1"/>
                </a:solidFill>
                <a:latin typeface="+mn-lt"/>
                <a:ea typeface="ＭＳ Ｐゴシック" charset="-128"/>
                <a:cs typeface="ＭＳ Ｐゴシック" pitchFamily="1" charset="-128"/>
              </a:rPr>
              <a:t>news unintentionally.</a:t>
            </a:r>
          </a:p>
        </p:txBody>
      </p:sp>
      <p:sp>
        <p:nvSpPr>
          <p:cNvPr id="4" name="Slide Number Placeholder 3"/>
          <p:cNvSpPr>
            <a:spLocks noGrp="1"/>
          </p:cNvSpPr>
          <p:nvPr>
            <p:ph type="sldNum" sz="quarter" idx="10"/>
          </p:nvPr>
        </p:nvSpPr>
        <p:spPr/>
        <p:txBody>
          <a:bodyPr/>
          <a:lstStyle/>
          <a:p>
            <a:pPr>
              <a:defRPr/>
            </a:pPr>
            <a:fld id="{D0703006-8C5B-D842-A135-57A26E6F7EE5}" type="slidenum">
              <a:rPr lang="en-US" altLang="en-US" smtClean="0"/>
              <a:pPr>
                <a:defRPr/>
              </a:pPr>
              <a:t>36</a:t>
            </a:fld>
            <a:endParaRPr lang="en-US" altLang="en-US"/>
          </a:p>
        </p:txBody>
      </p:sp>
    </p:spTree>
    <p:extLst>
      <p:ext uri="{BB962C8B-B14F-4D97-AF65-F5344CB8AC3E}">
        <p14:creationId xmlns:p14="http://schemas.microsoft.com/office/powerpoint/2010/main" val="80204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a:t>
            </a:r>
            <a:r>
              <a:rPr lang="en-US" altLang="en-US" dirty="0" smtClean="0"/>
              <a:t>Internet </a:t>
            </a:r>
            <a:r>
              <a:rPr lang="en-US" altLang="en-US" dirty="0"/>
              <a:t>is rapidly becoming the main source for news for </a:t>
            </a:r>
            <a:r>
              <a:rPr lang="en-US" altLang="en-US" dirty="0" smtClean="0"/>
              <a:t>Americans, </a:t>
            </a:r>
            <a:r>
              <a:rPr lang="en-US" altLang="en-US" dirty="0"/>
              <a:t>and this change has some very important impacts </a:t>
            </a:r>
            <a:r>
              <a:rPr lang="en-US" altLang="en-US" dirty="0" smtClean="0"/>
              <a:t>on </a:t>
            </a:r>
            <a:r>
              <a:rPr lang="en-US" altLang="en-US" dirty="0"/>
              <a:t>what Americans know.</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670AF1F-1475-4F4D-A373-5BA58DDF86C2}" type="slidenum">
              <a:rPr lang="en-US" altLang="en-US">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41297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endParaRPr lang="en-US" altLang="en-US" dirty="0">
              <a:latin typeface="Helvetica" charset="0"/>
            </a:endParaRPr>
          </a:p>
          <a:p>
            <a:pPr eaLnBrk="1" hangingPunct="1">
              <a:spcBef>
                <a:spcPct val="0"/>
              </a:spcBef>
            </a:pPr>
            <a:r>
              <a:rPr lang="en-US" altLang="en-US" dirty="0">
                <a:latin typeface="Helvetica" charset="0"/>
              </a:rPr>
              <a:t>Television news coverage began in earnest in the 1950s with CBS, NBC, and ABC, which were made available over television airwaves. With the advent of cable </a:t>
            </a:r>
            <a:r>
              <a:rPr lang="en-US" altLang="en-US" dirty="0" smtClean="0">
                <a:latin typeface="Helvetica" charset="0"/>
              </a:rPr>
              <a:t>television, </a:t>
            </a:r>
            <a:r>
              <a:rPr lang="en-US" altLang="en-US" dirty="0">
                <a:latin typeface="Helvetica" charset="0"/>
              </a:rPr>
              <a:t>CNN (in the 1980s) and Fox News ( in the 1990s) became major broadcast news players.</a:t>
            </a:r>
          </a:p>
          <a:p>
            <a:pPr eaLnBrk="1" hangingPunct="1">
              <a:spcBef>
                <a:spcPct val="0"/>
              </a:spcBef>
            </a:pPr>
            <a:endParaRPr lang="en-US" altLang="en-US" dirty="0">
              <a:latin typeface="Helvetica" charset="0"/>
            </a:endParaRPr>
          </a:p>
          <a:p>
            <a:pPr eaLnBrk="1" hangingPunct="1">
              <a:spcBef>
                <a:spcPct val="0"/>
              </a:spcBef>
            </a:pPr>
            <a:r>
              <a:rPr lang="en-US" altLang="en-US" dirty="0">
                <a:latin typeface="Helvetica" charset="0"/>
              </a:rPr>
              <a:t>Ask students to identify political talk radio personalities. Why has right-wing talk radio been politically more successful than its left-wing counterpart?</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AB0F556-5AAF-2443-9FBA-A09CC9B79829}" type="slidenum">
              <a:rPr lang="en-US" altLang="en-US"/>
              <a:pPr>
                <a:spcBef>
                  <a:spcPct val="0"/>
                </a:spcBef>
              </a:pPr>
              <a:t>6</a:t>
            </a:fld>
            <a:endParaRPr lang="en-US" altLang="en-US"/>
          </a:p>
        </p:txBody>
      </p:sp>
    </p:spTree>
    <p:extLst>
      <p:ext uri="{BB962C8B-B14F-4D97-AF65-F5344CB8AC3E}">
        <p14:creationId xmlns:p14="http://schemas.microsoft.com/office/powerpoint/2010/main" val="21296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latin typeface="Helvetica"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C269011-2644-BA40-BF9F-A2E8A53B7607}" type="slidenum">
              <a:rPr lang="en-US" altLang="en-US"/>
              <a:pPr>
                <a:spcBef>
                  <a:spcPct val="0"/>
                </a:spcBef>
              </a:pPr>
              <a:t>7</a:t>
            </a:fld>
            <a:endParaRPr lang="en-US" altLang="en-US"/>
          </a:p>
        </p:txBody>
      </p:sp>
    </p:spTree>
    <p:extLst>
      <p:ext uri="{BB962C8B-B14F-4D97-AF65-F5344CB8AC3E}">
        <p14:creationId xmlns:p14="http://schemas.microsoft.com/office/powerpoint/2010/main" val="178635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Ask students to name the nation</a:t>
            </a:r>
            <a:r>
              <a:rPr lang="ja-JP" altLang="en-US" dirty="0">
                <a:latin typeface="Helvetica" charset="0"/>
              </a:rPr>
              <a:t>’</a:t>
            </a:r>
            <a:r>
              <a:rPr lang="en-US" altLang="ja-JP" dirty="0">
                <a:latin typeface="Helvetica" charset="0"/>
              </a:rPr>
              <a:t>s most influential newspapers and magazines. Note that the </a:t>
            </a:r>
            <a:r>
              <a:rPr lang="en-US" altLang="ja-JP" i="1" dirty="0">
                <a:latin typeface="Helvetica" charset="0"/>
              </a:rPr>
              <a:t>New York Times</a:t>
            </a:r>
            <a:r>
              <a:rPr lang="en-US" altLang="ja-JP" dirty="0">
                <a:latin typeface="Helvetica" charset="0"/>
              </a:rPr>
              <a:t>, </a:t>
            </a:r>
            <a:r>
              <a:rPr lang="en-US" altLang="ja-JP" i="1" dirty="0">
                <a:latin typeface="Helvetica" charset="0"/>
              </a:rPr>
              <a:t>Washington Post</a:t>
            </a:r>
            <a:r>
              <a:rPr lang="en-US" altLang="ja-JP" dirty="0">
                <a:latin typeface="Helvetica" charset="0"/>
              </a:rPr>
              <a:t>, and </a:t>
            </a:r>
            <a:r>
              <a:rPr lang="en-US" altLang="ja-JP" i="1" dirty="0">
                <a:latin typeface="Helvetica" charset="0"/>
              </a:rPr>
              <a:t>Los Angeles Times </a:t>
            </a:r>
            <a:r>
              <a:rPr lang="en-US" altLang="ja-JP" dirty="0">
                <a:latin typeface="Helvetica" charset="0"/>
              </a:rPr>
              <a:t>are located in major American cities: New York, the financial capital; Washington, the political capital; and Los Angeles, the entertainment capital. Ask students to name influential newsmagazines (</a:t>
            </a:r>
            <a:r>
              <a:rPr lang="en-US" altLang="ja-JP" i="1" dirty="0">
                <a:latin typeface="Helvetica" charset="0"/>
              </a:rPr>
              <a:t>Time</a:t>
            </a:r>
            <a:r>
              <a:rPr lang="en-US" altLang="ja-JP" dirty="0">
                <a:latin typeface="Helvetica" charset="0"/>
              </a:rPr>
              <a:t>, </a:t>
            </a:r>
            <a:r>
              <a:rPr lang="en-US" altLang="ja-JP" i="1" dirty="0">
                <a:latin typeface="Helvetica" charset="0"/>
              </a:rPr>
              <a:t>U.S. News &amp; World Report, Newsweek</a:t>
            </a:r>
            <a:r>
              <a:rPr lang="en-US" altLang="ja-JP" dirty="0">
                <a:latin typeface="Helvetica" charset="0"/>
              </a:rPr>
              <a:t>). Highlight financial difficulties facing print media due to the costs of printing and distributing materials.</a:t>
            </a:r>
          </a:p>
          <a:p>
            <a:pPr eaLnBrk="1" hangingPunct="1">
              <a:spcBef>
                <a:spcPct val="0"/>
              </a:spcBef>
            </a:pPr>
            <a:endParaRPr lang="en-US" altLang="en-US" dirty="0">
              <a:latin typeface="Helvetica" charset="0"/>
            </a:endParaRPr>
          </a:p>
          <a:p>
            <a:pPr eaLnBrk="1" hangingPunct="1">
              <a:spcBef>
                <a:spcPct val="0"/>
              </a:spcBef>
            </a:pPr>
            <a:r>
              <a:rPr lang="en-US" altLang="en-US" dirty="0">
                <a:latin typeface="Helvetica" charset="0"/>
              </a:rPr>
              <a:t>The threat to the viability of print journalism is particularly troubling at the local level. If small-town newspapers cease to exist, awareness of and participation in local affairs is likely to decline.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3B143AD-A968-874D-A0F0-FF4ADA8C16C7}" type="slidenum">
              <a:rPr lang="en-US" altLang="en-US"/>
              <a:pPr>
                <a:spcBef>
                  <a:spcPct val="0"/>
                </a:spcBef>
              </a:pPr>
              <a:t>8</a:t>
            </a:fld>
            <a:endParaRPr lang="en-US" altLang="en-US"/>
          </a:p>
        </p:txBody>
      </p:sp>
    </p:spTree>
    <p:extLst>
      <p:ext uri="{BB962C8B-B14F-4D97-AF65-F5344CB8AC3E}">
        <p14:creationId xmlns:p14="http://schemas.microsoft.com/office/powerpoint/2010/main" val="123988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Helvetica" charset="0"/>
              </a:rPr>
              <a:t>Discussion:</a:t>
            </a:r>
          </a:p>
          <a:p>
            <a:pPr eaLnBrk="1" hangingPunct="1">
              <a:spcBef>
                <a:spcPct val="0"/>
              </a:spcBef>
            </a:pPr>
            <a:r>
              <a:rPr lang="en-US" altLang="en-US" dirty="0">
                <a:latin typeface="Helvetica" charset="0"/>
              </a:rPr>
              <a:t>The Internet is at least as important as previous revolutions in human communication, including the printing press, the telegraph, and radio and television. Each of these new technologies radically changed the way news could be covered and the impact each medium had on the political discourse. The full implications of the Internet</a:t>
            </a:r>
            <a:r>
              <a:rPr lang="ja-JP" altLang="en-US" dirty="0">
                <a:latin typeface="Helvetica" charset="0"/>
              </a:rPr>
              <a:t>’</a:t>
            </a:r>
            <a:r>
              <a:rPr lang="en-US" altLang="ja-JP" dirty="0">
                <a:latin typeface="Helvetica" charset="0"/>
              </a:rPr>
              <a:t>s impact on news and politics </a:t>
            </a:r>
            <a:r>
              <a:rPr lang="en-US" altLang="ja-JP" dirty="0" smtClean="0">
                <a:latin typeface="Helvetica" charset="0"/>
              </a:rPr>
              <a:t>are </a:t>
            </a:r>
            <a:r>
              <a:rPr lang="en-US" altLang="ja-JP" dirty="0">
                <a:latin typeface="Helvetica" charset="0"/>
              </a:rPr>
              <a:t>far from clear. But one key difference is the ways it allows people to get involved through commentary, debate, and even the ability for citizen journalists to upload content like pictures and video. </a:t>
            </a:r>
            <a:r>
              <a:rPr lang="en-US" altLang="ja-JP" dirty="0" smtClean="0">
                <a:latin typeface="Helvetica" charset="0"/>
              </a:rPr>
              <a:t>Donald </a:t>
            </a:r>
            <a:r>
              <a:rPr lang="en-US" altLang="ja-JP" dirty="0">
                <a:latin typeface="Helvetica" charset="0"/>
              </a:rPr>
              <a:t>Trump’s use of Twitter and </a:t>
            </a:r>
            <a:r>
              <a:rPr lang="en-US" altLang="ja-JP" dirty="0" smtClean="0">
                <a:latin typeface="Helvetica" charset="0"/>
              </a:rPr>
              <a:t>social </a:t>
            </a:r>
            <a:r>
              <a:rPr lang="en-US" altLang="ja-JP" dirty="0">
                <a:latin typeface="Helvetica" charset="0"/>
              </a:rPr>
              <a:t>media during the 2016 presidential campaign arguably led to his victory. </a:t>
            </a:r>
            <a:r>
              <a:rPr lang="en-US" altLang="ja-JP" dirty="0" smtClean="0">
                <a:latin typeface="Helvetica" charset="0"/>
              </a:rPr>
              <a:t>John </a:t>
            </a:r>
            <a:r>
              <a:rPr lang="en-US" altLang="ja-JP" dirty="0">
                <a:latin typeface="Helvetica" charset="0"/>
              </a:rPr>
              <a:t>Oliver poked fun at the difference between the Trump campaign and the Clinton campaign’s use of social media: https://www.youtube.com/watch?v=HLkht1bCvzw.</a:t>
            </a:r>
          </a:p>
          <a:p>
            <a:pPr eaLnBrk="1" hangingPunct="1">
              <a:spcBef>
                <a:spcPct val="0"/>
              </a:spcBef>
            </a:pPr>
            <a:endParaRPr lang="en-US" altLang="en-US" dirty="0">
              <a:latin typeface="Helvetica" charset="0"/>
            </a:endParaRPr>
          </a:p>
          <a:p>
            <a:pPr eaLnBrk="1" hangingPunct="1">
              <a:spcBef>
                <a:spcPct val="0"/>
              </a:spcBef>
            </a:pPr>
            <a:r>
              <a:rPr lang="en-US" altLang="en-US" dirty="0">
                <a:latin typeface="Helvetica" charset="0"/>
              </a:rPr>
              <a:t>News aggregation sites essentially profit from the work of others. Because news can so easily be aggregated on the Internet, it raises questions about whether a profit can ultimately be derived from newsgathering.</a:t>
            </a:r>
          </a:p>
          <a:p>
            <a:pPr eaLnBrk="1" hangingPunct="1">
              <a:spcBef>
                <a:spcPct val="0"/>
              </a:spcBef>
            </a:pPr>
            <a:endParaRPr lang="en-US" altLang="en-US" dirty="0">
              <a:latin typeface="Helvetica" charset="0"/>
            </a:endParaRPr>
          </a:p>
          <a:p>
            <a:pPr eaLnBrk="1" hangingPunct="1">
              <a:spcBef>
                <a:spcPct val="0"/>
              </a:spcBef>
            </a:pPr>
            <a:r>
              <a:rPr lang="en-US" altLang="en-US" dirty="0">
                <a:latin typeface="Helvetica" charset="0"/>
              </a:rPr>
              <a:t>Ask students to name Internet-only news websites that they are familiar with. Do they note any discernible partisan slant?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5A233C0-A2FC-DE49-A841-C5D0161CE447}" type="slidenum">
              <a:rPr lang="en-US" altLang="en-US"/>
              <a:pPr>
                <a:spcBef>
                  <a:spcPct val="0"/>
                </a:spcBef>
              </a:pPr>
              <a:t>9</a:t>
            </a:fld>
            <a:endParaRPr lang="en-US" altLang="en-US"/>
          </a:p>
        </p:txBody>
      </p:sp>
    </p:spTree>
    <p:extLst>
      <p:ext uri="{BB962C8B-B14F-4D97-AF65-F5344CB8AC3E}">
        <p14:creationId xmlns:p14="http://schemas.microsoft.com/office/powerpoint/2010/main" val="403737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Helvetica" charset="0"/>
              </a:rPr>
              <a:t>Discussion:</a:t>
            </a:r>
          </a:p>
          <a:p>
            <a:pPr eaLnBrk="1" hangingPunct="1">
              <a:spcBef>
                <a:spcPct val="0"/>
              </a:spcBef>
            </a:pPr>
            <a:r>
              <a:rPr lang="en-US" altLang="en-US">
                <a:latin typeface="Helvetica" charset="0"/>
              </a:rPr>
              <a:t>Ask students to identify major trends shown in the table, including less overall consumption of news in print and radio.</a:t>
            </a:r>
          </a:p>
          <a:p>
            <a:pPr eaLnBrk="1" hangingPunct="1">
              <a:spcBef>
                <a:spcPct val="0"/>
              </a:spcBef>
            </a:pPr>
            <a:endParaRPr lang="en-US" altLang="en-US">
              <a:latin typeface="Helvetica" charset="0"/>
            </a:endParaRPr>
          </a:p>
          <a:p>
            <a:pPr eaLnBrk="1" hangingPunct="1">
              <a:spcBef>
                <a:spcPct val="0"/>
              </a:spcBef>
            </a:pPr>
            <a:r>
              <a:rPr lang="en-US" altLang="en-US">
                <a:latin typeface="Helvetica" charset="0"/>
              </a:rPr>
              <a:t>What are the implications of greater reliance on Internet-based news in light of the absence of traditional journalistic standards? </a:t>
            </a:r>
          </a:p>
          <a:p>
            <a:pPr eaLnBrk="1" hangingPunct="1">
              <a:spcBef>
                <a:spcPct val="0"/>
              </a:spcBef>
            </a:pPr>
            <a:endParaRPr lang="en-US" altLang="en-US">
              <a:latin typeface="Helvetica"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ADABF6C-C7DF-ED4B-94C3-04ED06128CB1}" type="slidenum">
              <a:rPr lang="en-US" altLang="en-US"/>
              <a:pPr>
                <a:spcBef>
                  <a:spcPct val="0"/>
                </a:spcBef>
              </a:pPr>
              <a:t>10</a:t>
            </a:fld>
            <a:endParaRPr lang="en-US" altLang="en-US"/>
          </a:p>
        </p:txBody>
      </p:sp>
    </p:spTree>
    <p:extLst>
      <p:ext uri="{BB962C8B-B14F-4D97-AF65-F5344CB8AC3E}">
        <p14:creationId xmlns:p14="http://schemas.microsoft.com/office/powerpoint/2010/main" val="241533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5857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45404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11/27/2017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22954173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413919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98032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5856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25866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266516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1641363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39414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11/27/2017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2152826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11/27/2017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19010186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519264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424168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7925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3665789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1190039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82735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76069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74634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75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353221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02139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140561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139211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4.jp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11/27/2017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2823575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11/27/2017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6193842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11/27/2017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41098846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The Media</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14</a:t>
            </a:r>
            <a:endParaRPr lang="en-US" sz="2400" b="1" dirty="0">
              <a:cs typeface="Tahoma"/>
            </a:endParaRPr>
          </a:p>
        </p:txBody>
      </p:sp>
    </p:spTree>
    <p:extLst>
      <p:ext uri="{BB962C8B-B14F-4D97-AF65-F5344CB8AC3E}">
        <p14:creationId xmlns:p14="http://schemas.microsoft.com/office/powerpoint/2010/main" val="192025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cs typeface="Tahoma"/>
              </a:rPr>
              <a:t>News Sources:</a:t>
            </a:r>
            <a:br>
              <a:rPr lang="en-US" altLang="en-US">
                <a:cs typeface="Tahoma"/>
              </a:rPr>
            </a:br>
            <a:r>
              <a:rPr lang="en-US" altLang="en-US">
                <a:cs typeface="Tahoma"/>
              </a:rPr>
              <a:t>A Generational Gap</a:t>
            </a:r>
          </a:p>
        </p:txBody>
      </p:sp>
      <p:sp>
        <p:nvSpPr>
          <p:cNvPr id="21507" name="Content Placeholder 2"/>
          <p:cNvSpPr>
            <a:spLocks noGrp="1"/>
          </p:cNvSpPr>
          <p:nvPr>
            <p:ph idx="1"/>
          </p:nvPr>
        </p:nvSpPr>
        <p:spPr/>
        <p:txBody>
          <a:bodyPr/>
          <a:lstStyle/>
          <a:p>
            <a:pPr eaLnBrk="1" hangingPunct="1"/>
            <a:r>
              <a:rPr lang="en-US" altLang="en-US" dirty="0">
                <a:cs typeface="Tahoma"/>
              </a:rPr>
              <a:t>Young people get much more of their news from online and social media </a:t>
            </a:r>
            <a:r>
              <a:rPr lang="en-US" altLang="en-US" dirty="0" smtClean="0">
                <a:cs typeface="Tahoma"/>
              </a:rPr>
              <a:t>sources</a:t>
            </a:r>
            <a:endParaRPr lang="en-US" altLang="en-US" dirty="0">
              <a:cs typeface="Tahoma"/>
            </a:endParaRPr>
          </a:p>
          <a:p>
            <a:pPr eaLnBrk="1" hangingPunct="1"/>
            <a:r>
              <a:rPr lang="en-US" altLang="en-US" dirty="0">
                <a:cs typeface="Tahoma"/>
              </a:rPr>
              <a:t>Older people get more news from </a:t>
            </a:r>
            <a:r>
              <a:rPr lang="en-US" altLang="en-US" dirty="0" smtClean="0">
                <a:cs typeface="Tahoma"/>
              </a:rPr>
              <a:t>television</a:t>
            </a:r>
            <a:endParaRPr lang="en-US" altLang="en-US" dirty="0">
              <a:cs typeface="Tahoma"/>
            </a:endParaRPr>
          </a:p>
          <a:p>
            <a:pPr eaLnBrk="1" hangingPunct="1"/>
            <a:endParaRPr lang="en-US" altLang="en-US" dirty="0">
              <a:cs typeface="Tahoma"/>
            </a:endParaRPr>
          </a:p>
          <a:p>
            <a:pPr eaLnBrk="1" hangingPunct="1"/>
            <a:endParaRPr lang="en-US" altLang="en-US" dirty="0">
              <a:cs typeface="Tahoma"/>
            </a:endParaRPr>
          </a:p>
          <a:p>
            <a:pPr eaLnBrk="1" hangingPunct="1"/>
            <a:endParaRPr lang="en-US" altLang="en-US" dirty="0">
              <a:cs typeface="Tahoma"/>
            </a:endParaRPr>
          </a:p>
          <a:p>
            <a:pPr eaLnBrk="1" hangingPunct="1"/>
            <a:endParaRPr lang="en-US" altLang="en-US" dirty="0">
              <a:cs typeface="Tahoma"/>
            </a:endParaRPr>
          </a:p>
        </p:txBody>
      </p:sp>
      <p:pic>
        <p:nvPicPr>
          <p:cNvPr id="2" name="Picture 1" descr="AMGOV14U_UNFIG14.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336" y="3865453"/>
            <a:ext cx="5695830" cy="28750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cs typeface="Tahoma"/>
              </a:rPr>
              <a:t>Regulation of the Electronic and Broadcast News Media</a:t>
            </a:r>
          </a:p>
        </p:txBody>
      </p:sp>
      <p:sp>
        <p:nvSpPr>
          <p:cNvPr id="23555" name="Content Placeholder 2"/>
          <p:cNvSpPr>
            <a:spLocks noGrp="1"/>
          </p:cNvSpPr>
          <p:nvPr>
            <p:ph idx="1"/>
          </p:nvPr>
        </p:nvSpPr>
        <p:spPr/>
        <p:txBody>
          <a:bodyPr>
            <a:normAutofit lnSpcReduction="10000"/>
          </a:bodyPr>
          <a:lstStyle/>
          <a:p>
            <a:pPr eaLnBrk="1" hangingPunct="1"/>
            <a:r>
              <a:rPr lang="en-US" altLang="en-US" dirty="0">
                <a:cs typeface="Tahoma"/>
              </a:rPr>
              <a:t>In the United States, the government neither owns nor controls broadcast </a:t>
            </a:r>
            <a:r>
              <a:rPr lang="en-US" altLang="en-US" dirty="0" smtClean="0">
                <a:cs typeface="Tahoma"/>
              </a:rPr>
              <a:t>networks</a:t>
            </a:r>
            <a:endParaRPr lang="en-US" altLang="en-US" dirty="0">
              <a:cs typeface="Tahoma"/>
            </a:endParaRPr>
          </a:p>
          <a:p>
            <a:pPr eaLnBrk="1" hangingPunct="1"/>
            <a:r>
              <a:rPr lang="en-US" altLang="en-US" dirty="0">
                <a:cs typeface="Tahoma"/>
              </a:rPr>
              <a:t>The government does regulate content and ownership of broadcast media, but print media are free from government </a:t>
            </a:r>
            <a:r>
              <a:rPr lang="en-US" altLang="en-US" dirty="0" smtClean="0">
                <a:cs typeface="Tahoma"/>
              </a:rPr>
              <a:t>interference</a:t>
            </a:r>
            <a:endParaRPr lang="en-US" altLang="en-US" dirty="0">
              <a:cs typeface="Tahoma"/>
            </a:endParaRPr>
          </a:p>
          <a:p>
            <a:pPr eaLnBrk="1" hangingPunct="1"/>
            <a:r>
              <a:rPr lang="en-US" altLang="en-US" dirty="0">
                <a:cs typeface="Tahoma"/>
              </a:rPr>
              <a:t>This tendency can be traced to First Amendment protections for the </a:t>
            </a:r>
            <a:r>
              <a:rPr lang="en-US" altLang="en-US" dirty="0" smtClean="0">
                <a:cs typeface="Tahoma"/>
              </a:rPr>
              <a:t>press</a:t>
            </a:r>
            <a:endParaRPr lang="en-US" altLang="en-US" dirty="0">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cs typeface="Tahoma"/>
              </a:rPr>
              <a:t>Regulation of News Media</a:t>
            </a:r>
          </a:p>
        </p:txBody>
      </p:sp>
      <p:sp>
        <p:nvSpPr>
          <p:cNvPr id="25603" name="Content Placeholder 2"/>
          <p:cNvSpPr>
            <a:spLocks noGrp="1"/>
          </p:cNvSpPr>
          <p:nvPr>
            <p:ph idx="1"/>
          </p:nvPr>
        </p:nvSpPr>
        <p:spPr/>
        <p:txBody>
          <a:bodyPr/>
          <a:lstStyle/>
          <a:p>
            <a:pPr eaLnBrk="1" hangingPunct="1"/>
            <a:r>
              <a:rPr lang="en-US" altLang="en-US" dirty="0">
                <a:cs typeface="Tahoma"/>
              </a:rPr>
              <a:t>Broadcast media face greater scrutiny from federal regulators than do other </a:t>
            </a:r>
            <a:r>
              <a:rPr lang="en-US" altLang="en-US" dirty="0" smtClean="0">
                <a:cs typeface="Tahoma"/>
              </a:rPr>
              <a:t>media</a:t>
            </a:r>
            <a:endParaRPr lang="en-US" altLang="en-US" dirty="0">
              <a:cs typeface="Tahoma"/>
            </a:endParaRPr>
          </a:p>
          <a:p>
            <a:pPr eaLnBrk="1" hangingPunct="1"/>
            <a:r>
              <a:rPr lang="en-US" altLang="en-US" dirty="0">
                <a:cs typeface="Tahoma"/>
              </a:rPr>
              <a:t>Content and ownership are key </a:t>
            </a:r>
            <a:r>
              <a:rPr lang="en-US" altLang="en-US" dirty="0" smtClean="0">
                <a:cs typeface="Tahoma"/>
              </a:rPr>
              <a:t>issues</a:t>
            </a:r>
            <a:endParaRPr lang="en-US" altLang="en-US" dirty="0">
              <a:cs typeface="Tahoma"/>
            </a:endParaRPr>
          </a:p>
          <a:p>
            <a:pPr eaLnBrk="1" hangingPunct="1"/>
            <a:r>
              <a:rPr lang="en-US" altLang="en-US" dirty="0">
                <a:cs typeface="Tahoma"/>
              </a:rPr>
              <a:t>The FCC licenses broadcasters and regulates profanity, obscenity, and </a:t>
            </a:r>
            <a:r>
              <a:rPr lang="en-US" altLang="en-US" dirty="0" smtClean="0">
                <a:cs typeface="Tahoma"/>
              </a:rPr>
              <a:t>indecency</a:t>
            </a:r>
            <a:endParaRPr lang="en-US" altLang="en-US" dirty="0">
              <a:cs typeface="Tahoma"/>
            </a:endParaRPr>
          </a:p>
          <a:p>
            <a:pPr eaLnBrk="1" hangingPunct="1"/>
            <a:endParaRPr lang="en-US" altLang="en-US" dirty="0">
              <a:cs typeface="Tahoma"/>
            </a:endParaRPr>
          </a:p>
          <a:p>
            <a:pPr eaLnBrk="1" hangingPunct="1">
              <a:buFont typeface="Arial" charset="0"/>
              <a:buNone/>
            </a:pPr>
            <a:endParaRPr lang="en-US" altLang="en-US" dirty="0">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a:cs typeface="Tahoma"/>
              </a:rPr>
              <a:t>Regulation of Broadcast Media: FCC Regulations</a:t>
            </a:r>
          </a:p>
        </p:txBody>
      </p:sp>
      <p:sp>
        <p:nvSpPr>
          <p:cNvPr id="27651" name="Content Placeholder 2"/>
          <p:cNvSpPr>
            <a:spLocks noGrp="1"/>
          </p:cNvSpPr>
          <p:nvPr>
            <p:ph idx="1"/>
          </p:nvPr>
        </p:nvSpPr>
        <p:spPr/>
        <p:txBody>
          <a:bodyPr>
            <a:normAutofit lnSpcReduction="10000"/>
          </a:bodyPr>
          <a:lstStyle/>
          <a:p>
            <a:pPr eaLnBrk="1" hangingPunct="1"/>
            <a:r>
              <a:rPr lang="en-US" altLang="en-US" b="1" i="1" dirty="0">
                <a:cs typeface="Tahoma"/>
              </a:rPr>
              <a:t>Equal </a:t>
            </a:r>
            <a:r>
              <a:rPr lang="en-US" altLang="en-US" b="1" i="1" dirty="0" smtClean="0">
                <a:cs typeface="Tahoma"/>
              </a:rPr>
              <a:t>time rule</a:t>
            </a:r>
            <a:r>
              <a:rPr lang="en-US" altLang="ja-JP" dirty="0">
                <a:cs typeface="Tahoma"/>
              </a:rPr>
              <a:t>—</a:t>
            </a:r>
            <a:r>
              <a:rPr lang="en-US" altLang="en-US" dirty="0" smtClean="0">
                <a:cs typeface="Tahoma"/>
              </a:rPr>
              <a:t>broadcasters </a:t>
            </a:r>
            <a:r>
              <a:rPr lang="en-US" altLang="en-US" dirty="0">
                <a:cs typeface="Tahoma"/>
              </a:rPr>
              <a:t>must provide candidates for the same office an equal opportunity to communicate their </a:t>
            </a:r>
            <a:r>
              <a:rPr lang="en-US" altLang="en-US" dirty="0" smtClean="0">
                <a:cs typeface="Tahoma"/>
              </a:rPr>
              <a:t>messages</a:t>
            </a:r>
            <a:endParaRPr lang="en-US" altLang="en-US" dirty="0">
              <a:cs typeface="Tahoma"/>
            </a:endParaRPr>
          </a:p>
          <a:p>
            <a:pPr eaLnBrk="1" hangingPunct="1"/>
            <a:r>
              <a:rPr lang="en-US" altLang="en-US" b="1" i="1" dirty="0">
                <a:cs typeface="Tahoma"/>
              </a:rPr>
              <a:t>Right of </a:t>
            </a:r>
            <a:r>
              <a:rPr lang="en-US" altLang="en-US" b="1" i="1" dirty="0" smtClean="0">
                <a:cs typeface="Tahoma"/>
              </a:rPr>
              <a:t>rebuttal</a:t>
            </a:r>
            <a:r>
              <a:rPr lang="en-US" altLang="ja-JP" dirty="0">
                <a:cs typeface="Tahoma"/>
              </a:rPr>
              <a:t>—</a:t>
            </a:r>
            <a:r>
              <a:rPr lang="en-US" altLang="en-US" dirty="0" smtClean="0">
                <a:cs typeface="Tahoma"/>
              </a:rPr>
              <a:t>individuals </a:t>
            </a:r>
            <a:r>
              <a:rPr lang="en-US" altLang="en-US" dirty="0">
                <a:cs typeface="Tahoma"/>
              </a:rPr>
              <a:t>have the right to respond to personal </a:t>
            </a:r>
            <a:r>
              <a:rPr lang="en-US" altLang="en-US" dirty="0" smtClean="0">
                <a:cs typeface="Tahoma"/>
              </a:rPr>
              <a:t>attacks</a:t>
            </a:r>
            <a:endParaRPr lang="en-US" altLang="en-US" dirty="0">
              <a:cs typeface="Tahoma"/>
            </a:endParaRPr>
          </a:p>
          <a:p>
            <a:pPr eaLnBrk="1" hangingPunct="1"/>
            <a:r>
              <a:rPr lang="en-US" altLang="en-US" b="1" i="1" dirty="0">
                <a:cs typeface="Tahoma"/>
              </a:rPr>
              <a:t>Fairness </a:t>
            </a:r>
            <a:r>
              <a:rPr lang="en-US" altLang="en-US" b="1" i="1" dirty="0" smtClean="0">
                <a:cs typeface="Tahoma"/>
              </a:rPr>
              <a:t>doctrine</a:t>
            </a:r>
            <a:r>
              <a:rPr lang="en-US" altLang="ja-JP" dirty="0">
                <a:cs typeface="Tahoma"/>
              </a:rPr>
              <a:t>—</a:t>
            </a:r>
            <a:r>
              <a:rPr lang="en-US" altLang="en-US" dirty="0" smtClean="0">
                <a:cs typeface="Tahoma"/>
              </a:rPr>
              <a:t>the </a:t>
            </a:r>
            <a:r>
              <a:rPr lang="en-US" altLang="en-US" dirty="0">
                <a:cs typeface="Tahoma"/>
              </a:rPr>
              <a:t>FCC requires broadcasters to provide time for opposing views on </a:t>
            </a:r>
            <a:r>
              <a:rPr lang="en-US" altLang="en-US" dirty="0" smtClean="0">
                <a:cs typeface="Tahoma"/>
              </a:rPr>
              <a:t>issues</a:t>
            </a:r>
            <a:endParaRPr lang="en-US" altLang="en-US" dirty="0">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cs typeface="Tahoma"/>
              </a:rPr>
              <a:t>The Internet and </a:t>
            </a:r>
            <a:br>
              <a:rPr lang="en-US" altLang="en-US" dirty="0">
                <a:cs typeface="Tahoma"/>
              </a:rPr>
            </a:br>
            <a:r>
              <a:rPr lang="en-US" altLang="en-US" dirty="0">
                <a:cs typeface="Tahoma"/>
              </a:rPr>
              <a:t>Government Regulation</a:t>
            </a:r>
          </a:p>
        </p:txBody>
      </p:sp>
      <p:sp>
        <p:nvSpPr>
          <p:cNvPr id="29699" name="Content Placeholder 2"/>
          <p:cNvSpPr>
            <a:spLocks noGrp="1"/>
          </p:cNvSpPr>
          <p:nvPr>
            <p:ph idx="1"/>
          </p:nvPr>
        </p:nvSpPr>
        <p:spPr/>
        <p:txBody>
          <a:bodyPr/>
          <a:lstStyle/>
          <a:p>
            <a:pPr eaLnBrk="1" hangingPunct="1"/>
            <a:r>
              <a:rPr lang="en-US" altLang="en-US" dirty="0">
                <a:cs typeface="Tahoma"/>
              </a:rPr>
              <a:t>Federal regulation of the Internet is also highly </a:t>
            </a:r>
            <a:r>
              <a:rPr lang="en-US" altLang="en-US" dirty="0" smtClean="0">
                <a:cs typeface="Tahoma"/>
              </a:rPr>
              <a:t>contested</a:t>
            </a:r>
            <a:endParaRPr lang="en-US" altLang="en-US" dirty="0">
              <a:cs typeface="Tahoma"/>
            </a:endParaRPr>
          </a:p>
          <a:p>
            <a:pPr eaLnBrk="1" hangingPunct="1"/>
            <a:r>
              <a:rPr lang="en-US" altLang="en-US" dirty="0">
                <a:cs typeface="Tahoma"/>
              </a:rPr>
              <a:t>Supporters argue that content originators should be protected from websites that facilitate the distribution of protected </a:t>
            </a:r>
            <a:r>
              <a:rPr lang="en-US" altLang="en-US" dirty="0" smtClean="0">
                <a:cs typeface="Tahoma"/>
              </a:rPr>
              <a:t>content</a:t>
            </a:r>
            <a:endParaRPr lang="en-US" altLang="en-US" dirty="0">
              <a:cs typeface="Tahoma"/>
            </a:endParaRPr>
          </a:p>
          <a:p>
            <a:pPr eaLnBrk="1" hangingPunct="1"/>
            <a:r>
              <a:rPr lang="en-US" altLang="en-US" dirty="0">
                <a:cs typeface="Tahoma"/>
              </a:rPr>
              <a:t>Foreign-based Internet companies can easily escape federal </a:t>
            </a:r>
            <a:r>
              <a:rPr lang="en-US" altLang="en-US" dirty="0" smtClean="0">
                <a:cs typeface="Tahoma"/>
              </a:rPr>
              <a:t>regulation</a:t>
            </a:r>
            <a:endParaRPr lang="en-US" altLang="en-US" dirty="0">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cs typeface="Tahoma"/>
              </a:rPr>
              <a:t>Clicker </a:t>
            </a:r>
            <a:r>
              <a:rPr lang="en-US" altLang="en-US" dirty="0" smtClean="0">
                <a:cs typeface="Tahoma"/>
              </a:rPr>
              <a:t>Question 2</a:t>
            </a:r>
            <a:endParaRPr lang="en-US" altLang="en-US" dirty="0">
              <a:cs typeface="Tahoma"/>
            </a:endParaRPr>
          </a:p>
        </p:txBody>
      </p:sp>
      <p:sp>
        <p:nvSpPr>
          <p:cNvPr id="31747" name="Content Placeholder 2"/>
          <p:cNvSpPr>
            <a:spLocks noGrp="1"/>
          </p:cNvSpPr>
          <p:nvPr>
            <p:ph idx="1"/>
          </p:nvPr>
        </p:nvSpPr>
        <p:spPr/>
        <p:txBody>
          <a:bodyPr/>
          <a:lstStyle/>
          <a:p>
            <a:pPr marL="0" indent="0">
              <a:buNone/>
            </a:pPr>
            <a:r>
              <a:rPr lang="en-US" altLang="en-US" dirty="0" smtClean="0">
                <a:cs typeface="Tahoma"/>
              </a:rPr>
              <a:t>Which </a:t>
            </a:r>
            <a:r>
              <a:rPr lang="en-US" altLang="en-US" dirty="0">
                <a:cs typeface="Tahoma"/>
              </a:rPr>
              <a:t>of the following is NOT an example of government attempts to ensure a diversity of opinion in news coverage?</a:t>
            </a:r>
          </a:p>
          <a:p>
            <a:pPr lvl="1">
              <a:buFont typeface="Arial" charset="0"/>
              <a:buNone/>
            </a:pPr>
            <a:endParaRPr lang="en-US" altLang="en-US" sz="2400" dirty="0">
              <a:cs typeface="Tahoma"/>
            </a:endParaRPr>
          </a:p>
          <a:p>
            <a:pPr marL="0" lvl="1">
              <a:buFont typeface="Arial" charset="0"/>
              <a:buNone/>
            </a:pPr>
            <a:r>
              <a:rPr lang="en-US" altLang="en-US" sz="3200" dirty="0" smtClean="0">
                <a:cs typeface="Tahoma"/>
              </a:rPr>
              <a:t>A</a:t>
            </a:r>
            <a:r>
              <a:rPr lang="en-US" altLang="en-US" sz="3200" dirty="0">
                <a:cs typeface="Tahoma"/>
              </a:rPr>
              <a:t>. </a:t>
            </a:r>
            <a:r>
              <a:rPr lang="en-US" altLang="en-US" sz="3200" dirty="0" smtClean="0">
                <a:cs typeface="Tahoma"/>
              </a:rPr>
              <a:t>equal time rule</a:t>
            </a:r>
            <a:endParaRPr lang="en-US" altLang="en-US" sz="3200" dirty="0">
              <a:cs typeface="Tahoma"/>
            </a:endParaRPr>
          </a:p>
          <a:p>
            <a:pPr marL="0" lvl="1">
              <a:buFont typeface="Arial" charset="0"/>
              <a:buNone/>
            </a:pPr>
            <a:r>
              <a:rPr lang="en-US" altLang="en-US" sz="3200" dirty="0">
                <a:cs typeface="Tahoma"/>
              </a:rPr>
              <a:t>B. </a:t>
            </a:r>
            <a:r>
              <a:rPr lang="en-US" altLang="en-US" sz="3200" dirty="0" smtClean="0">
                <a:cs typeface="Tahoma"/>
              </a:rPr>
              <a:t>right </a:t>
            </a:r>
            <a:r>
              <a:rPr lang="en-US" altLang="en-US" sz="3200" dirty="0">
                <a:cs typeface="Tahoma"/>
              </a:rPr>
              <a:t>of </a:t>
            </a:r>
            <a:r>
              <a:rPr lang="en-US" altLang="en-US" sz="3200" dirty="0" smtClean="0">
                <a:cs typeface="Tahoma"/>
              </a:rPr>
              <a:t>rebuttal</a:t>
            </a:r>
            <a:endParaRPr lang="en-US" altLang="en-US" sz="3200" dirty="0">
              <a:cs typeface="Tahoma"/>
            </a:endParaRPr>
          </a:p>
          <a:p>
            <a:pPr marL="0" lvl="1">
              <a:buFont typeface="Arial" charset="0"/>
              <a:buNone/>
            </a:pPr>
            <a:r>
              <a:rPr lang="en-US" altLang="en-US" sz="3200" dirty="0">
                <a:cs typeface="Tahoma"/>
              </a:rPr>
              <a:t>C. 1996 Telecommunications Act</a:t>
            </a:r>
          </a:p>
          <a:p>
            <a:pPr marL="0" lvl="1">
              <a:buFont typeface="Arial" charset="0"/>
              <a:buNone/>
            </a:pPr>
            <a:r>
              <a:rPr lang="en-US" altLang="en-US" sz="3200" dirty="0">
                <a:cs typeface="Tahoma"/>
              </a:rPr>
              <a:t>D. </a:t>
            </a:r>
            <a:r>
              <a:rPr lang="en-US" altLang="en-US" sz="3200" dirty="0" smtClean="0">
                <a:cs typeface="Tahoma"/>
              </a:rPr>
              <a:t>fairness doctrine</a:t>
            </a:r>
            <a:endParaRPr lang="en-US" altLang="en-US" sz="3200" dirty="0">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cs typeface="Tahoma"/>
              </a:rPr>
              <a:t>Clicker </a:t>
            </a:r>
            <a:r>
              <a:rPr lang="en-US" altLang="en-US" dirty="0" smtClean="0">
                <a:cs typeface="Tahoma"/>
              </a:rPr>
              <a:t>Question 2 (Answer)</a:t>
            </a:r>
            <a:endParaRPr lang="en-US" altLang="en-US" dirty="0">
              <a:cs typeface="Tahoma"/>
            </a:endParaRPr>
          </a:p>
        </p:txBody>
      </p:sp>
      <p:sp>
        <p:nvSpPr>
          <p:cNvPr id="33795" name="Content Placeholder 2"/>
          <p:cNvSpPr>
            <a:spLocks noGrp="1"/>
          </p:cNvSpPr>
          <p:nvPr>
            <p:ph idx="1"/>
          </p:nvPr>
        </p:nvSpPr>
        <p:spPr/>
        <p:txBody>
          <a:bodyPr/>
          <a:lstStyle/>
          <a:p>
            <a:pPr marL="0" indent="0">
              <a:buNone/>
            </a:pPr>
            <a:r>
              <a:rPr lang="en-US" altLang="en-US" dirty="0">
                <a:cs typeface="Tahoma"/>
              </a:rPr>
              <a:t>Which of the following is NOT an example of government attempts to ensure a diversity of opinion in news coverage?</a:t>
            </a:r>
          </a:p>
          <a:p>
            <a:pPr>
              <a:buFont typeface="Arial" charset="0"/>
              <a:buNone/>
            </a:pPr>
            <a:endParaRPr lang="en-US" altLang="en-US" sz="2400" dirty="0">
              <a:cs typeface="Tahoma"/>
            </a:endParaRPr>
          </a:p>
          <a:p>
            <a:pPr marL="0" lvl="1">
              <a:buFont typeface="Arial" charset="0"/>
              <a:buNone/>
            </a:pPr>
            <a:r>
              <a:rPr lang="en-US" altLang="en-US" sz="3200" dirty="0">
                <a:cs typeface="Tahoma"/>
              </a:rPr>
              <a:t>A. </a:t>
            </a:r>
            <a:r>
              <a:rPr lang="en-US" altLang="en-US" sz="3200" dirty="0" smtClean="0">
                <a:cs typeface="Tahoma"/>
              </a:rPr>
              <a:t>equal time rule</a:t>
            </a:r>
            <a:endParaRPr lang="en-US" altLang="en-US" sz="3200" dirty="0">
              <a:cs typeface="Tahoma"/>
            </a:endParaRPr>
          </a:p>
          <a:p>
            <a:pPr marL="0" lvl="1">
              <a:buFont typeface="Arial" charset="0"/>
              <a:buNone/>
            </a:pPr>
            <a:r>
              <a:rPr lang="en-US" altLang="en-US" sz="3200" dirty="0">
                <a:cs typeface="Tahoma"/>
              </a:rPr>
              <a:t>B. </a:t>
            </a:r>
            <a:r>
              <a:rPr lang="en-US" altLang="en-US" sz="3200" dirty="0" smtClean="0">
                <a:cs typeface="Tahoma"/>
              </a:rPr>
              <a:t>right </a:t>
            </a:r>
            <a:r>
              <a:rPr lang="en-US" altLang="en-US" sz="3200" dirty="0">
                <a:cs typeface="Tahoma"/>
              </a:rPr>
              <a:t>of </a:t>
            </a:r>
            <a:r>
              <a:rPr lang="en-US" altLang="en-US" sz="3200" dirty="0" smtClean="0">
                <a:cs typeface="Tahoma"/>
              </a:rPr>
              <a:t>rebuttal</a:t>
            </a:r>
            <a:endParaRPr lang="en-US" altLang="en-US" sz="3200" dirty="0">
              <a:cs typeface="Tahoma"/>
            </a:endParaRPr>
          </a:p>
          <a:p>
            <a:pPr marL="0" lvl="1">
              <a:buFont typeface="Arial" charset="0"/>
              <a:buNone/>
            </a:pPr>
            <a:r>
              <a:rPr lang="en-US" altLang="en-US" sz="3200" dirty="0">
                <a:cs typeface="Tahoma"/>
              </a:rPr>
              <a:t>C. </a:t>
            </a:r>
            <a:r>
              <a:rPr lang="en-US" altLang="en-US" sz="3200" b="1" dirty="0">
                <a:cs typeface="Tahoma"/>
              </a:rPr>
              <a:t>1996 Telecommunications Act</a:t>
            </a:r>
          </a:p>
          <a:p>
            <a:pPr marL="0" lvl="1">
              <a:buFont typeface="Arial" charset="0"/>
              <a:buNone/>
            </a:pPr>
            <a:r>
              <a:rPr lang="en-US" altLang="en-US" sz="3200" dirty="0">
                <a:cs typeface="Tahoma"/>
              </a:rPr>
              <a:t>D. </a:t>
            </a:r>
            <a:r>
              <a:rPr lang="en-US" altLang="en-US" sz="3200" dirty="0" smtClean="0">
                <a:cs typeface="Tahoma"/>
              </a:rPr>
              <a:t>fairness doctrine</a:t>
            </a:r>
            <a:endParaRPr lang="en-US" altLang="en-US" sz="3200" dirty="0">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a:cs typeface="Tahoma"/>
              </a:rPr>
              <a:t>Freedom of the Press</a:t>
            </a:r>
          </a:p>
        </p:txBody>
      </p:sp>
      <p:sp>
        <p:nvSpPr>
          <p:cNvPr id="35843" name="Content Placeholder 2"/>
          <p:cNvSpPr>
            <a:spLocks noGrp="1"/>
          </p:cNvSpPr>
          <p:nvPr>
            <p:ph idx="1"/>
          </p:nvPr>
        </p:nvSpPr>
        <p:spPr/>
        <p:txBody>
          <a:bodyPr/>
          <a:lstStyle/>
          <a:p>
            <a:pPr eaLnBrk="1" hangingPunct="1"/>
            <a:r>
              <a:rPr lang="en-US" altLang="en-US" dirty="0">
                <a:cs typeface="Tahoma"/>
              </a:rPr>
              <a:t>Guaranteed in the First Amendment</a:t>
            </a:r>
          </a:p>
          <a:p>
            <a:pPr eaLnBrk="1" hangingPunct="1"/>
            <a:r>
              <a:rPr lang="en-US" altLang="en-US" b="1" i="1" dirty="0">
                <a:cs typeface="Tahoma"/>
              </a:rPr>
              <a:t>Prior </a:t>
            </a:r>
            <a:r>
              <a:rPr lang="en-US" altLang="en-US" b="1" i="1" dirty="0" smtClean="0">
                <a:cs typeface="Tahoma"/>
              </a:rPr>
              <a:t>restraint</a:t>
            </a:r>
            <a:r>
              <a:rPr lang="en-US" altLang="ja-JP" dirty="0">
                <a:cs typeface="Tahoma"/>
              </a:rPr>
              <a:t>—</a:t>
            </a:r>
            <a:r>
              <a:rPr lang="en-US" altLang="en-US" dirty="0" smtClean="0">
                <a:cs typeface="Tahoma"/>
              </a:rPr>
              <a:t>an </a:t>
            </a:r>
            <a:r>
              <a:rPr lang="en-US" altLang="en-US" dirty="0">
                <a:cs typeface="Tahoma"/>
              </a:rPr>
              <a:t>effort by a government agency to block the publication of material it deems libelous or harmful in some other way</a:t>
            </a:r>
          </a:p>
          <a:p>
            <a:pPr eaLnBrk="1" hangingPunct="1"/>
            <a:r>
              <a:rPr lang="en-US" altLang="en-US" i="1" dirty="0">
                <a:cs typeface="Tahoma"/>
              </a:rPr>
              <a:t>Near v. Minnesota</a:t>
            </a:r>
            <a:r>
              <a:rPr lang="en-US" altLang="en-US" dirty="0">
                <a:cs typeface="Tahoma"/>
              </a:rPr>
              <a:t> (1931) set a high legal threshold for government prior </a:t>
            </a:r>
            <a:r>
              <a:rPr lang="en-US" altLang="en-US" dirty="0" smtClean="0">
                <a:cs typeface="Tahoma"/>
              </a:rPr>
              <a:t>restraint</a:t>
            </a:r>
            <a:endParaRPr lang="en-US" altLang="en-US" dirty="0">
              <a:cs typeface="Tahoma"/>
            </a:endParaRPr>
          </a:p>
          <a:p>
            <a:pPr eaLnBrk="1" hangingPunct="1"/>
            <a:endParaRPr lang="en-US" altLang="en-US" dirty="0">
              <a:cs typeface="Tahoma"/>
            </a:endParaRPr>
          </a:p>
          <a:p>
            <a:pPr eaLnBrk="1" hangingPunct="1">
              <a:buFont typeface="Arial" charset="0"/>
              <a:buNone/>
            </a:pPr>
            <a:endParaRPr lang="en-US" altLang="en-US" dirty="0">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ea typeface="ＭＳ Ｐゴシック" charset="-128"/>
                <a:cs typeface="Tahoma"/>
              </a:rPr>
              <a:t>Organization and Ownership </a:t>
            </a:r>
            <a:br>
              <a:rPr lang="en-US" altLang="en-US">
                <a:ea typeface="ＭＳ Ｐゴシック" charset="-128"/>
                <a:cs typeface="Tahoma"/>
              </a:rPr>
            </a:br>
            <a:r>
              <a:rPr lang="en-US" altLang="en-US">
                <a:ea typeface="ＭＳ Ｐゴシック" charset="-128"/>
                <a:cs typeface="Tahoma"/>
              </a:rPr>
              <a:t>of the Media</a:t>
            </a:r>
          </a:p>
        </p:txBody>
      </p:sp>
      <p:sp>
        <p:nvSpPr>
          <p:cNvPr id="37891" name="Content Placeholder 2"/>
          <p:cNvSpPr>
            <a:spLocks noGrp="1"/>
          </p:cNvSpPr>
          <p:nvPr>
            <p:ph idx="1"/>
          </p:nvPr>
        </p:nvSpPr>
        <p:spPr/>
        <p:txBody>
          <a:bodyPr>
            <a:normAutofit lnSpcReduction="10000"/>
          </a:bodyPr>
          <a:lstStyle/>
          <a:p>
            <a:pPr eaLnBrk="1" hangingPunct="1"/>
            <a:r>
              <a:rPr lang="en-US" altLang="en-US" dirty="0">
                <a:cs typeface="Tahoma"/>
              </a:rPr>
              <a:t>Today, there </a:t>
            </a:r>
            <a:r>
              <a:rPr lang="en-US" altLang="en-US" dirty="0" smtClean="0">
                <a:cs typeface="Tahoma"/>
              </a:rPr>
              <a:t>are</a:t>
            </a:r>
            <a:endParaRPr lang="en-US" altLang="en-US" dirty="0">
              <a:cs typeface="Tahoma"/>
            </a:endParaRPr>
          </a:p>
          <a:p>
            <a:pPr lvl="1" eaLnBrk="1" hangingPunct="1"/>
            <a:r>
              <a:rPr lang="en-US" altLang="en-US" dirty="0">
                <a:cs typeface="Tahoma"/>
              </a:rPr>
              <a:t>More than 2,000 television stations</a:t>
            </a:r>
          </a:p>
          <a:p>
            <a:pPr lvl="1" eaLnBrk="1" hangingPunct="1"/>
            <a:r>
              <a:rPr lang="en-US" altLang="en-US" dirty="0">
                <a:cs typeface="Tahoma"/>
              </a:rPr>
              <a:t>Approximately 1,400 daily newspapers</a:t>
            </a:r>
          </a:p>
          <a:p>
            <a:pPr lvl="1" eaLnBrk="1" hangingPunct="1"/>
            <a:r>
              <a:rPr lang="en-US" altLang="en-US" dirty="0">
                <a:cs typeface="Tahoma"/>
              </a:rPr>
              <a:t>More than 13,000 radio stations</a:t>
            </a:r>
          </a:p>
          <a:p>
            <a:pPr lvl="1" eaLnBrk="1" hangingPunct="1"/>
            <a:r>
              <a:rPr lang="en-US" altLang="en-US" dirty="0">
                <a:cs typeface="Tahoma"/>
              </a:rPr>
              <a:t>20 major television networks</a:t>
            </a:r>
          </a:p>
          <a:p>
            <a:pPr eaLnBrk="1" hangingPunct="1"/>
            <a:r>
              <a:rPr lang="en-US" altLang="en-US" dirty="0">
                <a:cs typeface="Tahoma"/>
              </a:rPr>
              <a:t>By 2014, Fox News was the second highest rated weekday primetime cable channel, trailing only </a:t>
            </a:r>
            <a:r>
              <a:rPr lang="en-US" altLang="en-US" dirty="0" smtClean="0">
                <a:cs typeface="Tahoma"/>
              </a:rPr>
              <a:t>ESPN; Fox </a:t>
            </a:r>
            <a:r>
              <a:rPr lang="en-US" altLang="en-US" dirty="0">
                <a:cs typeface="Tahoma"/>
              </a:rPr>
              <a:t>has 2.3 million viewers per night in </a:t>
            </a:r>
            <a:r>
              <a:rPr lang="en-US" altLang="en-US" dirty="0" smtClean="0">
                <a:cs typeface="Tahoma"/>
              </a:rPr>
              <a:t>primetime</a:t>
            </a:r>
            <a:endParaRPr lang="en-US" altLang="en-US" dirty="0">
              <a:cs typeface="Tahom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a:ea typeface="ＭＳ Ｐゴシック" charset="-128"/>
                <a:cs typeface="Tahoma"/>
              </a:rPr>
              <a:t>Organization and Ownership </a:t>
            </a:r>
            <a:br>
              <a:rPr lang="en-US" altLang="en-US">
                <a:ea typeface="ＭＳ Ｐゴシック" charset="-128"/>
                <a:cs typeface="Tahoma"/>
              </a:rPr>
            </a:br>
            <a:r>
              <a:rPr lang="en-US" altLang="en-US">
                <a:ea typeface="ＭＳ Ｐゴシック" charset="-128"/>
                <a:cs typeface="Tahoma"/>
              </a:rPr>
              <a:t>of the Media</a:t>
            </a:r>
          </a:p>
        </p:txBody>
      </p:sp>
      <p:sp>
        <p:nvSpPr>
          <p:cNvPr id="39939" name="Content Placeholder 2"/>
          <p:cNvSpPr>
            <a:spLocks noGrp="1"/>
          </p:cNvSpPr>
          <p:nvPr>
            <p:ph idx="1"/>
          </p:nvPr>
        </p:nvSpPr>
        <p:spPr/>
        <p:txBody>
          <a:bodyPr/>
          <a:lstStyle/>
          <a:p>
            <a:pPr eaLnBrk="1" hangingPunct="1"/>
            <a:r>
              <a:rPr lang="en-US" altLang="en-US" dirty="0">
                <a:cs typeface="Tahoma"/>
              </a:rPr>
              <a:t>1996 Telecommunications Act led to media </a:t>
            </a:r>
            <a:r>
              <a:rPr lang="en-US" altLang="en-US" dirty="0" smtClean="0">
                <a:cs typeface="Tahoma"/>
              </a:rPr>
              <a:t>consolidation</a:t>
            </a:r>
            <a:endParaRPr lang="en-US" altLang="en-US" dirty="0">
              <a:cs typeface="Tahoma"/>
            </a:endParaRPr>
          </a:p>
          <a:p>
            <a:pPr eaLnBrk="1" hangingPunct="1"/>
            <a:r>
              <a:rPr lang="en-US" altLang="en-US" dirty="0">
                <a:cs typeface="Tahoma"/>
              </a:rPr>
              <a:t>The Internet can provide a counterweight to media </a:t>
            </a:r>
            <a:r>
              <a:rPr lang="en-US" altLang="en-US" dirty="0" smtClean="0">
                <a:cs typeface="Tahoma"/>
              </a:rPr>
              <a:t>consolidation</a:t>
            </a:r>
            <a:endParaRPr lang="en-US" altLang="en-US" dirty="0">
              <a:cs typeface="Tahoma"/>
            </a:endParaRPr>
          </a:p>
          <a:p>
            <a:pPr eaLnBrk="1" hangingPunct="1"/>
            <a:r>
              <a:rPr lang="en-US" altLang="en-US" dirty="0">
                <a:cs typeface="Tahoma"/>
              </a:rPr>
              <a:t>But there are surprisingly few distinct national sources for </a:t>
            </a:r>
            <a:r>
              <a:rPr lang="en-US" altLang="en-US" dirty="0" smtClean="0">
                <a:cs typeface="Tahoma"/>
              </a:rPr>
              <a:t>news</a:t>
            </a:r>
            <a:endParaRPr lang="en-US" altLang="en-US" dirty="0">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a:cs typeface="Tahoma"/>
              </a:rPr>
              <a:t>The Media as a Political Institution</a:t>
            </a:r>
          </a:p>
        </p:txBody>
      </p:sp>
      <p:sp>
        <p:nvSpPr>
          <p:cNvPr id="5123" name="Content Placeholder 2"/>
          <p:cNvSpPr>
            <a:spLocks noGrp="1"/>
          </p:cNvSpPr>
          <p:nvPr>
            <p:ph idx="1"/>
          </p:nvPr>
        </p:nvSpPr>
        <p:spPr/>
        <p:txBody>
          <a:bodyPr/>
          <a:lstStyle/>
          <a:p>
            <a:pPr eaLnBrk="1" hangingPunct="1"/>
            <a:r>
              <a:rPr lang="en-US" altLang="en-US" dirty="0">
                <a:cs typeface="Tahoma"/>
              </a:rPr>
              <a:t>Although not a formal branch of the U.S. government, the media play a critical institutional role in the political </a:t>
            </a:r>
            <a:r>
              <a:rPr lang="en-US" altLang="en-US" dirty="0" smtClean="0">
                <a:cs typeface="Tahoma"/>
              </a:rPr>
              <a:t>system</a:t>
            </a:r>
            <a:endParaRPr lang="en-US" altLang="en-US" dirty="0">
              <a:cs typeface="Tahoma"/>
            </a:endParaRPr>
          </a:p>
          <a:p>
            <a:pPr eaLnBrk="1" hangingPunct="1"/>
            <a:r>
              <a:rPr lang="en-US" altLang="en-US" dirty="0">
                <a:cs typeface="Tahoma"/>
              </a:rPr>
              <a:t>It is impossible to maintain a democratic political system over time without a properly functioning </a:t>
            </a:r>
            <a:r>
              <a:rPr lang="en-US" altLang="en-US" dirty="0" smtClean="0">
                <a:cs typeface="Tahoma"/>
              </a:rPr>
              <a:t>media</a:t>
            </a:r>
            <a:endParaRPr lang="en-US" altLang="en-US" dirty="0">
              <a:cs typeface="Tahom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dirty="0">
                <a:cs typeface="Tahoma"/>
              </a:rPr>
              <a:t>Few Corporations Control </a:t>
            </a:r>
            <a:br>
              <a:rPr lang="en-US" altLang="en-US" dirty="0">
                <a:cs typeface="Tahoma"/>
              </a:rPr>
            </a:br>
            <a:r>
              <a:rPr lang="en-US" altLang="en-US" dirty="0">
                <a:cs typeface="Tahoma"/>
              </a:rPr>
              <a:t>the Majority of U.S. </a:t>
            </a:r>
            <a:r>
              <a:rPr lang="en-US" altLang="en-US" dirty="0" smtClean="0">
                <a:cs typeface="Tahoma"/>
              </a:rPr>
              <a:t>Media</a:t>
            </a:r>
            <a:endParaRPr lang="en-US" altLang="en-US" dirty="0">
              <a:cs typeface="Tahoma"/>
            </a:endParaRPr>
          </a:p>
        </p:txBody>
      </p:sp>
      <p:pic>
        <p:nvPicPr>
          <p:cNvPr id="3" name="Content Placeholder 2" descr="AMGOV14U_FIG14.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60" t="20917" r="2560" b="23021"/>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a:cs typeface="Tahoma"/>
              </a:rPr>
              <a:t>What Affects News Coverage</a:t>
            </a:r>
            <a:r>
              <a:rPr lang="en-US" altLang="en-US" dirty="0" smtClean="0">
                <a:cs typeface="Tahoma"/>
              </a:rPr>
              <a:t>?:</a:t>
            </a:r>
            <a:r>
              <a:rPr lang="en-US" altLang="en-US" dirty="0">
                <a:cs typeface="Tahoma"/>
              </a:rPr>
              <a:t/>
            </a:r>
            <a:br>
              <a:rPr lang="en-US" altLang="en-US" dirty="0">
                <a:cs typeface="Tahoma"/>
              </a:rPr>
            </a:br>
            <a:r>
              <a:rPr lang="en-US" altLang="en-US" dirty="0">
                <a:cs typeface="Tahoma"/>
              </a:rPr>
              <a:t>Journalists</a:t>
            </a:r>
          </a:p>
        </p:txBody>
      </p:sp>
      <p:sp>
        <p:nvSpPr>
          <p:cNvPr id="44035" name="Content Placeholder 2"/>
          <p:cNvSpPr>
            <a:spLocks noGrp="1"/>
          </p:cNvSpPr>
          <p:nvPr>
            <p:ph idx="1"/>
          </p:nvPr>
        </p:nvSpPr>
        <p:spPr/>
        <p:txBody>
          <a:bodyPr>
            <a:normAutofit lnSpcReduction="10000"/>
          </a:bodyPr>
          <a:lstStyle/>
          <a:p>
            <a:pPr eaLnBrk="1" hangingPunct="1"/>
            <a:r>
              <a:rPr lang="en-US" altLang="en-US" dirty="0">
                <a:cs typeface="Tahoma"/>
              </a:rPr>
              <a:t>Journalists play a critical role in shaping news </a:t>
            </a:r>
            <a:r>
              <a:rPr lang="en-US" altLang="en-US" dirty="0" smtClean="0">
                <a:cs typeface="Tahoma"/>
              </a:rPr>
              <a:t>coverage</a:t>
            </a:r>
            <a:endParaRPr lang="en-US" altLang="en-US" dirty="0">
              <a:cs typeface="Tahoma"/>
            </a:endParaRPr>
          </a:p>
          <a:p>
            <a:pPr eaLnBrk="1" hangingPunct="1"/>
            <a:r>
              <a:rPr lang="en-US" altLang="en-US" dirty="0">
                <a:cs typeface="Tahoma"/>
              </a:rPr>
              <a:t>Although most journalists strive for objectivity, personal biases inevitably shape their </a:t>
            </a:r>
            <a:r>
              <a:rPr lang="en-US" altLang="en-US" dirty="0" smtClean="0">
                <a:cs typeface="Tahoma"/>
              </a:rPr>
              <a:t>perspectives</a:t>
            </a:r>
            <a:endParaRPr lang="en-US" altLang="en-US" dirty="0">
              <a:cs typeface="Tahoma"/>
            </a:endParaRPr>
          </a:p>
          <a:p>
            <a:pPr eaLnBrk="1" hangingPunct="1"/>
            <a:r>
              <a:rPr lang="en-US" altLang="en-US" dirty="0">
                <a:cs typeface="Tahoma"/>
              </a:rPr>
              <a:t>What do journalists want?</a:t>
            </a:r>
          </a:p>
          <a:p>
            <a:pPr lvl="1" eaLnBrk="1" hangingPunct="1"/>
            <a:r>
              <a:rPr lang="en-US" altLang="en-US" dirty="0">
                <a:cs typeface="Tahoma"/>
              </a:rPr>
              <a:t>Ratings</a:t>
            </a:r>
          </a:p>
          <a:p>
            <a:pPr lvl="1" eaLnBrk="1" hangingPunct="1"/>
            <a:r>
              <a:rPr lang="en-US" altLang="en-US" dirty="0">
                <a:cs typeface="Tahoma"/>
              </a:rPr>
              <a:t>Career success</a:t>
            </a:r>
          </a:p>
          <a:p>
            <a:pPr lvl="1" eaLnBrk="1" hangingPunct="1"/>
            <a:r>
              <a:rPr lang="en-US" altLang="en-US" dirty="0">
                <a:cs typeface="Tahoma"/>
              </a:rPr>
              <a:t>Professional prestige</a:t>
            </a:r>
          </a:p>
          <a:p>
            <a:pPr eaLnBrk="1" hangingPunct="1"/>
            <a:endParaRPr lang="en-US" altLang="en-US" dirty="0">
              <a:cs typeface="Tahom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a:cs typeface="Tahoma"/>
              </a:rPr>
              <a:t>Journalists</a:t>
            </a:r>
          </a:p>
        </p:txBody>
      </p:sp>
      <p:sp>
        <p:nvSpPr>
          <p:cNvPr id="46083" name="Content Placeholder 2"/>
          <p:cNvSpPr>
            <a:spLocks noGrp="1"/>
          </p:cNvSpPr>
          <p:nvPr>
            <p:ph idx="1"/>
          </p:nvPr>
        </p:nvSpPr>
        <p:spPr/>
        <p:txBody>
          <a:bodyPr/>
          <a:lstStyle/>
          <a:p>
            <a:pPr eaLnBrk="1" hangingPunct="1"/>
            <a:r>
              <a:rPr lang="en-US" altLang="en-US" dirty="0">
                <a:cs typeface="Tahoma"/>
              </a:rPr>
              <a:t>In recent </a:t>
            </a:r>
            <a:r>
              <a:rPr lang="en-US" altLang="en-US" dirty="0" smtClean="0">
                <a:cs typeface="Tahoma"/>
              </a:rPr>
              <a:t>years, </a:t>
            </a:r>
            <a:r>
              <a:rPr lang="en-US" altLang="en-US" dirty="0">
                <a:cs typeface="Tahoma"/>
              </a:rPr>
              <a:t>there has been greater acceptance of partisanship among </a:t>
            </a:r>
            <a:r>
              <a:rPr lang="en-US" altLang="en-US" dirty="0" smtClean="0">
                <a:cs typeface="Tahoma"/>
              </a:rPr>
              <a:t>journalists</a:t>
            </a:r>
            <a:endParaRPr lang="en-US" altLang="en-US" dirty="0">
              <a:cs typeface="Tahoma"/>
            </a:endParaRPr>
          </a:p>
          <a:p>
            <a:pPr eaLnBrk="1" hangingPunct="1"/>
            <a:r>
              <a:rPr lang="en-US" altLang="en-US" dirty="0" smtClean="0">
                <a:cs typeface="Tahoma"/>
              </a:rPr>
              <a:t>Media </a:t>
            </a:r>
            <a:r>
              <a:rPr lang="en-US" altLang="en-US" dirty="0">
                <a:cs typeface="Tahoma"/>
              </a:rPr>
              <a:t>moguls William Randolph Hearst (1863–1951), Rupert Murdoch (born 1931), and others have shaped news coverage through their biases and business </a:t>
            </a:r>
            <a:r>
              <a:rPr lang="en-US" altLang="en-US" dirty="0" smtClean="0">
                <a:cs typeface="Tahoma"/>
              </a:rPr>
              <a:t>interests</a:t>
            </a:r>
            <a:endParaRPr lang="en-US" altLang="en-US" dirty="0">
              <a:cs typeface="Tahoma"/>
            </a:endParaRPr>
          </a:p>
          <a:p>
            <a:pPr eaLnBrk="1" hangingPunct="1"/>
            <a:endParaRPr lang="en-US" altLang="en-US" dirty="0">
              <a:cs typeface="Tahom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a:cs typeface="Tahoma"/>
              </a:rPr>
              <a:t>Do Journalists Bias the News?</a:t>
            </a:r>
          </a:p>
        </p:txBody>
      </p:sp>
      <p:sp>
        <p:nvSpPr>
          <p:cNvPr id="48131" name="Content Placeholder 2"/>
          <p:cNvSpPr>
            <a:spLocks noGrp="1"/>
          </p:cNvSpPr>
          <p:nvPr>
            <p:ph idx="1"/>
          </p:nvPr>
        </p:nvSpPr>
        <p:spPr/>
        <p:txBody>
          <a:bodyPr/>
          <a:lstStyle/>
          <a:p>
            <a:pPr eaLnBrk="1" hangingPunct="1"/>
            <a:r>
              <a:rPr lang="en-US" altLang="en-US" dirty="0">
                <a:cs typeface="Tahoma"/>
              </a:rPr>
              <a:t>More journalists identify themselves as Democrats and liberals than as Republicans and </a:t>
            </a:r>
            <a:r>
              <a:rPr lang="en-US" altLang="en-US" dirty="0" smtClean="0">
                <a:cs typeface="Tahoma"/>
              </a:rPr>
              <a:t>conservatives</a:t>
            </a:r>
            <a:endParaRPr lang="en-US" altLang="en-US" dirty="0">
              <a:cs typeface="Tahoma"/>
            </a:endParaRPr>
          </a:p>
          <a:p>
            <a:pPr eaLnBrk="1" hangingPunct="1"/>
            <a:r>
              <a:rPr lang="en-US" altLang="en-US" dirty="0">
                <a:cs typeface="Tahoma"/>
              </a:rPr>
              <a:t>Most studies have failed to identify major biases in coverage of national politics, though some subtle biases do </a:t>
            </a:r>
            <a:r>
              <a:rPr lang="en-US" altLang="en-US" dirty="0" smtClean="0">
                <a:cs typeface="Tahoma"/>
              </a:rPr>
              <a:t>exist</a:t>
            </a:r>
            <a:endParaRPr lang="en-US" altLang="en-US" dirty="0">
              <a:cs typeface="Tahoma"/>
            </a:endParaRPr>
          </a:p>
          <a:p>
            <a:pPr eaLnBrk="1" hangingPunct="1"/>
            <a:endParaRPr lang="en-US" altLang="en-US" dirty="0">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dirty="0">
                <a:cs typeface="Tahoma"/>
              </a:rPr>
              <a:t>Newspaper Endorsements</a:t>
            </a:r>
          </a:p>
        </p:txBody>
      </p:sp>
      <p:pic>
        <p:nvPicPr>
          <p:cNvPr id="3" name="Content Placeholder 2" descr="AMGOV14U_FIG14.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885" t="11579" r="2885" b="11579"/>
          <a:stretch/>
        </p:blipFill>
        <p:spPr>
          <a:xfrm>
            <a:off x="2147466" y="1737895"/>
            <a:ext cx="4849068" cy="438826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a:cs typeface="Tahoma"/>
              </a:rPr>
              <a:t>Citizen Journalism</a:t>
            </a:r>
          </a:p>
        </p:txBody>
      </p:sp>
      <p:sp>
        <p:nvSpPr>
          <p:cNvPr id="52227" name="Content Placeholder 2"/>
          <p:cNvSpPr>
            <a:spLocks noGrp="1"/>
          </p:cNvSpPr>
          <p:nvPr>
            <p:ph idx="1"/>
          </p:nvPr>
        </p:nvSpPr>
        <p:spPr/>
        <p:txBody>
          <a:bodyPr/>
          <a:lstStyle/>
          <a:p>
            <a:pPr eaLnBrk="1" hangingPunct="1"/>
            <a:r>
              <a:rPr lang="en-US" altLang="en-US" dirty="0">
                <a:cs typeface="Tahoma"/>
              </a:rPr>
              <a:t>The </a:t>
            </a:r>
            <a:r>
              <a:rPr lang="en-US" altLang="en-US" dirty="0" smtClean="0">
                <a:cs typeface="Tahoma"/>
              </a:rPr>
              <a:t>emergence of citizen journalism, enabled by the Internet, promotes a wider variety of perspectives</a:t>
            </a:r>
          </a:p>
          <a:p>
            <a:pPr eaLnBrk="1" hangingPunct="1"/>
            <a:r>
              <a:rPr lang="en-US" altLang="en-US" dirty="0" smtClean="0">
                <a:cs typeface="Tahoma"/>
              </a:rPr>
              <a:t>Citizen journalists played a major role in recent crises in Egypt, Libya, and Syria</a:t>
            </a:r>
          </a:p>
          <a:p>
            <a:pPr eaLnBrk="1" hangingPunct="1"/>
            <a:r>
              <a:rPr lang="en-US" altLang="en-US" dirty="0" smtClean="0">
                <a:cs typeface="Tahoma"/>
              </a:rPr>
              <a:t>Critics of citizen journalism express concern about upholding traditional journalistic standards and training</a:t>
            </a:r>
          </a:p>
          <a:p>
            <a:pPr eaLnBrk="1" hangingPunct="1"/>
            <a:endParaRPr lang="en-US" altLang="en-US" dirty="0">
              <a:cs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a:cs typeface="Tahoma"/>
              </a:rPr>
              <a:t>News Sources: News Leaks</a:t>
            </a:r>
          </a:p>
        </p:txBody>
      </p:sp>
      <p:sp>
        <p:nvSpPr>
          <p:cNvPr id="53251" name="Content Placeholder 2"/>
          <p:cNvSpPr>
            <a:spLocks noGrp="1"/>
          </p:cNvSpPr>
          <p:nvPr>
            <p:ph idx="1"/>
          </p:nvPr>
        </p:nvSpPr>
        <p:spPr/>
        <p:txBody>
          <a:bodyPr>
            <a:normAutofit lnSpcReduction="10000"/>
          </a:bodyPr>
          <a:lstStyle/>
          <a:p>
            <a:pPr eaLnBrk="1" hangingPunct="1">
              <a:spcBef>
                <a:spcPct val="0"/>
              </a:spcBef>
            </a:pPr>
            <a:r>
              <a:rPr lang="en-US" altLang="en-US" sz="3000" dirty="0">
                <a:cs typeface="Tahoma"/>
              </a:rPr>
              <a:t>Individuals shape news through the dissemination of confidential </a:t>
            </a:r>
            <a:r>
              <a:rPr lang="en-US" altLang="en-US" sz="3000" dirty="0" smtClean="0">
                <a:cs typeface="Tahoma"/>
              </a:rPr>
              <a:t>information</a:t>
            </a:r>
            <a:endParaRPr lang="en-US" altLang="en-US" sz="3000" dirty="0">
              <a:cs typeface="Tahoma"/>
            </a:endParaRPr>
          </a:p>
          <a:p>
            <a:pPr eaLnBrk="1" hangingPunct="1">
              <a:spcBef>
                <a:spcPct val="0"/>
              </a:spcBef>
            </a:pPr>
            <a:r>
              <a:rPr lang="en-US" altLang="en-US" sz="3000" dirty="0">
                <a:cs typeface="Tahoma"/>
              </a:rPr>
              <a:t>In 1971, Daniel Ellsberg, a military analyst employed by the RAND Corporation, released to the </a:t>
            </a:r>
            <a:r>
              <a:rPr lang="en-US" altLang="en-US" sz="3000" i="1" dirty="0">
                <a:cs typeface="Tahoma"/>
              </a:rPr>
              <a:t>New York Times </a:t>
            </a:r>
            <a:r>
              <a:rPr lang="en-US" altLang="en-US" sz="3000" dirty="0">
                <a:cs typeface="Tahoma"/>
              </a:rPr>
              <a:t>the Pentagon Papers, a top-secret study of U.S. involvement in the Vietnam </a:t>
            </a:r>
            <a:r>
              <a:rPr lang="en-US" altLang="en-US" sz="3000" dirty="0" smtClean="0">
                <a:cs typeface="Tahoma"/>
              </a:rPr>
              <a:t>War</a:t>
            </a:r>
            <a:endParaRPr lang="en-US" altLang="en-US" sz="3000" dirty="0">
              <a:cs typeface="Tahoma"/>
            </a:endParaRPr>
          </a:p>
          <a:p>
            <a:pPr eaLnBrk="1" hangingPunct="1">
              <a:spcBef>
                <a:spcPct val="0"/>
              </a:spcBef>
            </a:pPr>
            <a:r>
              <a:rPr lang="en-US" altLang="en-US" sz="3000" dirty="0">
                <a:cs typeface="Tahoma"/>
              </a:rPr>
              <a:t>Edward Snowden, who leaked information about NSA wiretapping, is a more contemporary but no less controversial </a:t>
            </a:r>
            <a:r>
              <a:rPr lang="en-US" altLang="en-US" sz="3000" dirty="0" smtClean="0">
                <a:cs typeface="Tahoma"/>
              </a:rPr>
              <a:t>figure</a:t>
            </a:r>
            <a:endParaRPr lang="en-US" altLang="en-US" sz="3000" dirty="0">
              <a:cs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a:cs typeface="Tahoma"/>
              </a:rPr>
              <a:t>News Sources: Press Releases</a:t>
            </a:r>
          </a:p>
        </p:txBody>
      </p:sp>
      <p:sp>
        <p:nvSpPr>
          <p:cNvPr id="55299" name="Content Placeholder 2"/>
          <p:cNvSpPr>
            <a:spLocks noGrp="1"/>
          </p:cNvSpPr>
          <p:nvPr>
            <p:ph idx="1"/>
          </p:nvPr>
        </p:nvSpPr>
        <p:spPr/>
        <p:txBody>
          <a:bodyPr/>
          <a:lstStyle/>
          <a:p>
            <a:pPr eaLnBrk="1" hangingPunct="1"/>
            <a:r>
              <a:rPr lang="en-US" altLang="en-US" dirty="0">
                <a:cs typeface="Tahoma"/>
              </a:rPr>
              <a:t>A press release is a story written by an advocate or publicist and distributed to the media in the hope that journalists will publish it under their own </a:t>
            </a:r>
            <a:r>
              <a:rPr lang="en-US" altLang="en-US" dirty="0" smtClean="0">
                <a:cs typeface="Tahoma"/>
              </a:rPr>
              <a:t>byline</a:t>
            </a:r>
            <a:endParaRPr lang="en-US" altLang="en-US" dirty="0">
              <a:cs typeface="Tahoma"/>
            </a:endParaRPr>
          </a:p>
          <a:p>
            <a:pPr eaLnBrk="1" hangingPunct="1"/>
            <a:r>
              <a:rPr lang="en-US" altLang="en-US" dirty="0">
                <a:cs typeface="Tahoma"/>
              </a:rPr>
              <a:t>Today, there are “video news releases” that are designed to look like news stories created by independent </a:t>
            </a:r>
            <a:r>
              <a:rPr lang="en-US" altLang="en-US" dirty="0" smtClean="0">
                <a:cs typeface="Tahoma"/>
              </a:rPr>
              <a:t>journalists</a:t>
            </a:r>
            <a:endParaRPr lang="en-US" altLang="en-US" dirty="0">
              <a:cs typeface="Tahoma"/>
            </a:endParaRPr>
          </a:p>
          <a:p>
            <a:pPr eaLnBrk="1" hangingPunct="1"/>
            <a:endParaRPr lang="en-US" altLang="en-US" dirty="0">
              <a:cs typeface="Tahoma"/>
            </a:endParaRPr>
          </a:p>
          <a:p>
            <a:pPr eaLnBrk="1" hangingPunct="1"/>
            <a:endParaRPr lang="en-US" altLang="en-US" dirty="0">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3</a:t>
            </a:r>
            <a:endParaRPr lang="en-US" altLang="en-US" dirty="0">
              <a:cs typeface="Tahoma"/>
            </a:endParaRPr>
          </a:p>
        </p:txBody>
      </p:sp>
      <p:sp>
        <p:nvSpPr>
          <p:cNvPr id="24579" name="Content Placeholder 2"/>
          <p:cNvSpPr>
            <a:spLocks noGrp="1"/>
          </p:cNvSpPr>
          <p:nvPr>
            <p:ph idx="1"/>
          </p:nvPr>
        </p:nvSpPr>
        <p:spPr/>
        <p:txBody>
          <a:bodyPr/>
          <a:lstStyle/>
          <a:p>
            <a:pPr marL="0" indent="0" eaLnBrk="1" hangingPunct="1">
              <a:buFont typeface="Arial" panose="020B0604020202020204" pitchFamily="34" charset="0"/>
              <a:buNone/>
              <a:defRPr/>
            </a:pPr>
            <a:r>
              <a:rPr lang="en-US" dirty="0" smtClean="0">
                <a:ea typeface="Helvetica" charset="0"/>
                <a:cs typeface="Tahoma"/>
              </a:rPr>
              <a:t>What level of confidence do you have that the news media cover events in ways that inform political debate in our democracy?</a:t>
            </a:r>
          </a:p>
          <a:p>
            <a:pPr eaLnBrk="1" hangingPunct="1">
              <a:buFont typeface="Arial" panose="020B0604020202020204" pitchFamily="34" charset="0"/>
              <a:buNone/>
              <a:defRPr/>
            </a:pPr>
            <a:endParaRPr lang="en-US" sz="2400" dirty="0" smtClean="0">
              <a:ea typeface="Helvetica" charset="0"/>
              <a:cs typeface="Tahoma"/>
            </a:endParaRPr>
          </a:p>
          <a:p>
            <a:pPr marL="514350" indent="-514350" eaLnBrk="1" hangingPunct="1">
              <a:buClrTx/>
              <a:buFont typeface="+mj-lt"/>
              <a:buAutoNum type="alphaUcPeriod"/>
              <a:defRPr/>
            </a:pPr>
            <a:r>
              <a:rPr lang="en-US" dirty="0" smtClean="0">
                <a:ea typeface="Helvetica" charset="0"/>
                <a:cs typeface="Tahoma"/>
              </a:rPr>
              <a:t>highly confident</a:t>
            </a:r>
          </a:p>
          <a:p>
            <a:pPr marL="514350" indent="-514350" eaLnBrk="1" hangingPunct="1">
              <a:buClrTx/>
              <a:buFont typeface="+mj-lt"/>
              <a:buAutoNum type="alphaUcPeriod"/>
              <a:defRPr/>
            </a:pPr>
            <a:r>
              <a:rPr lang="en-US" dirty="0" smtClean="0">
                <a:ea typeface="Helvetica" charset="0"/>
                <a:cs typeface="Tahoma"/>
              </a:rPr>
              <a:t>somewhat confident</a:t>
            </a:r>
          </a:p>
          <a:p>
            <a:pPr marL="514350" indent="-514350" eaLnBrk="1" hangingPunct="1">
              <a:buClrTx/>
              <a:buFont typeface="+mj-lt"/>
              <a:buAutoNum type="alphaUcPeriod"/>
              <a:defRPr/>
            </a:pPr>
            <a:r>
              <a:rPr lang="en-US" dirty="0" smtClean="0">
                <a:ea typeface="Helvetica" charset="0"/>
                <a:cs typeface="Tahoma"/>
              </a:rPr>
              <a:t>somewhat dubious</a:t>
            </a:r>
          </a:p>
          <a:p>
            <a:pPr marL="514350" indent="-514350" eaLnBrk="1" hangingPunct="1">
              <a:buClrTx/>
              <a:buFont typeface="+mj-lt"/>
              <a:buAutoNum type="alphaUcPeriod"/>
              <a:defRPr/>
            </a:pPr>
            <a:r>
              <a:rPr lang="en-US" dirty="0" smtClean="0">
                <a:ea typeface="Helvetica" charset="0"/>
                <a:cs typeface="Tahoma"/>
              </a:rPr>
              <a:t>highly dubious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a:cs typeface="Tahoma"/>
              </a:rPr>
              <a:t>Consumers</a:t>
            </a:r>
          </a:p>
        </p:txBody>
      </p:sp>
      <p:sp>
        <p:nvSpPr>
          <p:cNvPr id="59395" name="Content Placeholder 2"/>
          <p:cNvSpPr>
            <a:spLocks noGrp="1"/>
          </p:cNvSpPr>
          <p:nvPr>
            <p:ph idx="1"/>
          </p:nvPr>
        </p:nvSpPr>
        <p:spPr/>
        <p:txBody>
          <a:bodyPr/>
          <a:lstStyle/>
          <a:p>
            <a:pPr eaLnBrk="1" hangingPunct="1"/>
            <a:r>
              <a:rPr lang="en-US" altLang="en-US" dirty="0">
                <a:cs typeface="Tahoma"/>
              </a:rPr>
              <a:t>The news business is ultimately geared toward making a </a:t>
            </a:r>
            <a:r>
              <a:rPr lang="en-US" altLang="en-US" dirty="0" smtClean="0">
                <a:cs typeface="Tahoma"/>
              </a:rPr>
              <a:t>profit</a:t>
            </a:r>
            <a:endParaRPr lang="en-US" altLang="en-US" dirty="0">
              <a:cs typeface="Tahoma"/>
            </a:endParaRPr>
          </a:p>
          <a:p>
            <a:pPr eaLnBrk="1" hangingPunct="1"/>
            <a:r>
              <a:rPr lang="en-US" altLang="en-US" dirty="0">
                <a:cs typeface="Tahoma"/>
              </a:rPr>
              <a:t>By attracting lucrative advertising, news outlets cater to an upscale </a:t>
            </a:r>
            <a:r>
              <a:rPr lang="en-US" altLang="en-US" dirty="0" smtClean="0">
                <a:cs typeface="Tahoma"/>
              </a:rPr>
              <a:t>audience</a:t>
            </a:r>
            <a:endParaRPr lang="en-US" altLang="en-US" dirty="0">
              <a:cs typeface="Tahoma"/>
            </a:endParaRPr>
          </a:p>
          <a:p>
            <a:pPr eaLnBrk="1" hangingPunct="1"/>
            <a:r>
              <a:rPr lang="ja-JP" altLang="en-US" dirty="0">
                <a:cs typeface="Tahoma"/>
              </a:rPr>
              <a:t>“</a:t>
            </a:r>
            <a:r>
              <a:rPr lang="en-US" altLang="ja-JP" dirty="0">
                <a:cs typeface="Tahoma"/>
              </a:rPr>
              <a:t>If it bleeds, it </a:t>
            </a:r>
            <a:r>
              <a:rPr lang="en-US" altLang="ja-JP" dirty="0" smtClean="0">
                <a:cs typeface="Tahoma"/>
              </a:rPr>
              <a:t>leads</a:t>
            </a:r>
            <a:r>
              <a:rPr lang="ja-JP" altLang="en-US" dirty="0" smtClean="0">
                <a:cs typeface="Tahoma"/>
              </a:rPr>
              <a:t>”</a:t>
            </a:r>
            <a:r>
              <a:rPr lang="en-US" dirty="0" smtClean="0">
                <a:cs typeface="Tahoma"/>
              </a:rPr>
              <a:t>—</a:t>
            </a:r>
            <a:r>
              <a:rPr lang="en-US" dirty="0">
                <a:cs typeface="Tahoma"/>
              </a:rPr>
              <a:t>n</a:t>
            </a:r>
            <a:r>
              <a:rPr lang="en-US" altLang="ja-JP" dirty="0" smtClean="0">
                <a:cs typeface="Tahoma"/>
              </a:rPr>
              <a:t>ews </a:t>
            </a:r>
            <a:r>
              <a:rPr lang="en-US" altLang="ja-JP" dirty="0">
                <a:cs typeface="Tahoma"/>
              </a:rPr>
              <a:t>is tailored to consumer preferences for </a:t>
            </a:r>
            <a:r>
              <a:rPr lang="en-US" altLang="ja-JP" dirty="0" smtClean="0">
                <a:cs typeface="Tahoma"/>
              </a:rPr>
              <a:t>entertainment</a:t>
            </a:r>
            <a:endParaRPr lang="en-US" altLang="en-US" dirty="0">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cs typeface="Tahoma"/>
              </a:rPr>
              <a:t>The Media as a Political Institution: Diversity</a:t>
            </a:r>
          </a:p>
        </p:txBody>
      </p:sp>
      <p:sp>
        <p:nvSpPr>
          <p:cNvPr id="7171" name="Content Placeholder 2"/>
          <p:cNvSpPr>
            <a:spLocks noGrp="1"/>
          </p:cNvSpPr>
          <p:nvPr>
            <p:ph idx="1"/>
          </p:nvPr>
        </p:nvSpPr>
        <p:spPr/>
        <p:txBody>
          <a:bodyPr/>
          <a:lstStyle/>
          <a:p>
            <a:pPr eaLnBrk="1" hangingPunct="1"/>
            <a:r>
              <a:rPr lang="en-US" altLang="en-US" dirty="0">
                <a:cs typeface="Tahoma"/>
              </a:rPr>
              <a:t>A diversity of sources, firms, and technologies makes up the </a:t>
            </a:r>
            <a:r>
              <a:rPr lang="en-US" altLang="en-US" dirty="0" smtClean="0">
                <a:cs typeface="Tahoma"/>
              </a:rPr>
              <a:t>media</a:t>
            </a:r>
            <a:endParaRPr lang="en-US" altLang="en-US" dirty="0">
              <a:cs typeface="Tahoma"/>
            </a:endParaRPr>
          </a:p>
          <a:p>
            <a:pPr lvl="1" eaLnBrk="1" hangingPunct="1"/>
            <a:r>
              <a:rPr lang="en-US" altLang="en-US" dirty="0">
                <a:cs typeface="Tahoma"/>
              </a:rPr>
              <a:t>Daily newspapers</a:t>
            </a:r>
          </a:p>
          <a:p>
            <a:pPr lvl="1" eaLnBrk="1" hangingPunct="1"/>
            <a:r>
              <a:rPr lang="en-US" altLang="en-US" dirty="0">
                <a:cs typeface="Tahoma"/>
              </a:rPr>
              <a:t>Television stations and networks</a:t>
            </a:r>
          </a:p>
          <a:p>
            <a:pPr lvl="1" eaLnBrk="1" hangingPunct="1"/>
            <a:r>
              <a:rPr lang="en-US" altLang="en-US" dirty="0">
                <a:cs typeface="Tahoma"/>
              </a:rPr>
              <a:t>Weekly magazines</a:t>
            </a:r>
          </a:p>
          <a:p>
            <a:pPr lvl="1" eaLnBrk="1" hangingPunct="1"/>
            <a:r>
              <a:rPr lang="en-US" altLang="en-US" dirty="0">
                <a:cs typeface="Tahoma"/>
              </a:rPr>
              <a:t>Countless websites</a:t>
            </a:r>
          </a:p>
          <a:p>
            <a:pPr eaLnBrk="1" hangingPunct="1"/>
            <a:r>
              <a:rPr lang="en-US" altLang="en-US" dirty="0">
                <a:cs typeface="Tahoma"/>
              </a:rPr>
              <a:t>Available in most every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cs typeface="Tahoma"/>
              </a:rPr>
              <a:t>Education Level and Attention to the </a:t>
            </a:r>
            <a:r>
              <a:rPr lang="en-US" altLang="en-US" dirty="0" smtClean="0">
                <a:cs typeface="Tahoma"/>
              </a:rPr>
              <a:t>News</a:t>
            </a:r>
            <a:endParaRPr lang="en-US" altLang="en-US" dirty="0">
              <a:cs typeface="Tahoma"/>
            </a:endParaRPr>
          </a:p>
        </p:txBody>
      </p:sp>
      <p:pic>
        <p:nvPicPr>
          <p:cNvPr id="3" name="Content Placeholder 2" descr="AMGOV14U_Table14.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78" t="12522" r="378" b="16277"/>
          <a:stretch/>
        </p:blipFill>
        <p:spPr>
          <a:xfrm>
            <a:off x="457200" y="1820317"/>
            <a:ext cx="8229600" cy="401177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a:cs typeface="Tahoma"/>
              </a:rPr>
              <a:t>The Media and Conflict</a:t>
            </a:r>
          </a:p>
        </p:txBody>
      </p:sp>
      <p:sp>
        <p:nvSpPr>
          <p:cNvPr id="63491" name="Content Placeholder 2"/>
          <p:cNvSpPr>
            <a:spLocks noGrp="1"/>
          </p:cNvSpPr>
          <p:nvPr>
            <p:ph idx="1"/>
          </p:nvPr>
        </p:nvSpPr>
        <p:spPr/>
        <p:txBody>
          <a:bodyPr/>
          <a:lstStyle/>
          <a:p>
            <a:pPr eaLnBrk="1" hangingPunct="1"/>
            <a:r>
              <a:rPr lang="en-US" altLang="en-US" dirty="0">
                <a:cs typeface="Tahoma"/>
              </a:rPr>
              <a:t>The media are sometimes accused of encouraging conflict and even violence because viewers tune in for dramatic </a:t>
            </a:r>
            <a:r>
              <a:rPr lang="en-US" altLang="en-US" dirty="0" smtClean="0">
                <a:cs typeface="Tahoma"/>
              </a:rPr>
              <a:t>stories</a:t>
            </a:r>
            <a:endParaRPr lang="en-US" altLang="en-US" dirty="0">
              <a:cs typeface="Tahoma"/>
            </a:endParaRPr>
          </a:p>
          <a:p>
            <a:pPr eaLnBrk="1" hangingPunct="1"/>
            <a:r>
              <a:rPr lang="en-US" altLang="en-US" dirty="0">
                <a:cs typeface="Tahoma"/>
              </a:rPr>
              <a:t>But protest as a strategy for attracting media coverage does not always work, as the media frequently focus on the conflict rather than the issues at </a:t>
            </a:r>
            <a:r>
              <a:rPr lang="en-US" altLang="en-US" dirty="0" smtClean="0">
                <a:cs typeface="Tahoma"/>
              </a:rPr>
              <a:t>stake</a:t>
            </a:r>
            <a:endParaRPr lang="en-US" altLang="en-US" dirty="0">
              <a:cs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cs typeface="Tahoma"/>
              </a:rPr>
              <a:t>Media Power and Responsibility</a:t>
            </a:r>
          </a:p>
        </p:txBody>
      </p:sp>
      <p:sp>
        <p:nvSpPr>
          <p:cNvPr id="65539" name="Content Placeholder 2"/>
          <p:cNvSpPr>
            <a:spLocks noGrp="1"/>
          </p:cNvSpPr>
          <p:nvPr>
            <p:ph idx="1"/>
          </p:nvPr>
        </p:nvSpPr>
        <p:spPr/>
        <p:txBody>
          <a:bodyPr/>
          <a:lstStyle/>
          <a:p>
            <a:r>
              <a:rPr lang="en-US" altLang="en-US" dirty="0">
                <a:cs typeface="Tahoma"/>
              </a:rPr>
              <a:t>The media play a powerful role in shaping public perception of news </a:t>
            </a:r>
            <a:r>
              <a:rPr lang="en-US" altLang="en-US" dirty="0" smtClean="0">
                <a:cs typeface="Tahoma"/>
              </a:rPr>
              <a:t>events</a:t>
            </a:r>
            <a:endParaRPr lang="en-US" altLang="en-US" dirty="0">
              <a:cs typeface="Tahoma"/>
            </a:endParaRPr>
          </a:p>
          <a:p>
            <a:pPr lvl="1"/>
            <a:r>
              <a:rPr lang="en-US" altLang="en-US" dirty="0">
                <a:cs typeface="Tahoma"/>
              </a:rPr>
              <a:t>Civil </a:t>
            </a:r>
            <a:r>
              <a:rPr lang="en-US" altLang="en-US" dirty="0" smtClean="0">
                <a:cs typeface="Tahoma"/>
              </a:rPr>
              <a:t>rights </a:t>
            </a:r>
            <a:r>
              <a:rPr lang="en-US" altLang="en-US" dirty="0">
                <a:cs typeface="Tahoma"/>
              </a:rPr>
              <a:t>m</a:t>
            </a:r>
            <a:r>
              <a:rPr lang="en-US" altLang="en-US" dirty="0" smtClean="0">
                <a:cs typeface="Tahoma"/>
              </a:rPr>
              <a:t>ovement</a:t>
            </a:r>
            <a:endParaRPr lang="en-US" altLang="en-US" dirty="0">
              <a:cs typeface="Tahoma"/>
            </a:endParaRPr>
          </a:p>
          <a:p>
            <a:pPr lvl="1"/>
            <a:r>
              <a:rPr lang="en-US" altLang="en-US" dirty="0">
                <a:cs typeface="Tahoma"/>
              </a:rPr>
              <a:t>War in Iraq</a:t>
            </a:r>
          </a:p>
          <a:p>
            <a:pPr lvl="1"/>
            <a:r>
              <a:rPr lang="en-US" altLang="en-US" dirty="0">
                <a:cs typeface="Tahoma"/>
              </a:rPr>
              <a:t>2016 </a:t>
            </a:r>
            <a:r>
              <a:rPr lang="en-US" altLang="en-US" dirty="0" smtClean="0">
                <a:cs typeface="Tahoma"/>
              </a:rPr>
              <a:t>presidential election</a:t>
            </a:r>
            <a:endParaRPr lang="en-US" altLang="en-US" dirty="0">
              <a:cs typeface="Tahoma"/>
            </a:endParaRPr>
          </a:p>
          <a:p>
            <a:r>
              <a:rPr lang="en-US" altLang="en-US" dirty="0">
                <a:cs typeface="Tahoma"/>
              </a:rPr>
              <a:t>There is inherent tension between a free press and a responsible </a:t>
            </a:r>
            <a:r>
              <a:rPr lang="en-US" altLang="en-US" dirty="0" smtClean="0">
                <a:cs typeface="Tahoma"/>
              </a:rPr>
              <a:t>press</a:t>
            </a:r>
            <a:endParaRPr lang="en-US" altLang="en-US" dirty="0">
              <a:cs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4</a:t>
            </a:r>
            <a:endParaRPr lang="en-US" altLang="en-US" dirty="0">
              <a:cs typeface="Tahoma"/>
            </a:endParaRPr>
          </a:p>
        </p:txBody>
      </p:sp>
      <p:sp>
        <p:nvSpPr>
          <p:cNvPr id="74755" name="Content Placeholder 2"/>
          <p:cNvSpPr>
            <a:spLocks noGrp="1"/>
          </p:cNvSpPr>
          <p:nvPr>
            <p:ph idx="1"/>
          </p:nvPr>
        </p:nvSpPr>
        <p:spPr/>
        <p:txBody>
          <a:bodyPr>
            <a:normAutofit lnSpcReduction="10000"/>
          </a:bodyPr>
          <a:lstStyle/>
          <a:p>
            <a:pPr marL="0" indent="0" eaLnBrk="1" hangingPunct="1">
              <a:buFont typeface="Arial" charset="0"/>
              <a:buNone/>
              <a:defRPr/>
            </a:pPr>
            <a:r>
              <a:rPr lang="en-US" dirty="0">
                <a:ea typeface="ＭＳ Ｐゴシック" charset="0"/>
                <a:cs typeface="Tahoma"/>
              </a:rPr>
              <a:t>Is the media a democratic political institution?</a:t>
            </a:r>
          </a:p>
          <a:p>
            <a:pPr marL="0" indent="0" eaLnBrk="1" hangingPunct="1">
              <a:buFont typeface="Arial" charset="0"/>
              <a:buNone/>
              <a:defRPr/>
            </a:pPr>
            <a:endParaRPr lang="en-US" sz="2400" dirty="0">
              <a:ea typeface="ＭＳ Ｐゴシック" charset="0"/>
              <a:cs typeface="Tahoma"/>
            </a:endParaRPr>
          </a:p>
          <a:p>
            <a:pPr marL="508000" indent="-508000" eaLnBrk="1" hangingPunct="1">
              <a:buClrTx/>
              <a:buFont typeface="Calibri" charset="0"/>
              <a:buAutoNum type="alphaUcPeriod"/>
              <a:defRPr/>
            </a:pPr>
            <a:r>
              <a:rPr lang="en-US" dirty="0" smtClean="0">
                <a:ea typeface="ＭＳ Ｐゴシック" charset="0"/>
                <a:cs typeface="Tahoma"/>
              </a:rPr>
              <a:t>Yes. Because consumers </a:t>
            </a:r>
            <a:r>
              <a:rPr lang="en-US" dirty="0">
                <a:ea typeface="ＭＳ Ｐゴシック" charset="0"/>
                <a:cs typeface="Tahoma"/>
              </a:rPr>
              <a:t>drive media coverage, </a:t>
            </a:r>
            <a:r>
              <a:rPr lang="en-US" dirty="0" smtClean="0">
                <a:ea typeface="ＭＳ Ｐゴシック" charset="0"/>
                <a:cs typeface="Tahoma"/>
              </a:rPr>
              <a:t>the </a:t>
            </a:r>
            <a:r>
              <a:rPr lang="en-US" dirty="0">
                <a:ea typeface="ＭＳ Ｐゴシック" charset="0"/>
                <a:cs typeface="Tahoma"/>
              </a:rPr>
              <a:t>media is a reflection of popular </a:t>
            </a:r>
            <a:r>
              <a:rPr lang="en-US" dirty="0" smtClean="0">
                <a:ea typeface="ＭＳ Ｐゴシック" charset="0"/>
                <a:cs typeface="Tahoma"/>
              </a:rPr>
              <a:t>will.</a:t>
            </a:r>
            <a:endParaRPr lang="en-US" dirty="0">
              <a:ea typeface="ＭＳ Ｐゴシック" charset="0"/>
              <a:cs typeface="Tahoma"/>
            </a:endParaRPr>
          </a:p>
          <a:p>
            <a:pPr marL="508000" indent="-508000" eaLnBrk="1" hangingPunct="1">
              <a:buClrTx/>
              <a:buFont typeface="Calibri" charset="0"/>
              <a:buAutoNum type="alphaUcPeriod"/>
              <a:defRPr/>
            </a:pPr>
            <a:r>
              <a:rPr lang="en-US" dirty="0" smtClean="0">
                <a:ea typeface="ＭＳ Ｐゴシック" charset="0"/>
                <a:cs typeface="Tahoma"/>
              </a:rPr>
              <a:t>No. Journalistic </a:t>
            </a:r>
            <a:r>
              <a:rPr lang="en-US" dirty="0">
                <a:ea typeface="ＭＳ Ｐゴシック" charset="0"/>
                <a:cs typeface="Tahoma"/>
              </a:rPr>
              <a:t>biases and elite control of the media make the media less than </a:t>
            </a:r>
            <a:r>
              <a:rPr lang="en-US" dirty="0" smtClean="0">
                <a:ea typeface="ＭＳ Ｐゴシック" charset="0"/>
                <a:cs typeface="Tahoma"/>
              </a:rPr>
              <a:t>democratic.</a:t>
            </a:r>
            <a:endParaRPr lang="en-US" dirty="0">
              <a:ea typeface="ＭＳ Ｐゴシック" charset="0"/>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1766510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Runs the Internet?</a:t>
            </a:r>
            <a:endParaRPr lang="en-US" dirty="0"/>
          </a:p>
        </p:txBody>
      </p:sp>
      <p:pic>
        <p:nvPicPr>
          <p:cNvPr id="4" name="Content Placeholder 3" descr="AMGOV14U_Photo14.0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0" r="6964" b="-2536"/>
          <a:stretch/>
        </p:blipFill>
        <p:spPr/>
      </p:pic>
    </p:spTree>
    <p:extLst>
      <p:ext uri="{BB962C8B-B14F-4D97-AF65-F5344CB8AC3E}">
        <p14:creationId xmlns:p14="http://schemas.microsoft.com/office/powerpoint/2010/main" val="3103723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Where Do Americans Get Political News?</a:t>
            </a:r>
            <a:endParaRPr lang="en-US" dirty="0"/>
          </a:p>
        </p:txBody>
      </p:sp>
      <p:pic>
        <p:nvPicPr>
          <p:cNvPr id="4" name="Content Placeholder 3" descr="AMGOV14U_UNFIG14.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1113" r="-20872" b="30267"/>
          <a:stretch/>
        </p:blipFill>
        <p:spPr/>
      </p:pic>
    </p:spTree>
    <p:extLst>
      <p:ext uri="{BB962C8B-B14F-4D97-AF65-F5344CB8AC3E}">
        <p14:creationId xmlns:p14="http://schemas.microsoft.com/office/powerpoint/2010/main" val="2609534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nGovernment_14E_pbk_978-0-393-624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81" y="277824"/>
            <a:ext cx="4716610" cy="6064212"/>
          </a:xfrm>
          <a:prstGeom prst="rect">
            <a:avLst/>
          </a:prstGeom>
        </p:spPr>
      </p:pic>
    </p:spTree>
    <p:extLst>
      <p:ext uri="{BB962C8B-B14F-4D97-AF65-F5344CB8AC3E}">
        <p14:creationId xmlns:p14="http://schemas.microsoft.com/office/powerpoint/2010/main" val="2129687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a:t>
            </a:r>
            <a:endParaRPr lang="en-US" altLang="en-US" dirty="0">
              <a:cs typeface="Tahoma"/>
            </a:endParaRPr>
          </a:p>
        </p:txBody>
      </p:sp>
      <p:sp>
        <p:nvSpPr>
          <p:cNvPr id="4099" name="Content Placeholder 2"/>
          <p:cNvSpPr>
            <a:spLocks noGrp="1"/>
          </p:cNvSpPr>
          <p:nvPr>
            <p:ph idx="1"/>
          </p:nvPr>
        </p:nvSpPr>
        <p:spPr/>
        <p:txBody>
          <a:bodyPr/>
          <a:lstStyle/>
          <a:p>
            <a:pPr marL="0" indent="0" eaLnBrk="1" hangingPunct="1">
              <a:buClrTx/>
              <a:buFont typeface="Arial" panose="020B0604020202020204" pitchFamily="34" charset="0"/>
              <a:buNone/>
              <a:defRPr/>
            </a:pPr>
            <a:r>
              <a:rPr lang="en-US" dirty="0" smtClean="0">
                <a:ea typeface="Helvetica" charset="0"/>
                <a:cs typeface="Tahoma"/>
              </a:rPr>
              <a:t>From which type of media outlet do you receive the majority of your news?</a:t>
            </a:r>
          </a:p>
          <a:p>
            <a:pPr marL="0" indent="0" eaLnBrk="1" hangingPunct="1">
              <a:buClrTx/>
              <a:buFont typeface="Arial" panose="020B0604020202020204" pitchFamily="34" charset="0"/>
              <a:buNone/>
              <a:defRPr/>
            </a:pPr>
            <a:endParaRPr lang="en-US" sz="2400" dirty="0" smtClean="0">
              <a:ea typeface="Helvetica" charset="0"/>
              <a:cs typeface="Tahoma"/>
            </a:endParaRPr>
          </a:p>
          <a:p>
            <a:pPr marL="514350" indent="-514350" eaLnBrk="1" hangingPunct="1">
              <a:buClrTx/>
              <a:buFont typeface="+mj-lt"/>
              <a:buAutoNum type="alphaUcPeriod"/>
              <a:defRPr/>
            </a:pPr>
            <a:r>
              <a:rPr lang="en-US" dirty="0">
                <a:ea typeface="Helvetica" charset="0"/>
                <a:cs typeface="Tahoma"/>
              </a:rPr>
              <a:t>n</a:t>
            </a:r>
            <a:r>
              <a:rPr lang="en-US" dirty="0" smtClean="0">
                <a:ea typeface="Helvetica" charset="0"/>
                <a:cs typeface="Tahoma"/>
              </a:rPr>
              <a:t>ewspapers/print media</a:t>
            </a:r>
          </a:p>
          <a:p>
            <a:pPr marL="514350" indent="-514350" eaLnBrk="1" hangingPunct="1">
              <a:buClrTx/>
              <a:buFont typeface="+mj-lt"/>
              <a:buAutoNum type="alphaUcPeriod"/>
              <a:defRPr/>
            </a:pPr>
            <a:r>
              <a:rPr lang="en-US" dirty="0">
                <a:ea typeface="Helvetica" charset="0"/>
                <a:cs typeface="Tahoma"/>
              </a:rPr>
              <a:t>t</a:t>
            </a:r>
            <a:r>
              <a:rPr lang="en-US" dirty="0" smtClean="0">
                <a:ea typeface="Helvetica" charset="0"/>
                <a:cs typeface="Tahoma"/>
              </a:rPr>
              <a:t>elevision/radio</a:t>
            </a:r>
          </a:p>
          <a:p>
            <a:pPr marL="514350" indent="-514350" eaLnBrk="1" hangingPunct="1">
              <a:buClrTx/>
              <a:buFont typeface="+mj-lt"/>
              <a:buAutoNum type="alphaUcPeriod"/>
              <a:defRPr/>
            </a:pPr>
            <a:r>
              <a:rPr lang="en-US" dirty="0" smtClean="0">
                <a:ea typeface="Helvetica" charset="0"/>
                <a:cs typeface="Tahoma"/>
              </a:rPr>
              <a:t>Internet</a:t>
            </a:r>
          </a:p>
          <a:p>
            <a:pPr marL="514350" indent="-514350" eaLnBrk="1" hangingPunct="1">
              <a:buClrTx/>
              <a:buFont typeface="+mj-lt"/>
              <a:buAutoNum type="alphaUcPeriod"/>
              <a:defRPr/>
            </a:pPr>
            <a:r>
              <a:rPr lang="en-US" dirty="0">
                <a:ea typeface="Helvetica" charset="0"/>
                <a:cs typeface="Tahoma"/>
              </a:rPr>
              <a:t>n</a:t>
            </a:r>
            <a:r>
              <a:rPr lang="en-US" dirty="0" smtClean="0">
                <a:ea typeface="Helvetica" charset="0"/>
                <a:cs typeface="Tahoma"/>
              </a:rPr>
              <a:t>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 (Figure)</a:t>
            </a:r>
            <a:endParaRPr lang="en-US" altLang="en-US" dirty="0">
              <a:cs typeface="Tahoma"/>
            </a:endParaRPr>
          </a:p>
        </p:txBody>
      </p:sp>
      <p:sp>
        <p:nvSpPr>
          <p:cNvPr id="11267" name="Content Placeholder 2"/>
          <p:cNvSpPr>
            <a:spLocks noGrp="1"/>
          </p:cNvSpPr>
          <p:nvPr>
            <p:ph idx="1"/>
          </p:nvPr>
        </p:nvSpPr>
        <p:spPr/>
        <p:txBody>
          <a:bodyPr/>
          <a:lstStyle/>
          <a:p>
            <a:pPr marL="0" indent="0" eaLnBrk="1" hangingPunct="1">
              <a:buClrTx/>
              <a:buFont typeface="Arial" charset="0"/>
              <a:buNone/>
            </a:pPr>
            <a:r>
              <a:rPr lang="en-US" altLang="en-US" dirty="0">
                <a:ea typeface="Helvetica" charset="0"/>
                <a:cs typeface="Tahoma"/>
              </a:rPr>
              <a:t>From which type of media outlet do you receive the majority of your news?</a:t>
            </a:r>
          </a:p>
          <a:p>
            <a:pPr marL="0" indent="0" eaLnBrk="1" hangingPunct="1">
              <a:buClrTx/>
              <a:buFont typeface="Arial" charset="0"/>
              <a:buNone/>
            </a:pPr>
            <a:endParaRPr lang="en-US" altLang="en-US" sz="2400" dirty="0">
              <a:ea typeface="Helvetica" charset="0"/>
              <a:cs typeface="Tahoma"/>
            </a:endParaRPr>
          </a:p>
        </p:txBody>
      </p:sp>
      <p:pic>
        <p:nvPicPr>
          <p:cNvPr id="2" name="Picture 1" descr="AMGOV14U_FIG14.01.jpg"/>
          <p:cNvPicPr>
            <a:picLocks noChangeAspect="1"/>
          </p:cNvPicPr>
          <p:nvPr/>
        </p:nvPicPr>
        <p:blipFill rotWithShape="1">
          <a:blip r:embed="rId3">
            <a:extLst>
              <a:ext uri="{28A0092B-C50C-407E-A947-70E740481C1C}">
                <a14:useLocalDpi xmlns:a14="http://schemas.microsoft.com/office/drawing/2010/main" val="0"/>
              </a:ext>
            </a:extLst>
          </a:blip>
          <a:srcRect l="8446" t="17346" r="8446" b="11450"/>
          <a:stretch/>
        </p:blipFill>
        <p:spPr>
          <a:xfrm>
            <a:off x="1999010" y="2955987"/>
            <a:ext cx="5294452" cy="37062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cs typeface="Tahoma"/>
              </a:rPr>
              <a:t>Broadcast Media</a:t>
            </a:r>
          </a:p>
        </p:txBody>
      </p:sp>
      <p:sp>
        <p:nvSpPr>
          <p:cNvPr id="13315" name="Content Placeholder 2"/>
          <p:cNvSpPr>
            <a:spLocks noGrp="1"/>
          </p:cNvSpPr>
          <p:nvPr>
            <p:ph idx="1"/>
          </p:nvPr>
        </p:nvSpPr>
        <p:spPr/>
        <p:txBody>
          <a:bodyPr>
            <a:normAutofit fontScale="92500" lnSpcReduction="10000"/>
          </a:bodyPr>
          <a:lstStyle/>
          <a:p>
            <a:pPr eaLnBrk="1" hangingPunct="1"/>
            <a:r>
              <a:rPr lang="en-US" altLang="en-US" dirty="0">
                <a:cs typeface="Tahoma"/>
              </a:rPr>
              <a:t>Television</a:t>
            </a:r>
          </a:p>
          <a:p>
            <a:pPr lvl="1" eaLnBrk="1" hangingPunct="1"/>
            <a:r>
              <a:rPr lang="en-US" altLang="en-US" dirty="0">
                <a:cs typeface="Tahoma"/>
              </a:rPr>
              <a:t>Networks: CBS, NBC, ABC (1950s)</a:t>
            </a:r>
          </a:p>
          <a:p>
            <a:pPr lvl="1" eaLnBrk="1" hangingPunct="1"/>
            <a:r>
              <a:rPr lang="en-US" altLang="en-US" dirty="0">
                <a:cs typeface="Tahoma"/>
              </a:rPr>
              <a:t>Cable news: CNN (1980s), Fox News (1990s), and MSNBC (2000s)</a:t>
            </a:r>
          </a:p>
          <a:p>
            <a:pPr lvl="1" eaLnBrk="1" hangingPunct="1"/>
            <a:r>
              <a:rPr lang="en-US" altLang="en-US" dirty="0">
                <a:cs typeface="Tahoma"/>
              </a:rPr>
              <a:t>Broadcast media engage in very little actual </a:t>
            </a:r>
            <a:r>
              <a:rPr lang="en-US" altLang="en-US" dirty="0" smtClean="0">
                <a:cs typeface="Tahoma"/>
              </a:rPr>
              <a:t>reporting</a:t>
            </a:r>
            <a:endParaRPr lang="en-US" altLang="en-US" dirty="0">
              <a:cs typeface="Tahoma"/>
            </a:endParaRPr>
          </a:p>
          <a:p>
            <a:pPr eaLnBrk="1" hangingPunct="1"/>
            <a:r>
              <a:rPr lang="en-US" altLang="en-US" dirty="0">
                <a:cs typeface="Tahoma"/>
              </a:rPr>
              <a:t>Radio</a:t>
            </a:r>
          </a:p>
          <a:p>
            <a:pPr lvl="1" eaLnBrk="1" hangingPunct="1"/>
            <a:r>
              <a:rPr lang="en-US" altLang="en-US" dirty="0">
                <a:cs typeface="Tahoma"/>
              </a:rPr>
              <a:t>Talk radio is a powerful medium for mobilizing American </a:t>
            </a:r>
            <a:r>
              <a:rPr lang="en-US" altLang="en-US" dirty="0" smtClean="0">
                <a:cs typeface="Tahoma"/>
              </a:rPr>
              <a:t>conservatives</a:t>
            </a:r>
            <a:endParaRPr lang="en-US" altLang="en-US" dirty="0">
              <a:cs typeface="Tahoma"/>
            </a:endParaRPr>
          </a:p>
          <a:p>
            <a:pPr lvl="1" eaLnBrk="1" hangingPunct="1"/>
            <a:r>
              <a:rPr lang="en-US" altLang="en-US" dirty="0">
                <a:cs typeface="Tahoma"/>
              </a:rPr>
              <a:t>Left-wing radio has been less </a:t>
            </a:r>
            <a:r>
              <a:rPr lang="en-US" altLang="en-US" dirty="0" smtClean="0">
                <a:cs typeface="Tahoma"/>
              </a:rPr>
              <a:t>successful</a:t>
            </a:r>
            <a:endParaRPr lang="en-US" altLang="en-US" dirty="0">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cs typeface="Tahoma"/>
              </a:rPr>
              <a:t>Broadcast Media and the</a:t>
            </a:r>
            <a:br>
              <a:rPr lang="en-US" altLang="en-US">
                <a:cs typeface="Tahoma"/>
              </a:rPr>
            </a:br>
            <a:r>
              <a:rPr lang="en-US" altLang="en-US">
                <a:cs typeface="Tahoma"/>
              </a:rPr>
              <a:t>History Principle</a:t>
            </a:r>
          </a:p>
        </p:txBody>
      </p:sp>
      <p:sp>
        <p:nvSpPr>
          <p:cNvPr id="15363" name="Content Placeholder 2"/>
          <p:cNvSpPr>
            <a:spLocks noGrp="1"/>
          </p:cNvSpPr>
          <p:nvPr>
            <p:ph idx="1"/>
          </p:nvPr>
        </p:nvSpPr>
        <p:spPr/>
        <p:txBody>
          <a:bodyPr/>
          <a:lstStyle/>
          <a:p>
            <a:pPr eaLnBrk="1" hangingPunct="1"/>
            <a:r>
              <a:rPr lang="en-US" altLang="en-US" dirty="0">
                <a:cs typeface="Tahoma"/>
              </a:rPr>
              <a:t>With the advent of radio broadcasts in the 1920s, the need for regulation became </a:t>
            </a:r>
            <a:r>
              <a:rPr lang="en-US" altLang="en-US" dirty="0" smtClean="0">
                <a:cs typeface="Tahoma"/>
              </a:rPr>
              <a:t>evident, </a:t>
            </a:r>
            <a:r>
              <a:rPr lang="en-US" altLang="en-US" dirty="0">
                <a:cs typeface="Tahoma"/>
              </a:rPr>
              <a:t>as broadcasters would vary their signal strength and the frequency they would </a:t>
            </a:r>
            <a:r>
              <a:rPr lang="en-US" altLang="en-US" dirty="0" smtClean="0">
                <a:cs typeface="Tahoma"/>
              </a:rPr>
              <a:t>use</a:t>
            </a:r>
            <a:endParaRPr lang="en-US" altLang="en-US" dirty="0">
              <a:cs typeface="Tahoma"/>
            </a:endParaRPr>
          </a:p>
          <a:p>
            <a:pPr eaLnBrk="1" hangingPunct="1"/>
            <a:r>
              <a:rPr lang="en-US" altLang="en-US" dirty="0">
                <a:cs typeface="Tahoma"/>
              </a:rPr>
              <a:t>Government had to </a:t>
            </a:r>
            <a:r>
              <a:rPr lang="en-US" altLang="en-US" dirty="0" smtClean="0">
                <a:cs typeface="Tahoma"/>
              </a:rPr>
              <a:t>regulate, </a:t>
            </a:r>
            <a:r>
              <a:rPr lang="en-US" altLang="en-US" dirty="0">
                <a:cs typeface="Tahoma"/>
              </a:rPr>
              <a:t>and that impacts the media environment </a:t>
            </a:r>
            <a:r>
              <a:rPr lang="en-US" altLang="en-US" dirty="0" smtClean="0">
                <a:cs typeface="Tahoma"/>
              </a:rPr>
              <a:t>today</a:t>
            </a:r>
            <a:endParaRPr lang="en-US" altLang="en-US" dirty="0">
              <a:cs typeface="Tahoma"/>
            </a:endParaRPr>
          </a:p>
          <a:p>
            <a:pPr eaLnBrk="1" hangingPunct="1"/>
            <a:r>
              <a:rPr lang="en-US" altLang="en-US" dirty="0">
                <a:cs typeface="Tahoma"/>
              </a:rPr>
              <a:t>This is the </a:t>
            </a:r>
            <a:r>
              <a:rPr lang="en-US" altLang="en-US" dirty="0" smtClean="0">
                <a:cs typeface="Tahoma"/>
              </a:rPr>
              <a:t>history principle </a:t>
            </a:r>
            <a:r>
              <a:rPr lang="en-US" altLang="en-US" dirty="0">
                <a:cs typeface="Tahoma"/>
              </a:rPr>
              <a:t>at </a:t>
            </a:r>
            <a:r>
              <a:rPr lang="en-US" altLang="en-US" dirty="0" smtClean="0">
                <a:cs typeface="Tahoma"/>
              </a:rPr>
              <a:t>work</a:t>
            </a:r>
            <a:endParaRPr lang="en-US" altLang="en-US" dirty="0">
              <a:cs typeface="Taho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cs typeface="Tahoma"/>
              </a:rPr>
              <a:t>Types of Media: Print</a:t>
            </a:r>
          </a:p>
        </p:txBody>
      </p:sp>
      <p:sp>
        <p:nvSpPr>
          <p:cNvPr id="17411" name="Content Placeholder 2"/>
          <p:cNvSpPr>
            <a:spLocks noGrp="1"/>
          </p:cNvSpPr>
          <p:nvPr>
            <p:ph idx="1"/>
          </p:nvPr>
        </p:nvSpPr>
        <p:spPr/>
        <p:txBody>
          <a:bodyPr/>
          <a:lstStyle/>
          <a:p>
            <a:pPr eaLnBrk="1" hangingPunct="1"/>
            <a:r>
              <a:rPr lang="en-US" altLang="en-US" dirty="0">
                <a:cs typeface="Tahoma"/>
              </a:rPr>
              <a:t>Newspapers and magazines are the oldest forms of printed political </a:t>
            </a:r>
            <a:r>
              <a:rPr lang="en-US" altLang="en-US" dirty="0" smtClean="0">
                <a:cs typeface="Tahoma"/>
              </a:rPr>
              <a:t>communication</a:t>
            </a:r>
            <a:endParaRPr lang="en-US" altLang="en-US" dirty="0">
              <a:cs typeface="Tahoma"/>
            </a:endParaRPr>
          </a:p>
          <a:p>
            <a:pPr eaLnBrk="1" hangingPunct="1"/>
            <a:r>
              <a:rPr lang="en-US" altLang="en-US" dirty="0">
                <a:cs typeface="Tahoma"/>
              </a:rPr>
              <a:t>Print journalism allows for greater context, depth, and analysis than other </a:t>
            </a:r>
            <a:r>
              <a:rPr lang="en-US" altLang="en-US" dirty="0" smtClean="0">
                <a:cs typeface="Tahoma"/>
              </a:rPr>
              <a:t>formats do</a:t>
            </a:r>
            <a:endParaRPr lang="en-US" altLang="en-US" dirty="0">
              <a:cs typeface="Tahoma"/>
            </a:endParaRPr>
          </a:p>
          <a:p>
            <a:pPr eaLnBrk="1" hangingPunct="1"/>
            <a:r>
              <a:rPr lang="en-US" altLang="en-US" dirty="0">
                <a:cs typeface="Tahoma"/>
              </a:rPr>
              <a:t>Competition from other news formats—especially the Internet—threatens the viability of print </a:t>
            </a:r>
            <a:r>
              <a:rPr lang="en-US" altLang="en-US" dirty="0" smtClean="0">
                <a:cs typeface="Tahoma"/>
              </a:rPr>
              <a:t>media</a:t>
            </a:r>
            <a:endParaRPr lang="en-US" altLang="en-US" dirty="0">
              <a:cs typeface="Tahoma"/>
            </a:endParaRPr>
          </a:p>
          <a:p>
            <a:pPr eaLnBrk="1" hangingPunct="1">
              <a:buFont typeface="Arial" charset="0"/>
              <a:buNone/>
            </a:pPr>
            <a:endParaRPr lang="en-US" altLang="en-US" dirty="0">
              <a:cs typeface="Tahoma"/>
            </a:endParaRPr>
          </a:p>
          <a:p>
            <a:pPr eaLnBrk="1" hangingPunct="1">
              <a:buFont typeface="Arial" charset="0"/>
              <a:buNone/>
            </a:pPr>
            <a:endParaRPr lang="en-US" altLang="en-US" dirty="0">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a:cs typeface="Tahoma"/>
              </a:rPr>
              <a:t>The Internet</a:t>
            </a:r>
          </a:p>
        </p:txBody>
      </p:sp>
      <p:sp>
        <p:nvSpPr>
          <p:cNvPr id="19459" name="Content Placeholder 2"/>
          <p:cNvSpPr>
            <a:spLocks noGrp="1"/>
          </p:cNvSpPr>
          <p:nvPr>
            <p:ph idx="1"/>
          </p:nvPr>
        </p:nvSpPr>
        <p:spPr/>
        <p:txBody>
          <a:bodyPr>
            <a:normAutofit lnSpcReduction="10000"/>
          </a:bodyPr>
          <a:lstStyle/>
          <a:p>
            <a:pPr eaLnBrk="1" hangingPunct="1"/>
            <a:r>
              <a:rPr lang="en-US" altLang="en-US" dirty="0">
                <a:cs typeface="Tahoma"/>
              </a:rPr>
              <a:t>The Internet has emerged as a powerful new technology for the dissemination of news and information, with a wide variety of political </a:t>
            </a:r>
            <a:r>
              <a:rPr lang="en-US" altLang="en-US" dirty="0" smtClean="0">
                <a:cs typeface="Tahoma"/>
              </a:rPr>
              <a:t>perspectives</a:t>
            </a:r>
            <a:endParaRPr lang="en-US" altLang="en-US" dirty="0">
              <a:cs typeface="Tahoma"/>
            </a:endParaRPr>
          </a:p>
          <a:p>
            <a:pPr eaLnBrk="1" hangingPunct="1"/>
            <a:r>
              <a:rPr lang="en-US" altLang="en-US" dirty="0">
                <a:cs typeface="Tahoma"/>
              </a:rPr>
              <a:t>Many Internet news sites aggregate news collected by other </a:t>
            </a:r>
            <a:r>
              <a:rPr lang="en-US" altLang="en-US" dirty="0" smtClean="0">
                <a:cs typeface="Tahoma"/>
              </a:rPr>
              <a:t>media</a:t>
            </a:r>
            <a:endParaRPr lang="en-US" altLang="en-US" dirty="0">
              <a:cs typeface="Tahoma"/>
            </a:endParaRPr>
          </a:p>
          <a:p>
            <a:pPr eaLnBrk="1" hangingPunct="1"/>
            <a:r>
              <a:rPr lang="en-US" altLang="en-US" dirty="0">
                <a:cs typeface="Tahoma"/>
              </a:rPr>
              <a:t>Politicians increasingly communicate with voters through social network sites such as Facebook and </a:t>
            </a:r>
            <a:r>
              <a:rPr lang="en-US" altLang="en-US" dirty="0" smtClean="0">
                <a:cs typeface="Tahoma"/>
              </a:rPr>
              <a:t>Twitter</a:t>
            </a:r>
            <a:endParaRPr lang="en-US" altLang="en-US" dirty="0">
              <a:cs typeface="Tahoma"/>
            </a:endParaRPr>
          </a:p>
          <a:p>
            <a:pPr eaLnBrk="1" hangingPunct="1"/>
            <a:endParaRPr lang="en-US" altLang="en-US" dirty="0">
              <a:cs typeface="Tahoma"/>
            </a:endParaRPr>
          </a:p>
          <a:p>
            <a:pPr eaLnBrk="1" hangingPunct="1"/>
            <a:endParaRPr lang="en-US" altLang="en-US" dirty="0">
              <a:cs typeface="Tahoma"/>
            </a:endParaRPr>
          </a:p>
          <a:p>
            <a:pPr eaLnBrk="1" hangingPunct="1"/>
            <a:endParaRPr lang="en-US" altLang="en-US" dirty="0">
              <a:cs typeface="Tahoma"/>
            </a:endParaRPr>
          </a:p>
          <a:p>
            <a:pPr eaLnBrk="1" hangingPunct="1"/>
            <a:endParaRPr lang="en-US" altLang="en-US" dirty="0">
              <a:cs typeface="Tahoma"/>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3779</TotalTime>
  <Words>3277</Words>
  <Application>Microsoft Office PowerPoint</Application>
  <PresentationFormat>On-screen Show (4:3)</PresentationFormat>
  <Paragraphs>258</Paragraphs>
  <Slides>37</Slides>
  <Notes>32</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Default Design</vt:lpstr>
      <vt:lpstr>2_Default Design</vt:lpstr>
      <vt:lpstr>1_Default Design</vt:lpstr>
      <vt:lpstr>American Government Power and Purpose</vt:lpstr>
      <vt:lpstr>The Media as a Political Institution</vt:lpstr>
      <vt:lpstr>The Media as a Political Institution: Diversity</vt:lpstr>
      <vt:lpstr>Clicker Question 1</vt:lpstr>
      <vt:lpstr>Clicker Question 1 (Figure)</vt:lpstr>
      <vt:lpstr>Broadcast Media</vt:lpstr>
      <vt:lpstr>Broadcast Media and the History Principle</vt:lpstr>
      <vt:lpstr>Types of Media: Print</vt:lpstr>
      <vt:lpstr>The Internet</vt:lpstr>
      <vt:lpstr>News Sources: A Generational Gap</vt:lpstr>
      <vt:lpstr>Regulation of the Electronic and Broadcast News Media</vt:lpstr>
      <vt:lpstr>Regulation of News Media</vt:lpstr>
      <vt:lpstr>Regulation of Broadcast Media: FCC Regulations</vt:lpstr>
      <vt:lpstr>The Internet and  Government Regulation</vt:lpstr>
      <vt:lpstr>Clicker Question 2</vt:lpstr>
      <vt:lpstr>Clicker Question 2 (Answer)</vt:lpstr>
      <vt:lpstr>Freedom of the Press</vt:lpstr>
      <vt:lpstr>Organization and Ownership  of the Media</vt:lpstr>
      <vt:lpstr>Organization and Ownership  of the Media</vt:lpstr>
      <vt:lpstr>Few Corporations Control  the Majority of U.S. Media</vt:lpstr>
      <vt:lpstr>What Affects News Coverage?: Journalists</vt:lpstr>
      <vt:lpstr>Journalists</vt:lpstr>
      <vt:lpstr>Do Journalists Bias the News?</vt:lpstr>
      <vt:lpstr>Newspaper Endorsements</vt:lpstr>
      <vt:lpstr>Citizen Journalism</vt:lpstr>
      <vt:lpstr>News Sources: News Leaks</vt:lpstr>
      <vt:lpstr>News Sources: Press Releases</vt:lpstr>
      <vt:lpstr>Clicker Question 3</vt:lpstr>
      <vt:lpstr>Consumers</vt:lpstr>
      <vt:lpstr>Education Level and Attention to the News</vt:lpstr>
      <vt:lpstr>The Media and Conflict</vt:lpstr>
      <vt:lpstr>Media Power and Responsibility</vt:lpstr>
      <vt:lpstr>Clicker Question 4</vt:lpstr>
      <vt:lpstr>Additional Information</vt:lpstr>
      <vt:lpstr>Who Runs the Internet?</vt:lpstr>
      <vt:lpstr>Analyzing the Evidence: Where Do Americans Get Political News?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dc:title>
  <dc:creator>Larry</dc:creator>
  <cp:lastModifiedBy>ryan</cp:lastModifiedBy>
  <cp:revision>410</cp:revision>
  <dcterms:created xsi:type="dcterms:W3CDTF">2012-02-29T20:58:57Z</dcterms:created>
  <dcterms:modified xsi:type="dcterms:W3CDTF">2017-11-27T16:31:57Z</dcterms:modified>
</cp:coreProperties>
</file>