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 id="2147483692" r:id="rId2"/>
    <p:sldMasterId id="2147483702" r:id="rId3"/>
  </p:sldMasterIdLst>
  <p:notesMasterIdLst>
    <p:notesMasterId r:id="rId35"/>
  </p:notesMasterIdLst>
  <p:handoutMasterIdLst>
    <p:handoutMasterId r:id="rId36"/>
  </p:handoutMasterIdLst>
  <p:sldIdLst>
    <p:sldId id="370" r:id="rId4"/>
    <p:sldId id="257" r:id="rId5"/>
    <p:sldId id="292" r:id="rId6"/>
    <p:sldId id="263" r:id="rId7"/>
    <p:sldId id="337" r:id="rId8"/>
    <p:sldId id="320" r:id="rId9"/>
    <p:sldId id="338" r:id="rId10"/>
    <p:sldId id="339" r:id="rId11"/>
    <p:sldId id="296" r:id="rId12"/>
    <p:sldId id="355" r:id="rId13"/>
    <p:sldId id="340" r:id="rId14"/>
    <p:sldId id="322" r:id="rId15"/>
    <p:sldId id="341" r:id="rId16"/>
    <p:sldId id="300" r:id="rId17"/>
    <p:sldId id="268" r:id="rId18"/>
    <p:sldId id="344" r:id="rId19"/>
    <p:sldId id="304" r:id="rId20"/>
    <p:sldId id="307" r:id="rId21"/>
    <p:sldId id="345" r:id="rId22"/>
    <p:sldId id="358" r:id="rId23"/>
    <p:sldId id="346" r:id="rId24"/>
    <p:sldId id="350" r:id="rId25"/>
    <p:sldId id="266" r:id="rId26"/>
    <p:sldId id="347" r:id="rId27"/>
    <p:sldId id="309" r:id="rId28"/>
    <p:sldId id="323" r:id="rId29"/>
    <p:sldId id="372" r:id="rId30"/>
    <p:sldId id="365" r:id="rId31"/>
    <p:sldId id="366" r:id="rId32"/>
    <p:sldId id="367" r:id="rId33"/>
    <p:sldId id="368" r:id="rId34"/>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charset="0"/>
        <a:ea typeface="ＭＳ Ｐゴシック" charset="-128"/>
        <a:cs typeface="+mn-cs"/>
      </a:defRPr>
    </a:lvl1pPr>
    <a:lvl2pPr marL="457200" algn="l" defTabSz="457200" rtl="0" eaLnBrk="0" fontAlgn="base" hangingPunct="0">
      <a:spcBef>
        <a:spcPct val="0"/>
      </a:spcBef>
      <a:spcAft>
        <a:spcPct val="0"/>
      </a:spcAft>
      <a:defRPr kern="1200">
        <a:solidFill>
          <a:schemeClr val="tx1"/>
        </a:solidFill>
        <a:latin typeface="Calibri" charset="0"/>
        <a:ea typeface="ＭＳ Ｐゴシック" charset="-128"/>
        <a:cs typeface="+mn-cs"/>
      </a:defRPr>
    </a:lvl2pPr>
    <a:lvl3pPr marL="914400" algn="l" defTabSz="457200" rtl="0" eaLnBrk="0" fontAlgn="base" hangingPunct="0">
      <a:spcBef>
        <a:spcPct val="0"/>
      </a:spcBef>
      <a:spcAft>
        <a:spcPct val="0"/>
      </a:spcAft>
      <a:defRPr kern="1200">
        <a:solidFill>
          <a:schemeClr val="tx1"/>
        </a:solidFill>
        <a:latin typeface="Calibri" charset="0"/>
        <a:ea typeface="ＭＳ Ｐゴシック" charset="-128"/>
        <a:cs typeface="+mn-cs"/>
      </a:defRPr>
    </a:lvl3pPr>
    <a:lvl4pPr marL="1371600" algn="l" defTabSz="457200" rtl="0" eaLnBrk="0" fontAlgn="base" hangingPunct="0">
      <a:spcBef>
        <a:spcPct val="0"/>
      </a:spcBef>
      <a:spcAft>
        <a:spcPct val="0"/>
      </a:spcAft>
      <a:defRPr kern="1200">
        <a:solidFill>
          <a:schemeClr val="tx1"/>
        </a:solidFill>
        <a:latin typeface="Calibri" charset="0"/>
        <a:ea typeface="ＭＳ Ｐゴシック" charset="-128"/>
        <a:cs typeface="+mn-cs"/>
      </a:defRPr>
    </a:lvl4pPr>
    <a:lvl5pPr marL="1828800" algn="l" defTabSz="457200" rtl="0" eaLnBrk="0" fontAlgn="base" hangingPunct="0">
      <a:spcBef>
        <a:spcPct val="0"/>
      </a:spcBef>
      <a:spcAft>
        <a:spcPct val="0"/>
      </a:spcAft>
      <a:defRPr kern="1200">
        <a:solidFill>
          <a:schemeClr val="tx1"/>
        </a:solidFill>
        <a:latin typeface="Calibri" charset="0"/>
        <a:ea typeface="ＭＳ Ｐゴシック" charset="-128"/>
        <a:cs typeface="+mn-cs"/>
      </a:defRPr>
    </a:lvl5pPr>
    <a:lvl6pPr marL="2286000" algn="l" defTabSz="914400" rtl="0" eaLnBrk="1" latinLnBrk="0" hangingPunct="1">
      <a:defRPr kern="1200">
        <a:solidFill>
          <a:schemeClr val="tx1"/>
        </a:solidFill>
        <a:latin typeface="Calibri" charset="0"/>
        <a:ea typeface="ＭＳ Ｐゴシック" charset="-128"/>
        <a:cs typeface="+mn-cs"/>
      </a:defRPr>
    </a:lvl6pPr>
    <a:lvl7pPr marL="2743200" algn="l" defTabSz="914400" rtl="0" eaLnBrk="1" latinLnBrk="0" hangingPunct="1">
      <a:defRPr kern="1200">
        <a:solidFill>
          <a:schemeClr val="tx1"/>
        </a:solidFill>
        <a:latin typeface="Calibri" charset="0"/>
        <a:ea typeface="ＭＳ Ｐゴシック" charset="-128"/>
        <a:cs typeface="+mn-cs"/>
      </a:defRPr>
    </a:lvl7pPr>
    <a:lvl8pPr marL="3200400" algn="l" defTabSz="914400" rtl="0" eaLnBrk="1" latinLnBrk="0" hangingPunct="1">
      <a:defRPr kern="1200">
        <a:solidFill>
          <a:schemeClr val="tx1"/>
        </a:solidFill>
        <a:latin typeface="Calibri" charset="0"/>
        <a:ea typeface="ＭＳ Ｐゴシック" charset="-128"/>
        <a:cs typeface="+mn-cs"/>
      </a:defRPr>
    </a:lvl8pPr>
    <a:lvl9pPr marL="3657600" algn="l" defTabSz="914400" rtl="0" eaLnBrk="1" latinLnBrk="0" hangingPunct="1">
      <a:defRPr kern="1200">
        <a:solidFill>
          <a:schemeClr val="tx1"/>
        </a:solidFill>
        <a:latin typeface="Calibri" charset="0"/>
        <a:ea typeface="ＭＳ Ｐゴシック" charset="-128"/>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532">
          <p15:clr>
            <a:srgbClr val="A4A3A4"/>
          </p15:clr>
        </p15:guide>
        <p15:guide id="3"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Eaton, Ariel" initials="EA [6]" lastIdx="1" clrIdx="6">
    <p:extLst/>
  </p:cmAuthor>
  <p:cmAuthor id="1" name="Toni Magyar" initials="TM" lastIdx="2" clrIdx="0"/>
  <p:cmAuthor id="2" name="Eaton, Ariel" initials="EA" lastIdx="0" clrIdx="1">
    <p:extLst/>
  </p:cmAuthor>
  <p:cmAuthor id="3" name="Eaton, Ariel" initials="EA [2]" lastIdx="1" clrIdx="2">
    <p:extLst/>
  </p:cmAuthor>
  <p:cmAuthor id="4" name="Eaton, Ariel" initials="EA [3]" lastIdx="1" clrIdx="3">
    <p:extLst/>
  </p:cmAuthor>
  <p:cmAuthor id="5" name="Eaton, Ariel" initials="EA [4]" lastIdx="1" clrIdx="4">
    <p:extLst/>
  </p:cmAuthor>
  <p:cmAuthor id="6" name="Eaton, Ariel" initials="EA [5]"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52B1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522"/>
    <p:restoredTop sz="65812" autoAdjust="0"/>
  </p:normalViewPr>
  <p:slideViewPr>
    <p:cSldViewPr snapToGrid="0" snapToObjects="1">
      <p:cViewPr>
        <p:scale>
          <a:sx n="80" d="100"/>
          <a:sy n="80" d="100"/>
        </p:scale>
        <p:origin x="-2514" y="-72"/>
      </p:cViewPr>
      <p:guideLst>
        <p:guide orient="horz" pos="2160"/>
        <p:guide orient="horz" pos="532"/>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4977A8-70E8-2D40-81A1-DAC640667106}" type="datetimeFigureOut">
              <a:rPr lang="en-US" smtClean="0"/>
              <a:t>11/8/2017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5E2E273-B0FD-654D-ACE2-150241553E9A}" type="slidenum">
              <a:rPr lang="en-US" smtClean="0"/>
              <a:t>‹#›</a:t>
            </a:fld>
            <a:endParaRPr lang="en-US"/>
          </a:p>
        </p:txBody>
      </p:sp>
    </p:spTree>
    <p:extLst>
      <p:ext uri="{BB962C8B-B14F-4D97-AF65-F5344CB8AC3E}">
        <p14:creationId xmlns:p14="http://schemas.microsoft.com/office/powerpoint/2010/main" val="18655614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ea typeface="ＭＳ Ｐゴシック" charset="-128"/>
              </a:defRPr>
            </a:lvl1pPr>
          </a:lstStyle>
          <a:p>
            <a:pPr>
              <a:defRPr/>
            </a:pPr>
            <a:fld id="{8D333CA2-1DFA-754E-966C-72A5AC04A3DA}" type="datetime1">
              <a:rPr lang="en-US"/>
              <a:pPr>
                <a:defRPr/>
              </a:pPr>
              <a:t>11/8/2017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ea typeface="ＭＳ Ｐゴシック" panose="020B0600070205080204" pitchFamily="34" charset="-128"/>
              </a:defRPr>
            </a:lvl1pPr>
          </a:lstStyle>
          <a:p>
            <a:pPr>
              <a:defRPr/>
            </a:pPr>
            <a:fld id="{E70F173C-50D5-EE43-8B2A-D6721A55A2FE}" type="slidenum">
              <a:rPr lang="en-US" altLang="en-US"/>
              <a:pPr>
                <a:defRPr/>
              </a:pPr>
              <a:t>‹#›</a:t>
            </a:fld>
            <a:endParaRPr lang="en-US" altLang="en-US"/>
          </a:p>
        </p:txBody>
      </p:sp>
    </p:spTree>
    <p:extLst>
      <p:ext uri="{BB962C8B-B14F-4D97-AF65-F5344CB8AC3E}">
        <p14:creationId xmlns:p14="http://schemas.microsoft.com/office/powerpoint/2010/main" val="18778887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pitchFamily="1"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t>The “pull” is the part of this that is probably less familiar to most students. </a:t>
            </a:r>
            <a:r>
              <a:rPr lang="en-US" altLang="en-US" dirty="0" smtClean="0"/>
              <a:t>Most </a:t>
            </a:r>
            <a:r>
              <a:rPr lang="en-US" altLang="en-US" dirty="0"/>
              <a:t>students already know that groups seek to “push” government for benefits and policies they prefer. </a:t>
            </a:r>
            <a:r>
              <a:rPr lang="en-US" altLang="en-US" dirty="0" smtClean="0"/>
              <a:t>But </a:t>
            </a:r>
            <a:r>
              <a:rPr lang="en-US" altLang="en-US" dirty="0"/>
              <a:t>the role of interest groups in providing information to government is something students may not have thought about or may not see as a potentially positive role for interest groups in the political system.</a:t>
            </a: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0A45F63B-234B-C147-9654-FD25A3FE7A51}" type="slidenum">
              <a:rPr lang="en-US" altLang="en-US"/>
              <a:pPr>
                <a:spcBef>
                  <a:spcPct val="0"/>
                </a:spcBef>
              </a:pPr>
              <a:t>2</a:t>
            </a:fld>
            <a:endParaRPr lang="en-US" altLang="en-US"/>
          </a:p>
        </p:txBody>
      </p:sp>
    </p:spTree>
    <p:extLst>
      <p:ext uri="{BB962C8B-B14F-4D97-AF65-F5344CB8AC3E}">
        <p14:creationId xmlns:p14="http://schemas.microsoft.com/office/powerpoint/2010/main" val="1772688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0AD0A112-B934-AF47-9E45-554783115A84}" type="slidenum">
              <a:rPr lang="en-US" altLang="en-US"/>
              <a:pPr>
                <a:spcBef>
                  <a:spcPct val="0"/>
                </a:spcBef>
              </a:pPr>
              <a:t>11</a:t>
            </a:fld>
            <a:endParaRPr lang="en-US" altLang="en-US"/>
          </a:p>
        </p:txBody>
      </p:sp>
    </p:spTree>
    <p:extLst>
      <p:ext uri="{BB962C8B-B14F-4D97-AF65-F5344CB8AC3E}">
        <p14:creationId xmlns:p14="http://schemas.microsoft.com/office/powerpoint/2010/main" val="227958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t>This figure can be difficult to </a:t>
            </a:r>
            <a:r>
              <a:rPr lang="en-US" altLang="en-US" dirty="0" smtClean="0"/>
              <a:t>read, </a:t>
            </a:r>
            <a:r>
              <a:rPr lang="en-US" altLang="en-US" dirty="0"/>
              <a:t>so it is worth explaining this to students. Look at the prisoner</a:t>
            </a:r>
            <a:r>
              <a:rPr lang="ja-JP" altLang="en-US" dirty="0"/>
              <a:t>’</a:t>
            </a:r>
            <a:r>
              <a:rPr lang="en-US" altLang="ja-JP" dirty="0"/>
              <a:t>s dilemma from the perspective of Prisoner A. Prisoner A is faced with a binary </a:t>
            </a:r>
            <a:r>
              <a:rPr lang="en-US" altLang="ja-JP" dirty="0" smtClean="0"/>
              <a:t>decision, </a:t>
            </a:r>
            <a:r>
              <a:rPr lang="en-US" altLang="ja-JP" dirty="0"/>
              <a:t>and the possible outcomes for Prisoner A are listed in the darker triangles. If Prisoner A snitches, his outcomes are </a:t>
            </a:r>
            <a:r>
              <a:rPr lang="en-US" altLang="ja-JP" dirty="0" smtClean="0"/>
              <a:t>three </a:t>
            </a:r>
            <a:r>
              <a:rPr lang="en-US" altLang="ja-JP" dirty="0"/>
              <a:t>years or </a:t>
            </a:r>
            <a:r>
              <a:rPr lang="en-US" altLang="ja-JP" dirty="0" smtClean="0"/>
              <a:t>zero </a:t>
            </a:r>
            <a:r>
              <a:rPr lang="en-US" altLang="ja-JP" dirty="0"/>
              <a:t>years. If Prisoner A does not snitch, his outcomes are </a:t>
            </a:r>
            <a:r>
              <a:rPr lang="en-US" altLang="ja-JP" dirty="0" smtClean="0"/>
              <a:t>six </a:t>
            </a:r>
            <a:r>
              <a:rPr lang="en-US" altLang="ja-JP" dirty="0"/>
              <a:t>years and </a:t>
            </a:r>
            <a:r>
              <a:rPr lang="en-US" altLang="ja-JP" dirty="0" smtClean="0"/>
              <a:t>one year</a:t>
            </a:r>
            <a:r>
              <a:rPr lang="en-US" altLang="ja-JP" dirty="0"/>
              <a:t>. Obviously, Prisoner A is better off snitching no matter what Prisoner B does. The same is true for Prisoner B. So, it is individually rational for BOTH Prisoner A and Prisoner B to snitch. But what is the collectively rational thing to do? If we add up the total years in prison (spent by Prisoner A and B) in all </a:t>
            </a:r>
            <a:r>
              <a:rPr lang="en-US" altLang="ja-JP" dirty="0" smtClean="0"/>
              <a:t>four </a:t>
            </a:r>
            <a:r>
              <a:rPr lang="en-US" altLang="ja-JP" dirty="0"/>
              <a:t>quadrants, we find that the smallest collective number of years in prison is in the lower right quadrant. This only happens if both Prisoners A and B don</a:t>
            </a:r>
            <a:r>
              <a:rPr lang="ja-JP" altLang="en-US" dirty="0"/>
              <a:t>’</a:t>
            </a:r>
            <a:r>
              <a:rPr lang="en-US" altLang="ja-JP" dirty="0"/>
              <a:t>t snitch. So, the best collective outcome requires that both Prisoners behave in a way that is not individually rational. This is why the </a:t>
            </a:r>
            <a:r>
              <a:rPr lang="en-US" altLang="ja-JP" dirty="0" smtClean="0"/>
              <a:t>prisoner</a:t>
            </a:r>
            <a:r>
              <a:rPr lang="ja-JP" altLang="en-US" dirty="0"/>
              <a:t>’</a:t>
            </a:r>
            <a:r>
              <a:rPr lang="en-US" altLang="ja-JP" dirty="0"/>
              <a:t>s </a:t>
            </a:r>
            <a:r>
              <a:rPr lang="en-US" altLang="ja-JP" dirty="0" smtClean="0"/>
              <a:t>dilemma </a:t>
            </a:r>
            <a:r>
              <a:rPr lang="en-US" altLang="ja-JP" dirty="0"/>
              <a:t>is a dilemma.</a:t>
            </a:r>
            <a:endParaRPr lang="en-US"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7157822F-9051-B14B-9CDB-0C97CBDA0265}" type="slidenum">
              <a:rPr lang="en-US" altLang="en-US"/>
              <a:pPr>
                <a:spcBef>
                  <a:spcPct val="0"/>
                </a:spcBef>
              </a:pPr>
              <a:t>12</a:t>
            </a:fld>
            <a:endParaRPr lang="en-US" altLang="en-US"/>
          </a:p>
        </p:txBody>
      </p:sp>
    </p:spTree>
    <p:extLst>
      <p:ext uri="{BB962C8B-B14F-4D97-AF65-F5344CB8AC3E}">
        <p14:creationId xmlns:p14="http://schemas.microsoft.com/office/powerpoint/2010/main" val="2067279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t>The difficulty is most severe in large groups </a:t>
            </a:r>
            <a:r>
              <a:rPr lang="en-US" altLang="en-US" dirty="0" smtClean="0"/>
              <a:t>because</a:t>
            </a:r>
            <a:r>
              <a:rPr lang="en-US" altLang="en-US" baseline="0" dirty="0" smtClean="0"/>
              <a:t> (</a:t>
            </a:r>
            <a:r>
              <a:rPr lang="en-US" altLang="en-US" dirty="0" smtClean="0"/>
              <a:t>1</a:t>
            </a:r>
            <a:r>
              <a:rPr lang="en-US" altLang="en-US" dirty="0"/>
              <a:t>) individuals are most anonymous in large groups, so nobody will know if an individual chooses not to contribute; </a:t>
            </a:r>
            <a:r>
              <a:rPr lang="en-US" altLang="en-US" dirty="0" smtClean="0"/>
              <a:t>(2</a:t>
            </a:r>
            <a:r>
              <a:rPr lang="en-US" altLang="en-US" dirty="0"/>
              <a:t>) it is easy for individuals in a large group to believe that their individual contributions will not make a difference; and </a:t>
            </a:r>
            <a:r>
              <a:rPr lang="en-US" altLang="en-US" dirty="0" smtClean="0"/>
              <a:t>(3</a:t>
            </a:r>
            <a:r>
              <a:rPr lang="en-US" altLang="en-US" dirty="0"/>
              <a:t>) there is nobody to enforce cooperation and hold individuals accountable.</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3FE82E09-883E-DC4C-BFB3-9B316003999E}" type="slidenum">
              <a:rPr lang="en-US" altLang="en-US"/>
              <a:pPr>
                <a:spcBef>
                  <a:spcPct val="0"/>
                </a:spcBef>
              </a:pPr>
              <a:t>13</a:t>
            </a:fld>
            <a:endParaRPr lang="en-US" altLang="en-US"/>
          </a:p>
        </p:txBody>
      </p:sp>
    </p:spTree>
    <p:extLst>
      <p:ext uri="{BB962C8B-B14F-4D97-AF65-F5344CB8AC3E}">
        <p14:creationId xmlns:p14="http://schemas.microsoft.com/office/powerpoint/2010/main" val="41573611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t>Group leaders create selective benefits and </a:t>
            </a:r>
            <a:r>
              <a:rPr lang="en-US" altLang="en-US" dirty="0" smtClean="0"/>
              <a:t>institutions </a:t>
            </a:r>
            <a:r>
              <a:rPr lang="en-US" altLang="en-US" dirty="0"/>
              <a:t>to give these benefits only to members to overcome the difficulties of collective action.</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323FC468-66CB-694C-A760-E98F20234240}" type="slidenum">
              <a:rPr lang="en-US" altLang="en-US"/>
              <a:pPr>
                <a:spcBef>
                  <a:spcPct val="0"/>
                </a:spcBef>
              </a:pPr>
              <a:t>14</a:t>
            </a:fld>
            <a:endParaRPr lang="en-US" altLang="en-US"/>
          </a:p>
        </p:txBody>
      </p:sp>
    </p:spTree>
    <p:extLst>
      <p:ext uri="{BB962C8B-B14F-4D97-AF65-F5344CB8AC3E}">
        <p14:creationId xmlns:p14="http://schemas.microsoft.com/office/powerpoint/2010/main" val="3088588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CF119BBE-006E-8343-8FD1-C4B9293B30F2}" type="slidenum">
              <a:rPr lang="en-US" altLang="en-US"/>
              <a:pPr>
                <a:spcBef>
                  <a:spcPct val="0"/>
                </a:spcBef>
              </a:pPr>
              <a:t>15</a:t>
            </a:fld>
            <a:endParaRPr lang="en-US" altLang="en-US"/>
          </a:p>
        </p:txBody>
      </p:sp>
    </p:spTree>
    <p:extLst>
      <p:ext uri="{BB962C8B-B14F-4D97-AF65-F5344CB8AC3E}">
        <p14:creationId xmlns:p14="http://schemas.microsoft.com/office/powerpoint/2010/main" val="23437373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1A806BF8-47AB-8043-A066-81A7C3DA7361}" type="slidenum">
              <a:rPr lang="en-US" altLang="en-US"/>
              <a:pPr>
                <a:spcBef>
                  <a:spcPct val="0"/>
                </a:spcBef>
              </a:pPr>
              <a:t>16</a:t>
            </a:fld>
            <a:endParaRPr lang="en-US" altLang="en-US"/>
          </a:p>
        </p:txBody>
      </p:sp>
    </p:spTree>
    <p:extLst>
      <p:ext uri="{BB962C8B-B14F-4D97-AF65-F5344CB8AC3E}">
        <p14:creationId xmlns:p14="http://schemas.microsoft.com/office/powerpoint/2010/main" val="10502928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BCB21A92-1323-A844-BBDD-D23BA820CD2D}" type="slidenum">
              <a:rPr lang="en-US" altLang="en-US"/>
              <a:pPr>
                <a:spcBef>
                  <a:spcPct val="0"/>
                </a:spcBef>
              </a:pPr>
              <a:t>17</a:t>
            </a:fld>
            <a:endParaRPr lang="en-US" altLang="en-US"/>
          </a:p>
        </p:txBody>
      </p:sp>
    </p:spTree>
    <p:extLst>
      <p:ext uri="{BB962C8B-B14F-4D97-AF65-F5344CB8AC3E}">
        <p14:creationId xmlns:p14="http://schemas.microsoft.com/office/powerpoint/2010/main" val="34476150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3A9096B9-5DD3-774D-938E-185AD4BD3998}" type="slidenum">
              <a:rPr lang="en-US" altLang="en-US"/>
              <a:pPr>
                <a:spcBef>
                  <a:spcPct val="0"/>
                </a:spcBef>
              </a:pPr>
              <a:t>18</a:t>
            </a:fld>
            <a:endParaRPr lang="en-US" altLang="en-US"/>
          </a:p>
        </p:txBody>
      </p:sp>
    </p:spTree>
    <p:extLst>
      <p:ext uri="{BB962C8B-B14F-4D97-AF65-F5344CB8AC3E}">
        <p14:creationId xmlns:p14="http://schemas.microsoft.com/office/powerpoint/2010/main" val="18876873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FE7815F1-8241-0040-A6D8-7D9E5571AF3B}" type="slidenum">
              <a:rPr lang="en-US" altLang="en-US"/>
              <a:pPr>
                <a:spcBef>
                  <a:spcPct val="0"/>
                </a:spcBef>
              </a:pPr>
              <a:t>19</a:t>
            </a:fld>
            <a:endParaRPr lang="en-US" altLang="en-US"/>
          </a:p>
        </p:txBody>
      </p:sp>
    </p:spTree>
    <p:extLst>
      <p:ext uri="{BB962C8B-B14F-4D97-AF65-F5344CB8AC3E}">
        <p14:creationId xmlns:p14="http://schemas.microsoft.com/office/powerpoint/2010/main" val="23758342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t>This list of the top spenders on lobbying also emphasizes the point made earlier that the interest-group system represents the interests of corporations and wealthy individuals quite well but does not represent the interests of the poor very well.</a:t>
            </a: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396597CF-D584-E343-9305-C20F37088751}" type="slidenum">
              <a:rPr lang="en-US" altLang="en-US"/>
              <a:pPr>
                <a:spcBef>
                  <a:spcPct val="0"/>
                </a:spcBef>
              </a:pPr>
              <a:t>20</a:t>
            </a:fld>
            <a:endParaRPr lang="en-US" altLang="en-US"/>
          </a:p>
        </p:txBody>
      </p:sp>
    </p:spTree>
    <p:extLst>
      <p:ext uri="{BB962C8B-B14F-4D97-AF65-F5344CB8AC3E}">
        <p14:creationId xmlns:p14="http://schemas.microsoft.com/office/powerpoint/2010/main" val="106920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t>In </a:t>
            </a:r>
            <a:r>
              <a:rPr lang="en-US" altLang="en-US" i="1" dirty="0"/>
              <a:t>Federalist</a:t>
            </a:r>
            <a:r>
              <a:rPr lang="en-US" altLang="en-US" dirty="0"/>
              <a:t> </a:t>
            </a:r>
            <a:r>
              <a:rPr lang="en-US" altLang="en-US" i="1" dirty="0"/>
              <a:t>10</a:t>
            </a:r>
            <a:r>
              <a:rPr lang="en-US" altLang="en-US" dirty="0"/>
              <a:t>, James Madison argued that there is a dilemma inherent in interest group activity. On the one hand, allowing individuals to form groups to press their demands on government is the essence of freedom, and limiting that freedom would be </a:t>
            </a:r>
            <a:r>
              <a:rPr lang="en-US" altLang="en-US" dirty="0" smtClean="0"/>
              <a:t>tyranny. </a:t>
            </a:r>
            <a:r>
              <a:rPr lang="en-US" altLang="en-US" dirty="0"/>
              <a:t>In Madison</a:t>
            </a:r>
            <a:r>
              <a:rPr lang="ja-JP" altLang="en-US" dirty="0"/>
              <a:t>’</a:t>
            </a:r>
            <a:r>
              <a:rPr lang="en-US" altLang="ja-JP" dirty="0"/>
              <a:t>s words, this cure would be </a:t>
            </a:r>
            <a:r>
              <a:rPr lang="ja-JP" altLang="en-US" dirty="0"/>
              <a:t>“</a:t>
            </a:r>
            <a:r>
              <a:rPr lang="en-US" altLang="ja-JP" dirty="0"/>
              <a:t>worse than the disease.</a:t>
            </a:r>
            <a:r>
              <a:rPr lang="ja-JP" altLang="en-US" dirty="0"/>
              <a:t>”</a:t>
            </a:r>
            <a:r>
              <a:rPr lang="en-US" altLang="ja-JP" dirty="0"/>
              <a:t> The answer, for Madison at least, is to have a multitude of factions. The greater the diversity of interests competing for their own private benefit, the less likely it is that any one of them will dominate the system. In other words, these interests will regulate one another, and the result will be compromise and moderation.</a:t>
            </a: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3588AB51-65A1-F446-981B-D5E1781B90E8}" type="slidenum">
              <a:rPr lang="en-US" altLang="en-US"/>
              <a:pPr>
                <a:spcBef>
                  <a:spcPct val="0"/>
                </a:spcBef>
              </a:pPr>
              <a:t>3</a:t>
            </a:fld>
            <a:endParaRPr lang="en-US" altLang="en-US"/>
          </a:p>
        </p:txBody>
      </p:sp>
    </p:spTree>
    <p:extLst>
      <p:ext uri="{BB962C8B-B14F-4D97-AF65-F5344CB8AC3E}">
        <p14:creationId xmlns:p14="http://schemas.microsoft.com/office/powerpoint/2010/main" val="17618971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t>Students (and the public) generally have a negative view of interest groups and see them as being corrupt</a:t>
            </a:r>
            <a:r>
              <a:rPr lang="en-US" altLang="en-US" dirty="0" smtClean="0"/>
              <a:t>. </a:t>
            </a:r>
            <a:r>
              <a:rPr lang="en-US" altLang="en-US" dirty="0"/>
              <a:t>On the first day of the new Congress in 2017, Republicans found themselves in political hot water after they tried to weaken the House Ethics investigation process.  </a:t>
            </a: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3949EAE7-BF93-AF42-9FC5-1FB6F18DB440}" type="slidenum">
              <a:rPr lang="en-US" altLang="en-US"/>
              <a:pPr>
                <a:spcBef>
                  <a:spcPct val="0"/>
                </a:spcBef>
              </a:pPr>
              <a:t>21</a:t>
            </a:fld>
            <a:endParaRPr lang="en-US" altLang="en-US"/>
          </a:p>
        </p:txBody>
      </p:sp>
    </p:spTree>
    <p:extLst>
      <p:ext uri="{BB962C8B-B14F-4D97-AF65-F5344CB8AC3E}">
        <p14:creationId xmlns:p14="http://schemas.microsoft.com/office/powerpoint/2010/main" val="8461707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13B33C78-8D3A-9A42-8193-7F6E7F3FC521}" type="slidenum">
              <a:rPr lang="en-US" altLang="en-US"/>
              <a:pPr>
                <a:spcBef>
                  <a:spcPct val="0"/>
                </a:spcBef>
              </a:pPr>
              <a:t>22</a:t>
            </a:fld>
            <a:endParaRPr lang="en-US" altLang="en-US"/>
          </a:p>
        </p:txBody>
      </p:sp>
    </p:spTree>
    <p:extLst>
      <p:ext uri="{BB962C8B-B14F-4D97-AF65-F5344CB8AC3E}">
        <p14:creationId xmlns:p14="http://schemas.microsoft.com/office/powerpoint/2010/main" val="27241567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t>One classic example of a particularly successful grassroots lobbying campaign is the famous </a:t>
            </a:r>
            <a:r>
              <a:rPr lang="ja-JP" altLang="en-US" dirty="0"/>
              <a:t>“</a:t>
            </a:r>
            <a:r>
              <a:rPr lang="en-US" altLang="ja-JP" dirty="0"/>
              <a:t>Harry and Louise</a:t>
            </a:r>
            <a:r>
              <a:rPr lang="ja-JP" altLang="en-US" dirty="0"/>
              <a:t>”</a:t>
            </a:r>
            <a:r>
              <a:rPr lang="en-US" altLang="ja-JP" dirty="0"/>
              <a:t> ads that helped block President Clinton</a:t>
            </a:r>
            <a:r>
              <a:rPr lang="ja-JP" altLang="en-US" dirty="0"/>
              <a:t>’</a:t>
            </a:r>
            <a:r>
              <a:rPr lang="en-US" altLang="ja-JP" dirty="0"/>
              <a:t>s health care reform effort in the mid-1990s. The actual ads can be found here: http://</a:t>
            </a:r>
            <a:r>
              <a:rPr lang="en-US" altLang="ja-JP" dirty="0" err="1"/>
              <a:t>www.youtube.com</a:t>
            </a:r>
            <a:r>
              <a:rPr lang="en-US" altLang="ja-JP" dirty="0"/>
              <a:t>/</a:t>
            </a:r>
            <a:r>
              <a:rPr lang="en-US" altLang="ja-JP" dirty="0" err="1"/>
              <a:t>watch?v</a:t>
            </a:r>
            <a:r>
              <a:rPr lang="en-US" altLang="ja-JP" dirty="0"/>
              <a:t>=Dt31nhleeCg. Interest groups also seek to influence public opinion by showing up on free media on radio, television, and the Internet to advocate for their cause. Stephen Colbert </a:t>
            </a:r>
            <a:r>
              <a:rPr lang="en-US" altLang="ja-JP" dirty="0" smtClean="0"/>
              <a:t>had </a:t>
            </a:r>
            <a:r>
              <a:rPr lang="en-US" altLang="ja-JP" dirty="0"/>
              <a:t>an ongoing series </a:t>
            </a:r>
            <a:r>
              <a:rPr lang="en-US" altLang="ja-JP" dirty="0" smtClean="0"/>
              <a:t>called </a:t>
            </a:r>
            <a:r>
              <a:rPr lang="ja-JP" altLang="en-US" dirty="0"/>
              <a:t>“</a:t>
            </a:r>
            <a:r>
              <a:rPr lang="en-US" altLang="ja-JP" dirty="0"/>
              <a:t>Better Know a Lobby</a:t>
            </a:r>
            <a:r>
              <a:rPr lang="ja-JP" altLang="en-US" dirty="0"/>
              <a:t>”</a:t>
            </a:r>
            <a:r>
              <a:rPr lang="en-US" altLang="ja-JP" dirty="0"/>
              <a:t>; in one humorous example, he interviewed Carl Pope, the head of the Sierra Club: http://www.cc.com/video-clips/ytt7lh/the-colbert-report-better-know-a-lobby---</a:t>
            </a:r>
            <a:r>
              <a:rPr lang="en-US" altLang="ja-JP" dirty="0" smtClean="0"/>
              <a:t>sierra-club.</a:t>
            </a:r>
            <a:endParaRPr lang="en-US" altLang="en-US" dirty="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3F953F45-6ADD-A04F-9E50-2910976BDEDB}" type="slidenum">
              <a:rPr lang="en-US" altLang="en-US"/>
              <a:pPr>
                <a:spcBef>
                  <a:spcPct val="0"/>
                </a:spcBef>
              </a:pPr>
              <a:t>23</a:t>
            </a:fld>
            <a:endParaRPr lang="en-US" altLang="en-US"/>
          </a:p>
        </p:txBody>
      </p:sp>
    </p:spTree>
    <p:extLst>
      <p:ext uri="{BB962C8B-B14F-4D97-AF65-F5344CB8AC3E}">
        <p14:creationId xmlns:p14="http://schemas.microsoft.com/office/powerpoint/2010/main" val="6208159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BD5A2BC6-EE6E-CF40-B286-5D01FAC53BEC}" type="slidenum">
              <a:rPr lang="en-US" altLang="en-US"/>
              <a:pPr>
                <a:spcBef>
                  <a:spcPct val="0"/>
                </a:spcBef>
              </a:pPr>
              <a:t>24</a:t>
            </a:fld>
            <a:endParaRPr lang="en-US" altLang="en-US"/>
          </a:p>
        </p:txBody>
      </p:sp>
    </p:spTree>
    <p:extLst>
      <p:ext uri="{BB962C8B-B14F-4D97-AF65-F5344CB8AC3E}">
        <p14:creationId xmlns:p14="http://schemas.microsoft.com/office/powerpoint/2010/main" val="39009865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t>Independent expenditures exploded in the last </a:t>
            </a:r>
            <a:r>
              <a:rPr lang="en-US" altLang="en-US" dirty="0" smtClean="0"/>
              <a:t>six </a:t>
            </a:r>
            <a:r>
              <a:rPr lang="en-US" altLang="en-US" dirty="0"/>
              <a:t>years and now amount to nearly $2 billion.</a:t>
            </a: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7619F6D3-FDBE-0A48-8371-1A09236AB2A8}" type="slidenum">
              <a:rPr lang="en-US" altLang="en-US"/>
              <a:pPr>
                <a:spcBef>
                  <a:spcPct val="0"/>
                </a:spcBef>
              </a:pPr>
              <a:t>25</a:t>
            </a:fld>
            <a:endParaRPr lang="en-US" altLang="en-US"/>
          </a:p>
        </p:txBody>
      </p:sp>
    </p:spTree>
    <p:extLst>
      <p:ext uri="{BB962C8B-B14F-4D97-AF65-F5344CB8AC3E}">
        <p14:creationId xmlns:p14="http://schemas.microsoft.com/office/powerpoint/2010/main" val="13117141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t>At the end of </a:t>
            </a:r>
            <a:r>
              <a:rPr lang="en-US" altLang="en-US" dirty="0" smtClean="0"/>
              <a:t>this </a:t>
            </a:r>
            <a:r>
              <a:rPr lang="en-US" altLang="en-US" dirty="0"/>
              <a:t>chapter on </a:t>
            </a:r>
            <a:r>
              <a:rPr lang="en-US" altLang="en-US" dirty="0" smtClean="0"/>
              <a:t>groups </a:t>
            </a:r>
            <a:r>
              <a:rPr lang="en-US" altLang="en-US" dirty="0"/>
              <a:t>and </a:t>
            </a:r>
            <a:r>
              <a:rPr lang="en-US" altLang="en-US" dirty="0" smtClean="0"/>
              <a:t>interests</a:t>
            </a:r>
            <a:r>
              <a:rPr lang="en-US" altLang="en-US" dirty="0"/>
              <a:t>, the authors employ an interesting thought experiment in asking whether groups are effective. They ask why, if spending on politics is so lucrative for corporations, they don</a:t>
            </a:r>
            <a:r>
              <a:rPr lang="ja-JP" altLang="en-US" dirty="0"/>
              <a:t>’</a:t>
            </a:r>
            <a:r>
              <a:rPr lang="en-US" altLang="ja-JP" dirty="0"/>
              <a:t>t spend more? Relative to other investments (like hiring employees, purchasing equipment, etc</a:t>
            </a:r>
            <a:r>
              <a:rPr lang="en-US" altLang="ja-JP" dirty="0" smtClean="0"/>
              <a:t>.),</a:t>
            </a:r>
            <a:r>
              <a:rPr lang="en-US" altLang="ja-JP" baseline="0" dirty="0" smtClean="0"/>
              <a:t> </a:t>
            </a:r>
            <a:r>
              <a:rPr lang="en-US" altLang="ja-JP" dirty="0" smtClean="0"/>
              <a:t>corporations </a:t>
            </a:r>
            <a:r>
              <a:rPr lang="en-US" altLang="ja-JP" dirty="0"/>
              <a:t>spend very little on politics. One reason may be that groups are seeking to free ride on the investments of others. Regardless of the reason, it is useful to ask students why groups spend less on politics than on some of these other investments and, more broadly, whether they think interest groups are as effective as they could be in the American political system.</a:t>
            </a:r>
            <a:endParaRPr lang="en-US" altLang="en-US" dirty="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3F7B59BB-3705-744D-BFE0-7553F1E7AB9D}" type="slidenum">
              <a:rPr lang="en-US" altLang="en-US"/>
              <a:pPr>
                <a:spcBef>
                  <a:spcPct val="0"/>
                </a:spcBef>
              </a:pPr>
              <a:t>26</a:t>
            </a:fld>
            <a:endParaRPr lang="en-US" altLang="en-US"/>
          </a:p>
        </p:txBody>
      </p:sp>
    </p:spTree>
    <p:extLst>
      <p:ext uri="{BB962C8B-B14F-4D97-AF65-F5344CB8AC3E}">
        <p14:creationId xmlns:p14="http://schemas.microsoft.com/office/powerpoint/2010/main" val="15393283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ＭＳ Ｐゴシック" charset="-128"/>
                <a:cs typeface="ＭＳ Ｐゴシック" pitchFamily="1" charset="-128"/>
              </a:rPr>
              <a:t>A home for sale in Durham, North Carolina.</a:t>
            </a:r>
            <a:endParaRPr lang="en-US" dirty="0"/>
          </a:p>
        </p:txBody>
      </p:sp>
      <p:sp>
        <p:nvSpPr>
          <p:cNvPr id="4" name="Slide Number Placeholder 3"/>
          <p:cNvSpPr>
            <a:spLocks noGrp="1"/>
          </p:cNvSpPr>
          <p:nvPr>
            <p:ph type="sldNum" sz="quarter" idx="10"/>
          </p:nvPr>
        </p:nvSpPr>
        <p:spPr/>
        <p:txBody>
          <a:bodyPr/>
          <a:lstStyle/>
          <a:p>
            <a:pPr>
              <a:defRPr/>
            </a:pPr>
            <a:fld id="{E70F173C-50D5-EE43-8B2A-D6721A55A2FE}" type="slidenum">
              <a:rPr lang="en-US" altLang="en-US" smtClean="0"/>
              <a:pPr>
                <a:defRPr/>
              </a:pPr>
              <a:t>28</a:t>
            </a:fld>
            <a:endParaRPr lang="en-US" altLang="en-US"/>
          </a:p>
        </p:txBody>
      </p:sp>
    </p:spTree>
    <p:extLst>
      <p:ext uri="{BB962C8B-B14F-4D97-AF65-F5344CB8AC3E}">
        <p14:creationId xmlns:p14="http://schemas.microsoft.com/office/powerpoint/2010/main" val="17853166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ＭＳ Ｐゴシック" charset="-128"/>
                <a:cs typeface="ＭＳ Ｐゴシック" pitchFamily="1" charset="-128"/>
              </a:rPr>
              <a:t>Which interest groups have the most influence over political outcomes? It is generally accepted among those who study interest groups that business and economic interests predominate. Economic interests are more likely to form organized groups, are more likely to be active, and on average spend more money and more time on political issues than are noneconomic interests like citizen groups or “public interest” groups. When we look at interest groups’ involvement in the policy-making process, however, the sheer number of groups or dollars may not directly equal the amount of influence that those groups have. While numbers and dollars are important indicators of which interests are represented, it would be preferable to try to measure which groups actually were influential in politics. To address this question, the political scientist Frank Baumgartner and his colleagues interviewed 315 lobbyists and government officials about 98 randomly selected policy issues. Citizen groups were more likely to be mentioned as being important in the debates than any other type of group, despite the fact that they spent less and they made up a smaller part of the overall group population.</a:t>
            </a:r>
          </a:p>
          <a:p>
            <a:endParaRPr lang="en-US" sz="1200" b="0" i="0" u="none" strike="noStrike" kern="1200" baseline="0" dirty="0" smtClean="0">
              <a:solidFill>
                <a:schemeClr val="tx1"/>
              </a:solidFill>
              <a:latin typeface="+mn-lt"/>
              <a:ea typeface="ＭＳ Ｐゴシック" charset="-128"/>
              <a:cs typeface="ＭＳ Ｐゴシック" pitchFamily="1" charset="-128"/>
            </a:endParaRPr>
          </a:p>
          <a:p>
            <a:r>
              <a:rPr lang="en-US" sz="1200" b="0" i="0" u="none" strike="noStrike" kern="1200" baseline="0" dirty="0" smtClean="0">
                <a:solidFill>
                  <a:schemeClr val="tx1"/>
                </a:solidFill>
                <a:latin typeface="+mn-lt"/>
                <a:ea typeface="ＭＳ Ｐゴシック" charset="-128"/>
                <a:cs typeface="ＭＳ Ｐゴシック" pitchFamily="1" charset="-128"/>
              </a:rPr>
              <a:t>Why were citizen groups seen as so influential despite their relative lack of resources? It may be that those groups have important ties to constituents, granting them greater legitimacy in the eyes of members of Congress, or it could be that some members of Congress already supported the policies that the citizen groups were advocating. Whatever the reason, it is clear that citizen groups have greater voice in Washington than the dollar counts might suggest.</a:t>
            </a:r>
          </a:p>
          <a:p>
            <a:endParaRPr lang="en-US" sz="1200" b="0" i="0" u="none" strike="noStrike" kern="1200" baseline="0" dirty="0" smtClean="0">
              <a:solidFill>
                <a:schemeClr val="tx1"/>
              </a:solidFill>
              <a:latin typeface="+mn-lt"/>
              <a:ea typeface="ＭＳ Ｐゴシック" charset="-128"/>
              <a:cs typeface="ＭＳ Ｐゴシック" pitchFamily="1" charset="-128"/>
            </a:endParaRPr>
          </a:p>
          <a:p>
            <a:r>
              <a:rPr lang="en-US" sz="1200" b="0" i="0" u="none" strike="noStrike" kern="1200" baseline="0" dirty="0" smtClean="0">
                <a:solidFill>
                  <a:schemeClr val="tx1"/>
                </a:solidFill>
                <a:latin typeface="+mn-lt"/>
                <a:ea typeface="ＭＳ Ｐゴシック" charset="-128"/>
                <a:cs typeface="ＭＳ Ｐゴシック" pitchFamily="1" charset="-128"/>
              </a:rPr>
              <a:t>These data from the National Survey of Governmental Relations and Lobbyists. Info show the dominance of business organizations in Washington. Businesses make up 31 percent of those with dedicated national lobbying offices. Trade associations, which represent groups of businesses, make up another 23 percent. Citizen groups, professional associations, and unions together have less than half of all lobbying offices, and it is especially striking to note that unions are only 2 percent of the total.</a:t>
            </a:r>
            <a:endParaRPr lang="en-US" dirty="0"/>
          </a:p>
        </p:txBody>
      </p:sp>
      <p:sp>
        <p:nvSpPr>
          <p:cNvPr id="4" name="Slide Number Placeholder 3"/>
          <p:cNvSpPr>
            <a:spLocks noGrp="1"/>
          </p:cNvSpPr>
          <p:nvPr>
            <p:ph type="sldNum" sz="quarter" idx="10"/>
          </p:nvPr>
        </p:nvSpPr>
        <p:spPr/>
        <p:txBody>
          <a:bodyPr/>
          <a:lstStyle/>
          <a:p>
            <a:pPr>
              <a:defRPr/>
            </a:pPr>
            <a:fld id="{E70F173C-50D5-EE43-8B2A-D6721A55A2FE}" type="slidenum">
              <a:rPr lang="en-US" altLang="en-US" smtClean="0"/>
              <a:pPr>
                <a:defRPr/>
              </a:pPr>
              <a:t>29</a:t>
            </a:fld>
            <a:endParaRPr lang="en-US" altLang="en-US"/>
          </a:p>
        </p:txBody>
      </p:sp>
    </p:spTree>
    <p:extLst>
      <p:ext uri="{BB962C8B-B14F-4D97-AF65-F5344CB8AC3E}">
        <p14:creationId xmlns:p14="http://schemas.microsoft.com/office/powerpoint/2010/main" val="17931624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ＭＳ Ｐゴシック" charset="-128"/>
                <a:cs typeface="ＭＳ Ｐゴシック" pitchFamily="1" charset="-128"/>
              </a:rPr>
              <a:t>The graph shows the average amounts spent on lobbying or campaign contributions by interest groups. Citizen groups on average spent much less on lobbying and campaign contributions than other types of groups. Unions on average spent more on campaign contributions than any other type of group, but that spending is tempered by the fact that there are fewer unions. (Note: Lobbying figures represent total reported spending in 2012; PAC campaign contributions are for the two-year election period ending with the 2012 election.)</a:t>
            </a:r>
            <a:endParaRPr lang="en-US" dirty="0"/>
          </a:p>
        </p:txBody>
      </p:sp>
      <p:sp>
        <p:nvSpPr>
          <p:cNvPr id="4" name="Slide Number Placeholder 3"/>
          <p:cNvSpPr>
            <a:spLocks noGrp="1"/>
          </p:cNvSpPr>
          <p:nvPr>
            <p:ph type="sldNum" sz="quarter" idx="10"/>
          </p:nvPr>
        </p:nvSpPr>
        <p:spPr/>
        <p:txBody>
          <a:bodyPr/>
          <a:lstStyle/>
          <a:p>
            <a:pPr>
              <a:defRPr/>
            </a:pPr>
            <a:fld id="{E70F173C-50D5-EE43-8B2A-D6721A55A2FE}" type="slidenum">
              <a:rPr lang="en-US" altLang="en-US" smtClean="0"/>
              <a:pPr>
                <a:defRPr/>
              </a:pPr>
              <a:t>30</a:t>
            </a:fld>
            <a:endParaRPr lang="en-US" altLang="en-US"/>
          </a:p>
        </p:txBody>
      </p:sp>
    </p:spTree>
    <p:extLst>
      <p:ext uri="{BB962C8B-B14F-4D97-AF65-F5344CB8AC3E}">
        <p14:creationId xmlns:p14="http://schemas.microsoft.com/office/powerpoint/2010/main" val="18021914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ＭＳ Ｐゴシック" charset="-128"/>
                <a:cs typeface="ＭＳ Ｐゴシック" pitchFamily="1" charset="-128"/>
              </a:rPr>
              <a:t>Although the overall population of interest groups has fewer citizen groups than business groups, as seen in the figure on the facing page, not all groups are equally influential. Baumgartner and his colleagues interviewed 315 lobbyists and government officials about 98 randomly selected policy issues. Citizen groups were more likely to be mentioned as being important in the debate than any other type of group. More than a quarter of the interest groups seen as being influential were citizen groups.</a:t>
            </a:r>
            <a:endParaRPr lang="en-US" dirty="0"/>
          </a:p>
        </p:txBody>
      </p:sp>
      <p:sp>
        <p:nvSpPr>
          <p:cNvPr id="4" name="Slide Number Placeholder 3"/>
          <p:cNvSpPr>
            <a:spLocks noGrp="1"/>
          </p:cNvSpPr>
          <p:nvPr>
            <p:ph type="sldNum" sz="quarter" idx="10"/>
          </p:nvPr>
        </p:nvSpPr>
        <p:spPr/>
        <p:txBody>
          <a:bodyPr/>
          <a:lstStyle/>
          <a:p>
            <a:pPr>
              <a:defRPr/>
            </a:pPr>
            <a:fld id="{E70F173C-50D5-EE43-8B2A-D6721A55A2FE}" type="slidenum">
              <a:rPr lang="en-US" altLang="en-US" smtClean="0"/>
              <a:pPr>
                <a:defRPr/>
              </a:pPr>
              <a:t>31</a:t>
            </a:fld>
            <a:endParaRPr lang="en-US" altLang="en-US"/>
          </a:p>
        </p:txBody>
      </p:sp>
    </p:spTree>
    <p:extLst>
      <p:ext uri="{BB962C8B-B14F-4D97-AF65-F5344CB8AC3E}">
        <p14:creationId xmlns:p14="http://schemas.microsoft.com/office/powerpoint/2010/main" val="261805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t>It is important to note the critiques of pluralism (for example, it </a:t>
            </a:r>
            <a:r>
              <a:rPr lang="en-US" altLang="en-US" dirty="0" smtClean="0"/>
              <a:t>over-represents </a:t>
            </a:r>
            <a:r>
              <a:rPr lang="en-US" altLang="en-US" dirty="0"/>
              <a:t>the wealthy and the well-educated). The next few slides outline the characteristics of groups and make the point that some interests organize more easily than </a:t>
            </a:r>
            <a:r>
              <a:rPr lang="en-US" altLang="en-US" dirty="0" smtClean="0"/>
              <a:t>others do. </a:t>
            </a:r>
            <a:r>
              <a:rPr lang="en-US" altLang="en-US" dirty="0"/>
              <a:t>But it is useful to ask students to think through the logic of pluralism on their own first by asking them to what extent they think pluralism can be characterized as democratic. Do all individuals have an equal opportunity to influence the pluralist system?</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BA2893B6-493A-E24A-A189-31E74E9CE0B0}" type="slidenum">
              <a:rPr lang="en-US" altLang="en-US"/>
              <a:pPr>
                <a:spcBef>
                  <a:spcPct val="0"/>
                </a:spcBef>
              </a:pPr>
              <a:t>4</a:t>
            </a:fld>
            <a:endParaRPr lang="en-US" altLang="en-US"/>
          </a:p>
        </p:txBody>
      </p:sp>
    </p:spTree>
    <p:extLst>
      <p:ext uri="{BB962C8B-B14F-4D97-AF65-F5344CB8AC3E}">
        <p14:creationId xmlns:p14="http://schemas.microsoft.com/office/powerpoint/2010/main" val="632251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t>Groups that are formed to protect economic interests find it easier to organize because members readily see the benefits of organization (economic) weighed against the costs. Individuals organizing to pursue a social policy agenda may have a more difficult time weighing the costs (financial and other) against the benefits, as the costs and benefits are in different units.</a:t>
            </a: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5B1D7F90-8758-EE4F-B873-464B022C5E34}" type="slidenum">
              <a:rPr lang="en-US" altLang="en-US"/>
              <a:pPr>
                <a:spcBef>
                  <a:spcPct val="0"/>
                </a:spcBef>
              </a:pPr>
              <a:t>5</a:t>
            </a:fld>
            <a:endParaRPr lang="en-US" altLang="en-US"/>
          </a:p>
        </p:txBody>
      </p:sp>
    </p:spTree>
    <p:extLst>
      <p:ext uri="{BB962C8B-B14F-4D97-AF65-F5344CB8AC3E}">
        <p14:creationId xmlns:p14="http://schemas.microsoft.com/office/powerpoint/2010/main" val="810920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CA134EDD-1DC7-954F-931A-0BF4EB1E0183}" type="slidenum">
              <a:rPr lang="en-US" altLang="en-US"/>
              <a:pPr>
                <a:spcBef>
                  <a:spcPct val="0"/>
                </a:spcBef>
              </a:pPr>
              <a:t>6</a:t>
            </a:fld>
            <a:endParaRPr lang="en-US" altLang="en-US"/>
          </a:p>
        </p:txBody>
      </p:sp>
    </p:spTree>
    <p:extLst>
      <p:ext uri="{BB962C8B-B14F-4D97-AF65-F5344CB8AC3E}">
        <p14:creationId xmlns:p14="http://schemas.microsoft.com/office/powerpoint/2010/main" val="3113765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t>E. E. </a:t>
            </a:r>
            <a:r>
              <a:rPr lang="en-US" altLang="en-US" dirty="0" err="1"/>
              <a:t>Schattschneider</a:t>
            </a:r>
            <a:r>
              <a:rPr lang="en-US" altLang="en-US" dirty="0"/>
              <a:t> made this argument best in his classic work </a:t>
            </a:r>
            <a:r>
              <a:rPr lang="en-US" altLang="en-US" i="1" dirty="0"/>
              <a:t>The Semi-Sovereign People</a:t>
            </a:r>
            <a:r>
              <a:rPr lang="en-US" altLang="en-US" dirty="0"/>
              <a:t>. </a:t>
            </a:r>
            <a:r>
              <a:rPr lang="en-US" altLang="en-US" dirty="0" err="1"/>
              <a:t>Schattschneider</a:t>
            </a:r>
            <a:r>
              <a:rPr lang="en-US" altLang="en-US" dirty="0"/>
              <a:t> </a:t>
            </a:r>
            <a:r>
              <a:rPr lang="en-US" altLang="en-US" dirty="0" smtClean="0"/>
              <a:t>concluded, </a:t>
            </a:r>
            <a:r>
              <a:rPr lang="ja-JP" altLang="en-US" dirty="0"/>
              <a:t>“</a:t>
            </a:r>
            <a:r>
              <a:rPr lang="en-US" altLang="ja-JP" dirty="0"/>
              <a:t>The flaw in the pluralist heaven is that the heavenly chorus sings with a strong upper-class accent.</a:t>
            </a:r>
            <a:r>
              <a:rPr lang="ja-JP" altLang="en-US" dirty="0"/>
              <a:t>”</a:t>
            </a:r>
            <a:endParaRPr lang="en-US" altLang="en-US" dirty="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A1DDAB9A-548D-5B45-AE71-ED614E664B58}" type="slidenum">
              <a:rPr lang="en-US" altLang="en-US"/>
              <a:pPr>
                <a:spcBef>
                  <a:spcPct val="0"/>
                </a:spcBef>
              </a:pPr>
              <a:t>7</a:t>
            </a:fld>
            <a:endParaRPr lang="en-US" altLang="en-US"/>
          </a:p>
        </p:txBody>
      </p:sp>
    </p:spTree>
    <p:extLst>
      <p:ext uri="{BB962C8B-B14F-4D97-AF65-F5344CB8AC3E}">
        <p14:creationId xmlns:p14="http://schemas.microsoft.com/office/powerpoint/2010/main" val="4042721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dirty="0">
                <a:latin typeface="Helvetica" charset="0"/>
              </a:rPr>
              <a:t>Discussion:</a:t>
            </a:r>
          </a:p>
          <a:p>
            <a:pPr eaLnBrk="1" hangingPunct="1"/>
            <a:r>
              <a:rPr lang="en-US" altLang="en-US" dirty="0">
                <a:latin typeface="Helvetica" charset="0"/>
              </a:rPr>
              <a:t>Pluralist theory suggests that interest groups form whenever there is a group interest to be organized. But this does not always happen. Indeed, some types of interests seem to form more easily than </a:t>
            </a:r>
            <a:r>
              <a:rPr lang="en-US" altLang="en-US" dirty="0" smtClean="0">
                <a:latin typeface="Helvetica" charset="0"/>
              </a:rPr>
              <a:t>others do. </a:t>
            </a:r>
            <a:r>
              <a:rPr lang="en-US" altLang="en-US" dirty="0">
                <a:latin typeface="Helvetica" charset="0"/>
              </a:rPr>
              <a:t>The data in Table 13.1 show that executives and professionals seem to organize more easily than other </a:t>
            </a:r>
            <a:r>
              <a:rPr lang="en-US" altLang="en-US" dirty="0" smtClean="0">
                <a:latin typeface="Helvetica" charset="0"/>
              </a:rPr>
              <a:t>interests do. </a:t>
            </a:r>
            <a:r>
              <a:rPr lang="en-US" altLang="en-US" dirty="0">
                <a:latin typeface="Helvetica" charset="0"/>
              </a:rPr>
              <a:t>Some groups, such as college students, are </a:t>
            </a:r>
            <a:r>
              <a:rPr lang="ja-JP" altLang="en-US" dirty="0">
                <a:latin typeface="Helvetica" charset="0"/>
              </a:rPr>
              <a:t>“</a:t>
            </a:r>
            <a:r>
              <a:rPr lang="en-US" altLang="ja-JP" dirty="0">
                <a:latin typeface="Helvetica" charset="0"/>
              </a:rPr>
              <a:t>latent groups</a:t>
            </a:r>
            <a:r>
              <a:rPr lang="ja-JP" altLang="en-US" dirty="0">
                <a:latin typeface="Helvetica" charset="0"/>
              </a:rPr>
              <a:t>”</a:t>
            </a:r>
            <a:r>
              <a:rPr lang="en-US" altLang="ja-JP" dirty="0">
                <a:latin typeface="Helvetica" charset="0"/>
              </a:rPr>
              <a:t> because they may have common interests but do not necessarily form into an interest group.</a:t>
            </a:r>
            <a:endParaRPr lang="en-US" altLang="en-US" dirty="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E2B99B55-D8FE-E64E-AA4D-7A4DE397FFC1}" type="slidenum">
              <a:rPr lang="en-US" altLang="en-US"/>
              <a:pPr>
                <a:spcBef>
                  <a:spcPct val="0"/>
                </a:spcBef>
              </a:pPr>
              <a:t>8</a:t>
            </a:fld>
            <a:endParaRPr lang="en-US" altLang="en-US"/>
          </a:p>
        </p:txBody>
      </p:sp>
    </p:spTree>
    <p:extLst>
      <p:ext uri="{BB962C8B-B14F-4D97-AF65-F5344CB8AC3E}">
        <p14:creationId xmlns:p14="http://schemas.microsoft.com/office/powerpoint/2010/main" val="3119795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t>More recently, interest group activity grew with the civil rights and anti-war movements of the 1960s and in the last decade with the rise of the anti-tax Tea Party movement and Black Lives Matter protesting racial discrimination.</a:t>
            </a: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5002FFE1-1D77-704F-9780-D1A865A072A2}" type="slidenum">
              <a:rPr lang="en-US" altLang="en-US"/>
              <a:pPr>
                <a:spcBef>
                  <a:spcPct val="0"/>
                </a:spcBef>
              </a:pPr>
              <a:t>9</a:t>
            </a:fld>
            <a:endParaRPr lang="en-US" altLang="en-US"/>
          </a:p>
        </p:txBody>
      </p:sp>
    </p:spTree>
    <p:extLst>
      <p:ext uri="{BB962C8B-B14F-4D97-AF65-F5344CB8AC3E}">
        <p14:creationId xmlns:p14="http://schemas.microsoft.com/office/powerpoint/2010/main" val="2645582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A7B10829-88D8-8D4E-B987-F794EDCC105E}" type="slidenum">
              <a:rPr lang="en-US" altLang="en-US"/>
              <a:pPr>
                <a:spcBef>
                  <a:spcPct val="0"/>
                </a:spcBef>
              </a:pPr>
              <a:t>10</a:t>
            </a:fld>
            <a:endParaRPr lang="en-US" altLang="en-US"/>
          </a:p>
        </p:txBody>
      </p:sp>
    </p:spTree>
    <p:extLst>
      <p:ext uri="{BB962C8B-B14F-4D97-AF65-F5344CB8AC3E}">
        <p14:creationId xmlns:p14="http://schemas.microsoft.com/office/powerpoint/2010/main" val="4236211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11/8/2017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E4E3AC1-7464-1E4E-8DF2-19EC183978CD}" type="slidenum">
              <a:rPr lang="en-US" altLang="en-US"/>
              <a:pPr/>
              <a:t>‹#›</a:t>
            </a:fld>
            <a:endParaRPr lang="en-US" altLang="en-US"/>
          </a:p>
        </p:txBody>
      </p:sp>
    </p:spTree>
    <p:extLst>
      <p:ext uri="{BB962C8B-B14F-4D97-AF65-F5344CB8AC3E}">
        <p14:creationId xmlns:p14="http://schemas.microsoft.com/office/powerpoint/2010/main" val="88598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8060" y="1329022"/>
            <a:ext cx="5011355" cy="1271789"/>
          </a:xfrm>
        </p:spPr>
        <p:txBody>
          <a:bodyPr anchor="b" anchorCtr="1"/>
          <a:lstStyle>
            <a:lvl1pPr>
              <a:defRPr>
                <a:latin typeface="Tahoma"/>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98060" y="2744350"/>
            <a:ext cx="5011355" cy="533905"/>
          </a:xfrm>
        </p:spPr>
        <p:txBody>
          <a:bodyPr/>
          <a:lstStyle>
            <a:lvl1pPr marL="0" indent="0" algn="ctr">
              <a:buNone/>
              <a:defRPr sz="1800">
                <a:latin typeface="Tahoma"/>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11/8/2017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E4E3AC1-7464-1E4E-8DF2-19EC183978CD}" type="slidenum">
              <a:rPr lang="en-US" altLang="en-US"/>
              <a:pPr/>
              <a:t>‹#›</a:t>
            </a:fld>
            <a:endParaRPr lang="en-US" altLang="en-US"/>
          </a:p>
        </p:txBody>
      </p:sp>
    </p:spTree>
    <p:extLst>
      <p:ext uri="{BB962C8B-B14F-4D97-AF65-F5344CB8AC3E}">
        <p14:creationId xmlns:p14="http://schemas.microsoft.com/office/powerpoint/2010/main" val="4193753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Main Slide Layout">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971"/>
            <a:ext cx="7772400" cy="131608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5701770"/>
            <a:ext cx="6400800" cy="514302"/>
          </a:xfrm>
        </p:spPr>
        <p:txBody>
          <a:bodyP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D28651-FAC1-A94D-BD22-04AB01BF7498}" type="datetimeFigureOut">
              <a:rPr lang="en-US" smtClean="0"/>
              <a:t>11/8/2017</a:t>
            </a:fld>
            <a:endParaRPr lang="en-US"/>
          </a:p>
        </p:txBody>
      </p:sp>
      <p:sp>
        <p:nvSpPr>
          <p:cNvPr id="5" name="Footer Placeholder 4"/>
          <p:cNvSpPr>
            <a:spLocks noGrp="1"/>
          </p:cNvSpPr>
          <p:nvPr>
            <p:ph type="ftr" sz="quarter" idx="11"/>
          </p:nvPr>
        </p:nvSpPr>
        <p:spPr>
          <a:xfrm>
            <a:off x="3124200" y="6483683"/>
            <a:ext cx="2895600" cy="237791"/>
          </a:xfrm>
        </p:spPr>
        <p:txBody>
          <a:bodyPr/>
          <a:lstStyle>
            <a:lvl1pPr>
              <a:defRPr sz="1100"/>
            </a:lvl1pPr>
          </a:lstStyle>
          <a:p>
            <a:r>
              <a:rPr lang="de-DE" dirty="0" smtClean="0"/>
              <a:t>© 2017 </a:t>
            </a:r>
            <a:r>
              <a:rPr lang="de-DE" dirty="0" err="1" smtClean="0"/>
              <a:t>W.W.Norton</a:t>
            </a:r>
            <a:r>
              <a:rPr lang="de-DE" dirty="0" smtClean="0"/>
              <a:t> &amp; Company, Inc.</a:t>
            </a:r>
            <a:endParaRPr lang="en-US" dirty="0"/>
          </a:p>
        </p:txBody>
      </p:sp>
      <p:sp>
        <p:nvSpPr>
          <p:cNvPr id="6" name="Slide Number Placeholder 5"/>
          <p:cNvSpPr>
            <a:spLocks noGrp="1"/>
          </p:cNvSpPr>
          <p:nvPr>
            <p:ph type="sldNum" sz="quarter" idx="12"/>
          </p:nvPr>
        </p:nvSpPr>
        <p:spPr/>
        <p:txBody>
          <a:bodyPr/>
          <a:lstStyle/>
          <a:p>
            <a:fld id="{AC1A19D7-A7F8-BB49-9E68-D7A67BC082F7}" type="slidenum">
              <a:rPr lang="en-US" smtClean="0"/>
              <a:t>‹#›</a:t>
            </a:fld>
            <a:endParaRPr lang="en-US"/>
          </a:p>
        </p:txBody>
      </p:sp>
      <p:pic>
        <p:nvPicPr>
          <p:cNvPr id="7" name="Picture 6" descr="AmericanGovernment_14E_pbk_978-0-393-62421-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27585" y="1629078"/>
            <a:ext cx="3092494" cy="3976062"/>
          </a:xfrm>
          <a:prstGeom prst="rect">
            <a:avLst/>
          </a:prstGeom>
        </p:spPr>
      </p:pic>
    </p:spTree>
    <p:extLst>
      <p:ext uri="{BB962C8B-B14F-4D97-AF65-F5344CB8AC3E}">
        <p14:creationId xmlns:p14="http://schemas.microsoft.com/office/powerpoint/2010/main" val="423719046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11/8/2017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83D1C84-7E80-554A-B47F-D70862CCAD3B}" type="slidenum">
              <a:rPr lang="en-US" altLang="en-US"/>
              <a:pPr/>
              <a:t>‹#›</a:t>
            </a:fld>
            <a:endParaRPr lang="en-US" altLang="en-US"/>
          </a:p>
        </p:txBody>
      </p:sp>
    </p:spTree>
    <p:extLst>
      <p:ext uri="{BB962C8B-B14F-4D97-AF65-F5344CB8AC3E}">
        <p14:creationId xmlns:p14="http://schemas.microsoft.com/office/powerpoint/2010/main" val="9547365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11/8/2017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83D1C84-7E80-554A-B47F-D70862CCAD3B}" type="slidenum">
              <a:rPr lang="en-US" altLang="en-US"/>
              <a:pPr/>
              <a:t>‹#›</a:t>
            </a:fld>
            <a:endParaRPr lang="en-US" altLang="en-US"/>
          </a:p>
        </p:txBody>
      </p:sp>
    </p:spTree>
    <p:extLst>
      <p:ext uri="{BB962C8B-B14F-4D97-AF65-F5344CB8AC3E}">
        <p14:creationId xmlns:p14="http://schemas.microsoft.com/office/powerpoint/2010/main" val="13680163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ouble 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37895"/>
            <a:ext cx="3967747" cy="43882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11/8/2017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83D1C84-7E80-554A-B47F-D70862CCAD3B}" type="slidenum">
              <a:rPr lang="en-US" altLang="en-US"/>
              <a:pPr/>
              <a:t>‹#›</a:t>
            </a:fld>
            <a:endParaRPr lang="en-US" altLang="en-US"/>
          </a:p>
        </p:txBody>
      </p:sp>
      <p:sp>
        <p:nvSpPr>
          <p:cNvPr id="7" name="Content Placeholder 2"/>
          <p:cNvSpPr>
            <a:spLocks noGrp="1"/>
          </p:cNvSpPr>
          <p:nvPr>
            <p:ph idx="13"/>
          </p:nvPr>
        </p:nvSpPr>
        <p:spPr>
          <a:xfrm>
            <a:off x="4577347" y="1729874"/>
            <a:ext cx="3967747" cy="43882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53278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11/8/2017</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E235F85-76A2-074E-837E-32A0C9181392}" type="slidenum">
              <a:rPr lang="en-US" altLang="en-US"/>
              <a:pPr/>
              <a:t>‹#›</a:t>
            </a:fld>
            <a:endParaRPr lang="en-US" altLang="en-US"/>
          </a:p>
        </p:txBody>
      </p:sp>
    </p:spTree>
    <p:extLst>
      <p:ext uri="{BB962C8B-B14F-4D97-AF65-F5344CB8AC3E}">
        <p14:creationId xmlns:p14="http://schemas.microsoft.com/office/powerpoint/2010/main" val="19582641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11/8/2017</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EBEB390-9547-674D-BE33-281AA46F1A51}" type="slidenum">
              <a:rPr lang="en-US" altLang="en-US"/>
              <a:pPr/>
              <a:t>‹#›</a:t>
            </a:fld>
            <a:endParaRPr lang="en-US" altLang="en-US"/>
          </a:p>
        </p:txBody>
      </p:sp>
    </p:spTree>
    <p:extLst>
      <p:ext uri="{BB962C8B-B14F-4D97-AF65-F5344CB8AC3E}">
        <p14:creationId xmlns:p14="http://schemas.microsoft.com/office/powerpoint/2010/main" val="1174962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 End Sl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11/8/2017</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EBEB390-9547-674D-BE33-281AA46F1A51}" type="slidenum">
              <a:rPr lang="en-US" altLang="en-US"/>
              <a:pPr/>
              <a:t>‹#›</a:t>
            </a:fld>
            <a:endParaRPr lang="en-US" altLang="en-US"/>
          </a:p>
        </p:txBody>
      </p:sp>
      <p:sp>
        <p:nvSpPr>
          <p:cNvPr id="5" name="Footer Placeholder 4"/>
          <p:cNvSpPr txBox="1">
            <a:spLocks/>
          </p:cNvSpPr>
          <p:nvPr userDrawn="1"/>
        </p:nvSpPr>
        <p:spPr bwMode="auto">
          <a:xfrm>
            <a:off x="3124200" y="6483683"/>
            <a:ext cx="2895600" cy="23779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defTabSz="457200" rtl="0" fontAlgn="base">
              <a:spcBef>
                <a:spcPct val="0"/>
              </a:spcBef>
              <a:spcAft>
                <a:spcPct val="0"/>
              </a:spcAft>
              <a:defRPr sz="1100" kern="1200">
                <a:solidFill>
                  <a:schemeClr val="tx1"/>
                </a:solidFill>
                <a:latin typeface="+mn-lt"/>
                <a:ea typeface="ＭＳ Ｐゴシック" pitchFamily="-1" charset="-128"/>
                <a:cs typeface="+mn-cs"/>
              </a:defRPr>
            </a:lvl1pPr>
            <a:lvl2pPr marL="457200" algn="l" defTabSz="457200" rtl="0" fontAlgn="base">
              <a:spcBef>
                <a:spcPct val="0"/>
              </a:spcBef>
              <a:spcAft>
                <a:spcPct val="0"/>
              </a:spcAft>
              <a:defRPr kern="1200">
                <a:solidFill>
                  <a:schemeClr val="tx1"/>
                </a:solidFill>
                <a:latin typeface="Calibri" charset="0"/>
                <a:ea typeface="ヒラギノ角ゴ ProN W3" charset="-128"/>
                <a:cs typeface="+mn-cs"/>
              </a:defRPr>
            </a:lvl2pPr>
            <a:lvl3pPr marL="914400" algn="l" defTabSz="457200" rtl="0" fontAlgn="base">
              <a:spcBef>
                <a:spcPct val="0"/>
              </a:spcBef>
              <a:spcAft>
                <a:spcPct val="0"/>
              </a:spcAft>
              <a:defRPr kern="1200">
                <a:solidFill>
                  <a:schemeClr val="tx1"/>
                </a:solidFill>
                <a:latin typeface="Calibri" charset="0"/>
                <a:ea typeface="ヒラギノ角ゴ ProN W3" charset="-128"/>
                <a:cs typeface="+mn-cs"/>
              </a:defRPr>
            </a:lvl3pPr>
            <a:lvl4pPr marL="1371600" algn="l" defTabSz="457200" rtl="0" fontAlgn="base">
              <a:spcBef>
                <a:spcPct val="0"/>
              </a:spcBef>
              <a:spcAft>
                <a:spcPct val="0"/>
              </a:spcAft>
              <a:defRPr kern="1200">
                <a:solidFill>
                  <a:schemeClr val="tx1"/>
                </a:solidFill>
                <a:latin typeface="Calibri" charset="0"/>
                <a:ea typeface="ヒラギノ角ゴ ProN W3" charset="-128"/>
                <a:cs typeface="+mn-cs"/>
              </a:defRPr>
            </a:lvl4pPr>
            <a:lvl5pPr marL="1828800" algn="l" defTabSz="457200" rtl="0" fontAlgn="base">
              <a:spcBef>
                <a:spcPct val="0"/>
              </a:spcBef>
              <a:spcAft>
                <a:spcPct val="0"/>
              </a:spcAft>
              <a:defRPr kern="1200">
                <a:solidFill>
                  <a:schemeClr val="tx1"/>
                </a:solidFill>
                <a:latin typeface="Calibri" charset="0"/>
                <a:ea typeface="ヒラギノ角ゴ ProN W3" charset="-128"/>
                <a:cs typeface="+mn-cs"/>
              </a:defRPr>
            </a:lvl5pPr>
            <a:lvl6pPr marL="2286000" algn="l" defTabSz="914400" rtl="0" eaLnBrk="1" latinLnBrk="0" hangingPunct="1">
              <a:defRPr kern="1200">
                <a:solidFill>
                  <a:schemeClr val="tx1"/>
                </a:solidFill>
                <a:latin typeface="Calibri" charset="0"/>
                <a:ea typeface="ヒラギノ角ゴ ProN W3" charset="-128"/>
                <a:cs typeface="+mn-cs"/>
              </a:defRPr>
            </a:lvl6pPr>
            <a:lvl7pPr marL="2743200" algn="l" defTabSz="914400" rtl="0" eaLnBrk="1" latinLnBrk="0" hangingPunct="1">
              <a:defRPr kern="1200">
                <a:solidFill>
                  <a:schemeClr val="tx1"/>
                </a:solidFill>
                <a:latin typeface="Calibri" charset="0"/>
                <a:ea typeface="ヒラギノ角ゴ ProN W3" charset="-128"/>
                <a:cs typeface="+mn-cs"/>
              </a:defRPr>
            </a:lvl7pPr>
            <a:lvl8pPr marL="3200400" algn="l" defTabSz="914400" rtl="0" eaLnBrk="1" latinLnBrk="0" hangingPunct="1">
              <a:defRPr kern="1200">
                <a:solidFill>
                  <a:schemeClr val="tx1"/>
                </a:solidFill>
                <a:latin typeface="Calibri" charset="0"/>
                <a:ea typeface="ヒラギノ角ゴ ProN W3" charset="-128"/>
                <a:cs typeface="+mn-cs"/>
              </a:defRPr>
            </a:lvl8pPr>
            <a:lvl9pPr marL="3657600" algn="l" defTabSz="914400" rtl="0" eaLnBrk="1" latinLnBrk="0" hangingPunct="1">
              <a:defRPr kern="1200">
                <a:solidFill>
                  <a:schemeClr val="tx1"/>
                </a:solidFill>
                <a:latin typeface="Calibri" charset="0"/>
                <a:ea typeface="ヒラギノ角ゴ ProN W3" charset="-128"/>
                <a:cs typeface="+mn-cs"/>
              </a:defRPr>
            </a:lvl9pPr>
          </a:lstStyle>
          <a:p>
            <a:r>
              <a:rPr lang="de-DE" smtClean="0"/>
              <a:t>© 2017 W.W.Norton &amp; Company, Inc.</a:t>
            </a:r>
            <a:endParaRPr lang="en-US" dirty="0"/>
          </a:p>
        </p:txBody>
      </p:sp>
    </p:spTree>
    <p:extLst>
      <p:ext uri="{BB962C8B-B14F-4D97-AF65-F5344CB8AC3E}">
        <p14:creationId xmlns:p14="http://schemas.microsoft.com/office/powerpoint/2010/main" val="34551077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11/8/2017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E4E3AC1-7464-1E4E-8DF2-19EC183978CD}" type="slidenum">
              <a:rPr lang="en-US" altLang="en-US"/>
              <a:pPr/>
              <a:t>‹#›</a:t>
            </a:fld>
            <a:endParaRPr lang="en-US" altLang="en-US"/>
          </a:p>
        </p:txBody>
      </p:sp>
    </p:spTree>
    <p:extLst>
      <p:ext uri="{BB962C8B-B14F-4D97-AF65-F5344CB8AC3E}">
        <p14:creationId xmlns:p14="http://schemas.microsoft.com/office/powerpoint/2010/main" val="21641591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Main Slide Layout">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971"/>
            <a:ext cx="7772400" cy="131608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5701770"/>
            <a:ext cx="6400800" cy="514302"/>
          </a:xfrm>
        </p:spPr>
        <p:txBody>
          <a:bodyP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D28651-FAC1-A94D-BD22-04AB01BF7498}" type="datetimeFigureOut">
              <a:rPr lang="en-US" smtClean="0"/>
              <a:t>11/8/2017</a:t>
            </a:fld>
            <a:endParaRPr lang="en-US"/>
          </a:p>
        </p:txBody>
      </p:sp>
      <p:sp>
        <p:nvSpPr>
          <p:cNvPr id="5" name="Footer Placeholder 4"/>
          <p:cNvSpPr>
            <a:spLocks noGrp="1"/>
          </p:cNvSpPr>
          <p:nvPr>
            <p:ph type="ftr" sz="quarter" idx="11"/>
          </p:nvPr>
        </p:nvSpPr>
        <p:spPr>
          <a:xfrm>
            <a:off x="3124200" y="6483683"/>
            <a:ext cx="2895600" cy="237791"/>
          </a:xfrm>
        </p:spPr>
        <p:txBody>
          <a:bodyPr/>
          <a:lstStyle>
            <a:lvl1pPr>
              <a:defRPr sz="1100"/>
            </a:lvl1pPr>
          </a:lstStyle>
          <a:p>
            <a:r>
              <a:rPr lang="de-DE" dirty="0" smtClean="0"/>
              <a:t>© 2017 </a:t>
            </a:r>
            <a:r>
              <a:rPr lang="de-DE" dirty="0" err="1" smtClean="0"/>
              <a:t>W.W.Norton</a:t>
            </a:r>
            <a:r>
              <a:rPr lang="de-DE" dirty="0" smtClean="0"/>
              <a:t> &amp; Company, Inc.</a:t>
            </a:r>
            <a:endParaRPr lang="en-US" dirty="0"/>
          </a:p>
        </p:txBody>
      </p:sp>
      <p:sp>
        <p:nvSpPr>
          <p:cNvPr id="6" name="Slide Number Placeholder 5"/>
          <p:cNvSpPr>
            <a:spLocks noGrp="1"/>
          </p:cNvSpPr>
          <p:nvPr>
            <p:ph type="sldNum" sz="quarter" idx="12"/>
          </p:nvPr>
        </p:nvSpPr>
        <p:spPr/>
        <p:txBody>
          <a:bodyPr/>
          <a:lstStyle/>
          <a:p>
            <a:fld id="{AC1A19D7-A7F8-BB49-9E68-D7A67BC082F7}" type="slidenum">
              <a:rPr lang="en-US" smtClean="0"/>
              <a:t>‹#›</a:t>
            </a:fld>
            <a:endParaRPr lang="en-US"/>
          </a:p>
        </p:txBody>
      </p:sp>
      <p:pic>
        <p:nvPicPr>
          <p:cNvPr id="7" name="Picture 6" descr="AmericanGovernment_14E_pbk_978-0-393-62421-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27585" y="1629078"/>
            <a:ext cx="3092494" cy="3976062"/>
          </a:xfrm>
          <a:prstGeom prst="rect">
            <a:avLst/>
          </a:prstGeom>
        </p:spPr>
      </p:pic>
    </p:spTree>
    <p:extLst>
      <p:ext uri="{BB962C8B-B14F-4D97-AF65-F5344CB8AC3E}">
        <p14:creationId xmlns:p14="http://schemas.microsoft.com/office/powerpoint/2010/main" val="374837561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Main Slide Layout">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971"/>
            <a:ext cx="7772400" cy="131608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5701770"/>
            <a:ext cx="6400800" cy="514302"/>
          </a:xfrm>
        </p:spPr>
        <p:txBody>
          <a:bodyP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D28651-FAC1-A94D-BD22-04AB01BF7498}" type="datetimeFigureOut">
              <a:rPr lang="en-US" smtClean="0"/>
              <a:t>11/8/2017</a:t>
            </a:fld>
            <a:endParaRPr lang="en-US"/>
          </a:p>
        </p:txBody>
      </p:sp>
      <p:sp>
        <p:nvSpPr>
          <p:cNvPr id="5" name="Footer Placeholder 4"/>
          <p:cNvSpPr>
            <a:spLocks noGrp="1"/>
          </p:cNvSpPr>
          <p:nvPr>
            <p:ph type="ftr" sz="quarter" idx="11"/>
          </p:nvPr>
        </p:nvSpPr>
        <p:spPr>
          <a:xfrm>
            <a:off x="3124200" y="6483683"/>
            <a:ext cx="2895600" cy="237791"/>
          </a:xfrm>
        </p:spPr>
        <p:txBody>
          <a:bodyPr/>
          <a:lstStyle>
            <a:lvl1pPr>
              <a:defRPr sz="1100"/>
            </a:lvl1pPr>
          </a:lstStyle>
          <a:p>
            <a:r>
              <a:rPr lang="de-DE" dirty="0" smtClean="0"/>
              <a:t>© 2017 </a:t>
            </a:r>
            <a:r>
              <a:rPr lang="de-DE" dirty="0" err="1" smtClean="0"/>
              <a:t>W.W.Norton</a:t>
            </a:r>
            <a:r>
              <a:rPr lang="de-DE" dirty="0" smtClean="0"/>
              <a:t> &amp; Company, Inc.</a:t>
            </a:r>
            <a:endParaRPr lang="en-US" dirty="0"/>
          </a:p>
        </p:txBody>
      </p:sp>
      <p:sp>
        <p:nvSpPr>
          <p:cNvPr id="6" name="Slide Number Placeholder 5"/>
          <p:cNvSpPr>
            <a:spLocks noGrp="1"/>
          </p:cNvSpPr>
          <p:nvPr>
            <p:ph type="sldNum" sz="quarter" idx="12"/>
          </p:nvPr>
        </p:nvSpPr>
        <p:spPr/>
        <p:txBody>
          <a:bodyPr/>
          <a:lstStyle/>
          <a:p>
            <a:fld id="{AC1A19D7-A7F8-BB49-9E68-D7A67BC082F7}" type="slidenum">
              <a:rPr lang="en-US" smtClean="0"/>
              <a:t>‹#›</a:t>
            </a:fld>
            <a:endParaRPr lang="en-US"/>
          </a:p>
        </p:txBody>
      </p:sp>
      <p:pic>
        <p:nvPicPr>
          <p:cNvPr id="7" name="Picture 6" descr="AmericanGovernment_14E_pbk_978-0-393-62421-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27585" y="1629078"/>
            <a:ext cx="3092494" cy="3976062"/>
          </a:xfrm>
          <a:prstGeom prst="rect">
            <a:avLst/>
          </a:prstGeom>
        </p:spPr>
      </p:pic>
    </p:spTree>
    <p:extLst>
      <p:ext uri="{BB962C8B-B14F-4D97-AF65-F5344CB8AC3E}">
        <p14:creationId xmlns:p14="http://schemas.microsoft.com/office/powerpoint/2010/main" val="247421339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11/8/2017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83D1C84-7E80-554A-B47F-D70862CCAD3B}" type="slidenum">
              <a:rPr lang="en-US" altLang="en-US"/>
              <a:pPr/>
              <a:t>‹#›</a:t>
            </a:fld>
            <a:endParaRPr lang="en-US" altLang="en-US"/>
          </a:p>
        </p:txBody>
      </p:sp>
    </p:spTree>
    <p:extLst>
      <p:ext uri="{BB962C8B-B14F-4D97-AF65-F5344CB8AC3E}">
        <p14:creationId xmlns:p14="http://schemas.microsoft.com/office/powerpoint/2010/main" val="4461078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11/8/2017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83D1C84-7E80-554A-B47F-D70862CCAD3B}" type="slidenum">
              <a:rPr lang="en-US" altLang="en-US"/>
              <a:pPr/>
              <a:t>‹#›</a:t>
            </a:fld>
            <a:endParaRPr lang="en-US" altLang="en-US"/>
          </a:p>
        </p:txBody>
      </p:sp>
    </p:spTree>
    <p:extLst>
      <p:ext uri="{BB962C8B-B14F-4D97-AF65-F5344CB8AC3E}">
        <p14:creationId xmlns:p14="http://schemas.microsoft.com/office/powerpoint/2010/main" val="25642399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ouble 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37895"/>
            <a:ext cx="3967747" cy="43882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11/8/2017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83D1C84-7E80-554A-B47F-D70862CCAD3B}" type="slidenum">
              <a:rPr lang="en-US" altLang="en-US"/>
              <a:pPr/>
              <a:t>‹#›</a:t>
            </a:fld>
            <a:endParaRPr lang="en-US" altLang="en-US"/>
          </a:p>
        </p:txBody>
      </p:sp>
      <p:sp>
        <p:nvSpPr>
          <p:cNvPr id="7" name="Content Placeholder 2"/>
          <p:cNvSpPr>
            <a:spLocks noGrp="1"/>
          </p:cNvSpPr>
          <p:nvPr>
            <p:ph idx="13"/>
          </p:nvPr>
        </p:nvSpPr>
        <p:spPr>
          <a:xfrm>
            <a:off x="4577347" y="1729874"/>
            <a:ext cx="3967747" cy="43882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923707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11/8/2017</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E235F85-76A2-074E-837E-32A0C9181392}" type="slidenum">
              <a:rPr lang="en-US" altLang="en-US"/>
              <a:pPr/>
              <a:t>‹#›</a:t>
            </a:fld>
            <a:endParaRPr lang="en-US" altLang="en-US"/>
          </a:p>
        </p:txBody>
      </p:sp>
    </p:spTree>
    <p:extLst>
      <p:ext uri="{BB962C8B-B14F-4D97-AF65-F5344CB8AC3E}">
        <p14:creationId xmlns:p14="http://schemas.microsoft.com/office/powerpoint/2010/main" val="7009442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11/8/2017</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EBEB390-9547-674D-BE33-281AA46F1A51}" type="slidenum">
              <a:rPr lang="en-US" altLang="en-US"/>
              <a:pPr/>
              <a:t>‹#›</a:t>
            </a:fld>
            <a:endParaRPr lang="en-US" altLang="en-US"/>
          </a:p>
        </p:txBody>
      </p:sp>
    </p:spTree>
    <p:extLst>
      <p:ext uri="{BB962C8B-B14F-4D97-AF65-F5344CB8AC3E}">
        <p14:creationId xmlns:p14="http://schemas.microsoft.com/office/powerpoint/2010/main" val="32364638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 End Sl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11/8/2017</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EBEB390-9547-674D-BE33-281AA46F1A51}" type="slidenum">
              <a:rPr lang="en-US" altLang="en-US"/>
              <a:pPr/>
              <a:t>‹#›</a:t>
            </a:fld>
            <a:endParaRPr lang="en-US" altLang="en-US"/>
          </a:p>
        </p:txBody>
      </p:sp>
      <p:sp>
        <p:nvSpPr>
          <p:cNvPr id="5" name="Footer Placeholder 4"/>
          <p:cNvSpPr txBox="1">
            <a:spLocks/>
          </p:cNvSpPr>
          <p:nvPr userDrawn="1"/>
        </p:nvSpPr>
        <p:spPr bwMode="auto">
          <a:xfrm>
            <a:off x="3124200" y="6483683"/>
            <a:ext cx="2895600" cy="23779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defTabSz="457200" rtl="0" fontAlgn="base">
              <a:spcBef>
                <a:spcPct val="0"/>
              </a:spcBef>
              <a:spcAft>
                <a:spcPct val="0"/>
              </a:spcAft>
              <a:defRPr sz="1100" kern="1200">
                <a:solidFill>
                  <a:schemeClr val="tx1"/>
                </a:solidFill>
                <a:latin typeface="+mn-lt"/>
                <a:ea typeface="ＭＳ Ｐゴシック" pitchFamily="-1" charset="-128"/>
                <a:cs typeface="+mn-cs"/>
              </a:defRPr>
            </a:lvl1pPr>
            <a:lvl2pPr marL="457200" algn="l" defTabSz="457200" rtl="0" fontAlgn="base">
              <a:spcBef>
                <a:spcPct val="0"/>
              </a:spcBef>
              <a:spcAft>
                <a:spcPct val="0"/>
              </a:spcAft>
              <a:defRPr kern="1200">
                <a:solidFill>
                  <a:schemeClr val="tx1"/>
                </a:solidFill>
                <a:latin typeface="Calibri" charset="0"/>
                <a:ea typeface="ヒラギノ角ゴ ProN W3" charset="-128"/>
                <a:cs typeface="+mn-cs"/>
              </a:defRPr>
            </a:lvl2pPr>
            <a:lvl3pPr marL="914400" algn="l" defTabSz="457200" rtl="0" fontAlgn="base">
              <a:spcBef>
                <a:spcPct val="0"/>
              </a:spcBef>
              <a:spcAft>
                <a:spcPct val="0"/>
              </a:spcAft>
              <a:defRPr kern="1200">
                <a:solidFill>
                  <a:schemeClr val="tx1"/>
                </a:solidFill>
                <a:latin typeface="Calibri" charset="0"/>
                <a:ea typeface="ヒラギノ角ゴ ProN W3" charset="-128"/>
                <a:cs typeface="+mn-cs"/>
              </a:defRPr>
            </a:lvl3pPr>
            <a:lvl4pPr marL="1371600" algn="l" defTabSz="457200" rtl="0" fontAlgn="base">
              <a:spcBef>
                <a:spcPct val="0"/>
              </a:spcBef>
              <a:spcAft>
                <a:spcPct val="0"/>
              </a:spcAft>
              <a:defRPr kern="1200">
                <a:solidFill>
                  <a:schemeClr val="tx1"/>
                </a:solidFill>
                <a:latin typeface="Calibri" charset="0"/>
                <a:ea typeface="ヒラギノ角ゴ ProN W3" charset="-128"/>
                <a:cs typeface="+mn-cs"/>
              </a:defRPr>
            </a:lvl4pPr>
            <a:lvl5pPr marL="1828800" algn="l" defTabSz="457200" rtl="0" fontAlgn="base">
              <a:spcBef>
                <a:spcPct val="0"/>
              </a:spcBef>
              <a:spcAft>
                <a:spcPct val="0"/>
              </a:spcAft>
              <a:defRPr kern="1200">
                <a:solidFill>
                  <a:schemeClr val="tx1"/>
                </a:solidFill>
                <a:latin typeface="Calibri" charset="0"/>
                <a:ea typeface="ヒラギノ角ゴ ProN W3" charset="-128"/>
                <a:cs typeface="+mn-cs"/>
              </a:defRPr>
            </a:lvl5pPr>
            <a:lvl6pPr marL="2286000" algn="l" defTabSz="914400" rtl="0" eaLnBrk="1" latinLnBrk="0" hangingPunct="1">
              <a:defRPr kern="1200">
                <a:solidFill>
                  <a:schemeClr val="tx1"/>
                </a:solidFill>
                <a:latin typeface="Calibri" charset="0"/>
                <a:ea typeface="ヒラギノ角ゴ ProN W3" charset="-128"/>
                <a:cs typeface="+mn-cs"/>
              </a:defRPr>
            </a:lvl6pPr>
            <a:lvl7pPr marL="2743200" algn="l" defTabSz="914400" rtl="0" eaLnBrk="1" latinLnBrk="0" hangingPunct="1">
              <a:defRPr kern="1200">
                <a:solidFill>
                  <a:schemeClr val="tx1"/>
                </a:solidFill>
                <a:latin typeface="Calibri" charset="0"/>
                <a:ea typeface="ヒラギノ角ゴ ProN W3" charset="-128"/>
                <a:cs typeface="+mn-cs"/>
              </a:defRPr>
            </a:lvl7pPr>
            <a:lvl8pPr marL="3200400" algn="l" defTabSz="914400" rtl="0" eaLnBrk="1" latinLnBrk="0" hangingPunct="1">
              <a:defRPr kern="1200">
                <a:solidFill>
                  <a:schemeClr val="tx1"/>
                </a:solidFill>
                <a:latin typeface="Calibri" charset="0"/>
                <a:ea typeface="ヒラギノ角ゴ ProN W3" charset="-128"/>
                <a:cs typeface="+mn-cs"/>
              </a:defRPr>
            </a:lvl8pPr>
            <a:lvl9pPr marL="3657600" algn="l" defTabSz="914400" rtl="0" eaLnBrk="1" latinLnBrk="0" hangingPunct="1">
              <a:defRPr kern="1200">
                <a:solidFill>
                  <a:schemeClr val="tx1"/>
                </a:solidFill>
                <a:latin typeface="Calibri" charset="0"/>
                <a:ea typeface="ヒラギノ角ゴ ProN W3" charset="-128"/>
                <a:cs typeface="+mn-cs"/>
              </a:defRPr>
            </a:lvl9pPr>
          </a:lstStyle>
          <a:p>
            <a:r>
              <a:rPr lang="de-DE" smtClean="0"/>
              <a:t>© 2017 W.W.Norton &amp; Company, Inc.</a:t>
            </a:r>
            <a:endParaRPr lang="en-US" dirty="0"/>
          </a:p>
        </p:txBody>
      </p:sp>
    </p:spTree>
    <p:extLst>
      <p:ext uri="{BB962C8B-B14F-4D97-AF65-F5344CB8AC3E}">
        <p14:creationId xmlns:p14="http://schemas.microsoft.com/office/powerpoint/2010/main" val="2760099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11/8/2017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83D1C84-7E80-554A-B47F-D70862CCAD3B}" type="slidenum">
              <a:rPr lang="en-US" altLang="en-US"/>
              <a:pPr/>
              <a:t>‹#›</a:t>
            </a:fld>
            <a:endParaRPr lang="en-US" altLang="en-US"/>
          </a:p>
        </p:txBody>
      </p:sp>
    </p:spTree>
    <p:extLst>
      <p:ext uri="{BB962C8B-B14F-4D97-AF65-F5344CB8AC3E}">
        <p14:creationId xmlns:p14="http://schemas.microsoft.com/office/powerpoint/2010/main" val="3983032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11/8/2017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83D1C84-7E80-554A-B47F-D70862CCAD3B}" type="slidenum">
              <a:rPr lang="en-US" altLang="en-US"/>
              <a:pPr/>
              <a:t>‹#›</a:t>
            </a:fld>
            <a:endParaRPr lang="en-US" altLang="en-US"/>
          </a:p>
        </p:txBody>
      </p:sp>
    </p:spTree>
    <p:extLst>
      <p:ext uri="{BB962C8B-B14F-4D97-AF65-F5344CB8AC3E}">
        <p14:creationId xmlns:p14="http://schemas.microsoft.com/office/powerpoint/2010/main" val="669806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uble 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37895"/>
            <a:ext cx="3967747" cy="43882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11/8/2017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83D1C84-7E80-554A-B47F-D70862CCAD3B}" type="slidenum">
              <a:rPr lang="en-US" altLang="en-US"/>
              <a:pPr/>
              <a:t>‹#›</a:t>
            </a:fld>
            <a:endParaRPr lang="en-US" altLang="en-US"/>
          </a:p>
        </p:txBody>
      </p:sp>
      <p:sp>
        <p:nvSpPr>
          <p:cNvPr id="7" name="Content Placeholder 2"/>
          <p:cNvSpPr>
            <a:spLocks noGrp="1"/>
          </p:cNvSpPr>
          <p:nvPr>
            <p:ph idx="13"/>
          </p:nvPr>
        </p:nvSpPr>
        <p:spPr>
          <a:xfrm>
            <a:off x="4577347" y="1729874"/>
            <a:ext cx="3967747" cy="43882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32620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11/8/2017</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E235F85-76A2-074E-837E-32A0C9181392}" type="slidenum">
              <a:rPr lang="en-US" altLang="en-US"/>
              <a:pPr/>
              <a:t>‹#›</a:t>
            </a:fld>
            <a:endParaRPr lang="en-US" altLang="en-US"/>
          </a:p>
        </p:txBody>
      </p:sp>
    </p:spTree>
    <p:extLst>
      <p:ext uri="{BB962C8B-B14F-4D97-AF65-F5344CB8AC3E}">
        <p14:creationId xmlns:p14="http://schemas.microsoft.com/office/powerpoint/2010/main" val="1630193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11/8/2017</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EBEB390-9547-674D-BE33-281AA46F1A51}" type="slidenum">
              <a:rPr lang="en-US" altLang="en-US"/>
              <a:pPr/>
              <a:t>‹#›</a:t>
            </a:fld>
            <a:endParaRPr lang="en-US" altLang="en-US"/>
          </a:p>
        </p:txBody>
      </p:sp>
    </p:spTree>
    <p:extLst>
      <p:ext uri="{BB962C8B-B14F-4D97-AF65-F5344CB8AC3E}">
        <p14:creationId xmlns:p14="http://schemas.microsoft.com/office/powerpoint/2010/main" val="3896191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 End Sl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11/8/2017</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EBEB390-9547-674D-BE33-281AA46F1A51}" type="slidenum">
              <a:rPr lang="en-US" altLang="en-US"/>
              <a:pPr/>
              <a:t>‹#›</a:t>
            </a:fld>
            <a:endParaRPr lang="en-US" altLang="en-US"/>
          </a:p>
        </p:txBody>
      </p:sp>
      <p:sp>
        <p:nvSpPr>
          <p:cNvPr id="5" name="Footer Placeholder 4"/>
          <p:cNvSpPr txBox="1">
            <a:spLocks/>
          </p:cNvSpPr>
          <p:nvPr userDrawn="1"/>
        </p:nvSpPr>
        <p:spPr bwMode="auto">
          <a:xfrm>
            <a:off x="3124200" y="6483683"/>
            <a:ext cx="2895600" cy="23779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defTabSz="457200" rtl="0" fontAlgn="base">
              <a:spcBef>
                <a:spcPct val="0"/>
              </a:spcBef>
              <a:spcAft>
                <a:spcPct val="0"/>
              </a:spcAft>
              <a:defRPr sz="1100" kern="1200">
                <a:solidFill>
                  <a:schemeClr val="tx1"/>
                </a:solidFill>
                <a:latin typeface="+mn-lt"/>
                <a:ea typeface="ＭＳ Ｐゴシック" pitchFamily="-1" charset="-128"/>
                <a:cs typeface="+mn-cs"/>
              </a:defRPr>
            </a:lvl1pPr>
            <a:lvl2pPr marL="457200" algn="l" defTabSz="457200" rtl="0" fontAlgn="base">
              <a:spcBef>
                <a:spcPct val="0"/>
              </a:spcBef>
              <a:spcAft>
                <a:spcPct val="0"/>
              </a:spcAft>
              <a:defRPr kern="1200">
                <a:solidFill>
                  <a:schemeClr val="tx1"/>
                </a:solidFill>
                <a:latin typeface="Calibri" charset="0"/>
                <a:ea typeface="ヒラギノ角ゴ ProN W3" charset="-128"/>
                <a:cs typeface="+mn-cs"/>
              </a:defRPr>
            </a:lvl2pPr>
            <a:lvl3pPr marL="914400" algn="l" defTabSz="457200" rtl="0" fontAlgn="base">
              <a:spcBef>
                <a:spcPct val="0"/>
              </a:spcBef>
              <a:spcAft>
                <a:spcPct val="0"/>
              </a:spcAft>
              <a:defRPr kern="1200">
                <a:solidFill>
                  <a:schemeClr val="tx1"/>
                </a:solidFill>
                <a:latin typeface="Calibri" charset="0"/>
                <a:ea typeface="ヒラギノ角ゴ ProN W3" charset="-128"/>
                <a:cs typeface="+mn-cs"/>
              </a:defRPr>
            </a:lvl3pPr>
            <a:lvl4pPr marL="1371600" algn="l" defTabSz="457200" rtl="0" fontAlgn="base">
              <a:spcBef>
                <a:spcPct val="0"/>
              </a:spcBef>
              <a:spcAft>
                <a:spcPct val="0"/>
              </a:spcAft>
              <a:defRPr kern="1200">
                <a:solidFill>
                  <a:schemeClr val="tx1"/>
                </a:solidFill>
                <a:latin typeface="Calibri" charset="0"/>
                <a:ea typeface="ヒラギノ角ゴ ProN W3" charset="-128"/>
                <a:cs typeface="+mn-cs"/>
              </a:defRPr>
            </a:lvl4pPr>
            <a:lvl5pPr marL="1828800" algn="l" defTabSz="457200" rtl="0" fontAlgn="base">
              <a:spcBef>
                <a:spcPct val="0"/>
              </a:spcBef>
              <a:spcAft>
                <a:spcPct val="0"/>
              </a:spcAft>
              <a:defRPr kern="1200">
                <a:solidFill>
                  <a:schemeClr val="tx1"/>
                </a:solidFill>
                <a:latin typeface="Calibri" charset="0"/>
                <a:ea typeface="ヒラギノ角ゴ ProN W3" charset="-128"/>
                <a:cs typeface="+mn-cs"/>
              </a:defRPr>
            </a:lvl5pPr>
            <a:lvl6pPr marL="2286000" algn="l" defTabSz="914400" rtl="0" eaLnBrk="1" latinLnBrk="0" hangingPunct="1">
              <a:defRPr kern="1200">
                <a:solidFill>
                  <a:schemeClr val="tx1"/>
                </a:solidFill>
                <a:latin typeface="Calibri" charset="0"/>
                <a:ea typeface="ヒラギノ角ゴ ProN W3" charset="-128"/>
                <a:cs typeface="+mn-cs"/>
              </a:defRPr>
            </a:lvl6pPr>
            <a:lvl7pPr marL="2743200" algn="l" defTabSz="914400" rtl="0" eaLnBrk="1" latinLnBrk="0" hangingPunct="1">
              <a:defRPr kern="1200">
                <a:solidFill>
                  <a:schemeClr val="tx1"/>
                </a:solidFill>
                <a:latin typeface="Calibri" charset="0"/>
                <a:ea typeface="ヒラギノ角ゴ ProN W3" charset="-128"/>
                <a:cs typeface="+mn-cs"/>
              </a:defRPr>
            </a:lvl7pPr>
            <a:lvl8pPr marL="3200400" algn="l" defTabSz="914400" rtl="0" eaLnBrk="1" latinLnBrk="0" hangingPunct="1">
              <a:defRPr kern="1200">
                <a:solidFill>
                  <a:schemeClr val="tx1"/>
                </a:solidFill>
                <a:latin typeface="Calibri" charset="0"/>
                <a:ea typeface="ヒラギノ角ゴ ProN W3" charset="-128"/>
                <a:cs typeface="+mn-cs"/>
              </a:defRPr>
            </a:lvl8pPr>
            <a:lvl9pPr marL="3657600" algn="l" defTabSz="914400" rtl="0" eaLnBrk="1" latinLnBrk="0" hangingPunct="1">
              <a:defRPr kern="1200">
                <a:solidFill>
                  <a:schemeClr val="tx1"/>
                </a:solidFill>
                <a:latin typeface="Calibri" charset="0"/>
                <a:ea typeface="ヒラギノ角ゴ ProN W3" charset="-128"/>
                <a:cs typeface="+mn-cs"/>
              </a:defRPr>
            </a:lvl9pPr>
          </a:lstStyle>
          <a:p>
            <a:r>
              <a:rPr lang="de-DE" smtClean="0"/>
              <a:t>© 2017 W.W.Norton &amp; Company, Inc.</a:t>
            </a:r>
            <a:endParaRPr lang="en-US" dirty="0"/>
          </a:p>
        </p:txBody>
      </p:sp>
    </p:spTree>
    <p:extLst>
      <p:ext uri="{BB962C8B-B14F-4D97-AF65-F5344CB8AC3E}">
        <p14:creationId xmlns:p14="http://schemas.microsoft.com/office/powerpoint/2010/main" val="2792091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11/8/2017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E4E3AC1-7464-1E4E-8DF2-19EC183978CD}" type="slidenum">
              <a:rPr lang="en-US" altLang="en-US"/>
              <a:pPr/>
              <a:t>‹#›</a:t>
            </a:fld>
            <a:endParaRPr lang="en-US" altLang="en-US"/>
          </a:p>
        </p:txBody>
      </p:sp>
    </p:spTree>
    <p:extLst>
      <p:ext uri="{BB962C8B-B14F-4D97-AF65-F5344CB8AC3E}">
        <p14:creationId xmlns:p14="http://schemas.microsoft.com/office/powerpoint/2010/main" val="4110015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3.jpg"/><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10" Type="http://schemas.openxmlformats.org/officeDocument/2006/relationships/image" Target="../media/image4.jpg"/><Relationship Id="rId4" Type="http://schemas.openxmlformats.org/officeDocument/2006/relationships/slideLayout" Target="../slideLayouts/slideLayout21.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3075" name="Rectangle 3"/>
          <p:cNvSpPr>
            <a:spLocks noGrp="1" noChangeArrowheads="1"/>
          </p:cNvSpPr>
          <p:nvPr>
            <p:ph type="body" idx="1"/>
          </p:nvPr>
        </p:nvSpPr>
        <p:spPr bwMode="auto">
          <a:xfrm>
            <a:off x="457200" y="1737895"/>
            <a:ext cx="8229600" cy="4388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34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fld id="{405A1FDE-CD90-4D22-AEA6-D7EDED43AEEC}" type="datetime1">
              <a:rPr lang="en-US"/>
              <a:pPr>
                <a:defRPr/>
              </a:pPr>
              <a:t>11/8/2017</a:t>
            </a:fld>
            <a:endParaRPr lang="en-US"/>
          </a:p>
        </p:txBody>
      </p:sp>
      <p:sp>
        <p:nvSpPr>
          <p:cNvPr id="1034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ＭＳ Ｐゴシック" pitchFamily="-1" charset="-128"/>
                <a:cs typeface="+mn-cs"/>
              </a:defRPr>
            </a:lvl1pPr>
          </a:lstStyle>
          <a:p>
            <a:pPr>
              <a:defRPr/>
            </a:pPr>
            <a:endParaRPr lang="en-US"/>
          </a:p>
        </p:txBody>
      </p:sp>
      <p:sp>
        <p:nvSpPr>
          <p:cNvPr id="1034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fld id="{CAAAEE0C-FFF3-7B4D-9D41-62E70F8DC3CC}" type="slidenum">
              <a:rPr lang="en-US" altLang="en-US"/>
              <a:pPr/>
              <a:t>‹#›</a:t>
            </a:fld>
            <a:endParaRPr lang="en-US" altLang="en-US"/>
          </a:p>
        </p:txBody>
      </p:sp>
    </p:spTree>
    <p:extLst>
      <p:ext uri="{BB962C8B-B14F-4D97-AF65-F5344CB8AC3E}">
        <p14:creationId xmlns:p14="http://schemas.microsoft.com/office/powerpoint/2010/main" val="179383858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Lst>
  <p:txStyles>
    <p:titleStyle>
      <a:lvl1pPr algn="ctr" rtl="0" eaLnBrk="0" fontAlgn="base" hangingPunct="0">
        <a:spcBef>
          <a:spcPct val="0"/>
        </a:spcBef>
        <a:spcAft>
          <a:spcPct val="0"/>
        </a:spcAft>
        <a:defRPr sz="3600" b="1">
          <a:solidFill>
            <a:schemeClr val="tx1"/>
          </a:solidFill>
          <a:latin typeface="Tahoma"/>
          <a:ea typeface="Helvetica" pitchFamily="34" charset="0"/>
          <a:cs typeface="+mj-cs"/>
        </a:defRPr>
      </a:lvl1pPr>
      <a:lvl2pPr algn="ctr" rtl="0" eaLnBrk="0" fontAlgn="base" hangingPunct="0">
        <a:spcBef>
          <a:spcPct val="0"/>
        </a:spcBef>
        <a:spcAft>
          <a:spcPct val="0"/>
        </a:spcAft>
        <a:defRPr sz="4000" b="1">
          <a:solidFill>
            <a:srgbClr val="F15927"/>
          </a:solidFill>
          <a:latin typeface="Helvetica" charset="0"/>
          <a:ea typeface="Helvetica" charset="0"/>
          <a:cs typeface="Arial" charset="0"/>
        </a:defRPr>
      </a:lvl2pPr>
      <a:lvl3pPr algn="ctr" rtl="0" eaLnBrk="0" fontAlgn="base" hangingPunct="0">
        <a:spcBef>
          <a:spcPct val="0"/>
        </a:spcBef>
        <a:spcAft>
          <a:spcPct val="0"/>
        </a:spcAft>
        <a:defRPr sz="4000" b="1">
          <a:solidFill>
            <a:srgbClr val="F15927"/>
          </a:solidFill>
          <a:latin typeface="Helvetica" charset="0"/>
          <a:ea typeface="Helvetica" charset="0"/>
          <a:cs typeface="Arial" charset="0"/>
        </a:defRPr>
      </a:lvl3pPr>
      <a:lvl4pPr algn="ctr" rtl="0" eaLnBrk="0" fontAlgn="base" hangingPunct="0">
        <a:spcBef>
          <a:spcPct val="0"/>
        </a:spcBef>
        <a:spcAft>
          <a:spcPct val="0"/>
        </a:spcAft>
        <a:defRPr sz="4000" b="1">
          <a:solidFill>
            <a:srgbClr val="F15927"/>
          </a:solidFill>
          <a:latin typeface="Helvetica" charset="0"/>
          <a:ea typeface="Helvetica" charset="0"/>
          <a:cs typeface="Arial" charset="0"/>
        </a:defRPr>
      </a:lvl4pPr>
      <a:lvl5pPr algn="ctr" rtl="0" eaLnBrk="0" fontAlgn="base" hangingPunct="0">
        <a:spcBef>
          <a:spcPct val="0"/>
        </a:spcBef>
        <a:spcAft>
          <a:spcPct val="0"/>
        </a:spcAft>
        <a:defRPr sz="4000" b="1">
          <a:solidFill>
            <a:srgbClr val="F15927"/>
          </a:solidFill>
          <a:latin typeface="Helvetica" charset="0"/>
          <a:ea typeface="Helvetica"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
          <a:schemeClr val="tx1"/>
        </a:buClr>
        <a:buChar char="•"/>
        <a:defRPr sz="3200" baseline="0">
          <a:solidFill>
            <a:schemeClr val="tx1"/>
          </a:solidFill>
          <a:latin typeface="Tahoma"/>
          <a:ea typeface="Helvetica" pitchFamily="34" charset="0"/>
          <a:cs typeface="+mn-cs"/>
        </a:defRPr>
      </a:lvl1pPr>
      <a:lvl2pPr marL="742950" indent="-285750" algn="l" rtl="0" eaLnBrk="0" fontAlgn="base" hangingPunct="0">
        <a:spcBef>
          <a:spcPct val="20000"/>
        </a:spcBef>
        <a:spcAft>
          <a:spcPct val="0"/>
        </a:spcAft>
        <a:buClr>
          <a:schemeClr val="tx1"/>
        </a:buClr>
        <a:buChar char="–"/>
        <a:defRPr sz="2800" baseline="0">
          <a:solidFill>
            <a:schemeClr val="tx1"/>
          </a:solidFill>
          <a:latin typeface="Tahoma"/>
          <a:ea typeface="Helvetica" pitchFamily="34" charset="0"/>
          <a:cs typeface="+mn-cs"/>
        </a:defRPr>
      </a:lvl2pPr>
      <a:lvl3pPr marL="1143000" indent="-228600" algn="l" rtl="0" eaLnBrk="0" fontAlgn="base" hangingPunct="0">
        <a:spcBef>
          <a:spcPct val="20000"/>
        </a:spcBef>
        <a:spcAft>
          <a:spcPct val="0"/>
        </a:spcAft>
        <a:buClr>
          <a:schemeClr val="tx1"/>
        </a:buClr>
        <a:buChar char="•"/>
        <a:defRPr sz="2400" baseline="0">
          <a:solidFill>
            <a:schemeClr val="tx1"/>
          </a:solidFill>
          <a:latin typeface="Tahoma"/>
          <a:ea typeface="Helvetica" pitchFamily="34" charset="0"/>
          <a:cs typeface="+mn-cs"/>
        </a:defRPr>
      </a:lvl3pPr>
      <a:lvl4pPr marL="1600200" indent="-228600" algn="l" rtl="0" eaLnBrk="0" fontAlgn="base" hangingPunct="0">
        <a:spcBef>
          <a:spcPct val="20000"/>
        </a:spcBef>
        <a:spcAft>
          <a:spcPct val="0"/>
        </a:spcAft>
        <a:buClr>
          <a:schemeClr val="tx1"/>
        </a:buClr>
        <a:buChar char="–"/>
        <a:defRPr sz="2000" baseline="0">
          <a:solidFill>
            <a:schemeClr val="tx1"/>
          </a:solidFill>
          <a:latin typeface="Tahoma"/>
          <a:ea typeface="Helvetica" pitchFamily="34" charset="0"/>
          <a:cs typeface="+mn-cs"/>
        </a:defRPr>
      </a:lvl4pPr>
      <a:lvl5pPr marL="2057400" indent="-228600" algn="l" rtl="0" eaLnBrk="0" fontAlgn="base" hangingPunct="0">
        <a:spcBef>
          <a:spcPct val="20000"/>
        </a:spcBef>
        <a:spcAft>
          <a:spcPct val="0"/>
        </a:spcAft>
        <a:buClr>
          <a:schemeClr val="tx1"/>
        </a:buClr>
        <a:buChar char="»"/>
        <a:defRPr sz="2000" baseline="0">
          <a:solidFill>
            <a:schemeClr val="tx1"/>
          </a:solidFill>
          <a:latin typeface="Tahoma"/>
          <a:ea typeface="Helvetica" pitchFamily="34"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p:cNvSpPr>
            <a:spLocks noGrp="1" noChangeArrowheads="1"/>
          </p:cNvSpPr>
          <p:nvPr>
            <p:ph type="body" idx="1"/>
          </p:nvPr>
        </p:nvSpPr>
        <p:spPr bwMode="auto">
          <a:xfrm>
            <a:off x="457200" y="1737895"/>
            <a:ext cx="8229600" cy="4388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34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fld id="{405A1FDE-CD90-4D22-AEA6-D7EDED43AEEC}" type="datetime1">
              <a:rPr lang="en-US"/>
              <a:pPr>
                <a:defRPr/>
              </a:pPr>
              <a:t>11/8/2017</a:t>
            </a:fld>
            <a:endParaRPr lang="en-US"/>
          </a:p>
        </p:txBody>
      </p:sp>
      <p:sp>
        <p:nvSpPr>
          <p:cNvPr id="1034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ＭＳ Ｐゴシック" pitchFamily="-1" charset="-128"/>
                <a:cs typeface="+mn-cs"/>
              </a:defRPr>
            </a:lvl1pPr>
          </a:lstStyle>
          <a:p>
            <a:pPr>
              <a:defRPr/>
            </a:pPr>
            <a:endParaRPr lang="en-US"/>
          </a:p>
        </p:txBody>
      </p:sp>
      <p:sp>
        <p:nvSpPr>
          <p:cNvPr id="1034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fld id="{CAAAEE0C-FFF3-7B4D-9D41-62E70F8DC3CC}" type="slidenum">
              <a:rPr lang="en-US" altLang="en-US"/>
              <a:pPr/>
              <a:t>‹#›</a:t>
            </a:fld>
            <a:endParaRPr lang="en-US" altLang="en-US"/>
          </a:p>
        </p:txBody>
      </p:sp>
    </p:spTree>
    <p:extLst>
      <p:ext uri="{BB962C8B-B14F-4D97-AF65-F5344CB8AC3E}">
        <p14:creationId xmlns:p14="http://schemas.microsoft.com/office/powerpoint/2010/main" val="1821081429"/>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Lst>
  <p:txStyles>
    <p:titleStyle>
      <a:lvl1pPr algn="ctr" rtl="0" eaLnBrk="0" fontAlgn="base" hangingPunct="0">
        <a:spcBef>
          <a:spcPct val="0"/>
        </a:spcBef>
        <a:spcAft>
          <a:spcPct val="0"/>
        </a:spcAft>
        <a:defRPr sz="3600" b="1">
          <a:solidFill>
            <a:schemeClr val="tx1"/>
          </a:solidFill>
          <a:latin typeface=""/>
          <a:ea typeface="Helvetica" pitchFamily="34" charset="0"/>
          <a:cs typeface="+mj-cs"/>
        </a:defRPr>
      </a:lvl1pPr>
      <a:lvl2pPr algn="ctr" rtl="0" eaLnBrk="0" fontAlgn="base" hangingPunct="0">
        <a:spcBef>
          <a:spcPct val="0"/>
        </a:spcBef>
        <a:spcAft>
          <a:spcPct val="0"/>
        </a:spcAft>
        <a:defRPr sz="4000" b="1">
          <a:solidFill>
            <a:srgbClr val="F15927"/>
          </a:solidFill>
          <a:latin typeface="Helvetica" charset="0"/>
          <a:ea typeface="Helvetica" charset="0"/>
          <a:cs typeface="Arial" charset="0"/>
        </a:defRPr>
      </a:lvl2pPr>
      <a:lvl3pPr algn="ctr" rtl="0" eaLnBrk="0" fontAlgn="base" hangingPunct="0">
        <a:spcBef>
          <a:spcPct val="0"/>
        </a:spcBef>
        <a:spcAft>
          <a:spcPct val="0"/>
        </a:spcAft>
        <a:defRPr sz="4000" b="1">
          <a:solidFill>
            <a:srgbClr val="F15927"/>
          </a:solidFill>
          <a:latin typeface="Helvetica" charset="0"/>
          <a:ea typeface="Helvetica" charset="0"/>
          <a:cs typeface="Arial" charset="0"/>
        </a:defRPr>
      </a:lvl3pPr>
      <a:lvl4pPr algn="ctr" rtl="0" eaLnBrk="0" fontAlgn="base" hangingPunct="0">
        <a:spcBef>
          <a:spcPct val="0"/>
        </a:spcBef>
        <a:spcAft>
          <a:spcPct val="0"/>
        </a:spcAft>
        <a:defRPr sz="4000" b="1">
          <a:solidFill>
            <a:srgbClr val="F15927"/>
          </a:solidFill>
          <a:latin typeface="Helvetica" charset="0"/>
          <a:ea typeface="Helvetica" charset="0"/>
          <a:cs typeface="Arial" charset="0"/>
        </a:defRPr>
      </a:lvl4pPr>
      <a:lvl5pPr algn="ctr" rtl="0" eaLnBrk="0" fontAlgn="base" hangingPunct="0">
        <a:spcBef>
          <a:spcPct val="0"/>
        </a:spcBef>
        <a:spcAft>
          <a:spcPct val="0"/>
        </a:spcAft>
        <a:defRPr sz="4000" b="1">
          <a:solidFill>
            <a:srgbClr val="F15927"/>
          </a:solidFill>
          <a:latin typeface="Helvetica" charset="0"/>
          <a:ea typeface="Helvetica"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Tx/>
        <a:buChar char="•"/>
        <a:defRPr sz="3200">
          <a:solidFill>
            <a:schemeClr val="tx1"/>
          </a:solidFill>
          <a:latin typeface=""/>
          <a:ea typeface="Helvetica" pitchFamily="34" charset="0"/>
          <a:cs typeface="+mn-cs"/>
        </a:defRPr>
      </a:lvl1pPr>
      <a:lvl2pPr marL="742950" indent="-285750" algn="l" rtl="0" eaLnBrk="0" fontAlgn="base" hangingPunct="0">
        <a:spcBef>
          <a:spcPct val="20000"/>
        </a:spcBef>
        <a:spcAft>
          <a:spcPct val="0"/>
        </a:spcAft>
        <a:buClrTx/>
        <a:buChar char="–"/>
        <a:defRPr sz="2800">
          <a:solidFill>
            <a:schemeClr val="tx1"/>
          </a:solidFill>
          <a:latin typeface=""/>
          <a:ea typeface="Helvetica" pitchFamily="34" charset="0"/>
          <a:cs typeface="+mn-cs"/>
        </a:defRPr>
      </a:lvl2pPr>
      <a:lvl3pPr marL="1143000" indent="-228600" algn="l" rtl="0" eaLnBrk="0" fontAlgn="base" hangingPunct="0">
        <a:spcBef>
          <a:spcPct val="20000"/>
        </a:spcBef>
        <a:spcAft>
          <a:spcPct val="0"/>
        </a:spcAft>
        <a:buClrTx/>
        <a:buChar char="•"/>
        <a:defRPr sz="2400">
          <a:solidFill>
            <a:schemeClr val="tx1"/>
          </a:solidFill>
          <a:latin typeface=""/>
          <a:ea typeface="Helvetica" pitchFamily="34" charset="0"/>
          <a:cs typeface="+mn-cs"/>
        </a:defRPr>
      </a:lvl3pPr>
      <a:lvl4pPr marL="1600200" indent="-228600" algn="l" rtl="0" eaLnBrk="0" fontAlgn="base" hangingPunct="0">
        <a:spcBef>
          <a:spcPct val="20000"/>
        </a:spcBef>
        <a:spcAft>
          <a:spcPct val="0"/>
        </a:spcAft>
        <a:buClrTx/>
        <a:buChar char="–"/>
        <a:defRPr sz="2000">
          <a:solidFill>
            <a:schemeClr val="tx1"/>
          </a:solidFill>
          <a:latin typeface=""/>
          <a:ea typeface="Helvetica" pitchFamily="34" charset="0"/>
          <a:cs typeface="+mn-cs"/>
        </a:defRPr>
      </a:lvl4pPr>
      <a:lvl5pPr marL="2057400" indent="-228600" algn="l" rtl="0" eaLnBrk="0" fontAlgn="base" hangingPunct="0">
        <a:spcBef>
          <a:spcPct val="20000"/>
        </a:spcBef>
        <a:spcAft>
          <a:spcPct val="0"/>
        </a:spcAft>
        <a:buClrTx/>
        <a:buChar char="»"/>
        <a:defRPr sz="2000">
          <a:solidFill>
            <a:schemeClr val="tx1"/>
          </a:solidFill>
          <a:latin typeface=""/>
          <a:ea typeface="Helvetica" pitchFamily="34"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p:cNvSpPr>
            <a:spLocks noGrp="1" noChangeArrowheads="1"/>
          </p:cNvSpPr>
          <p:nvPr>
            <p:ph type="body" idx="1"/>
          </p:nvPr>
        </p:nvSpPr>
        <p:spPr bwMode="auto">
          <a:xfrm>
            <a:off x="457200" y="1737895"/>
            <a:ext cx="8229600" cy="4388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34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fld id="{405A1FDE-CD90-4D22-AEA6-D7EDED43AEEC}" type="datetime1">
              <a:rPr lang="en-US"/>
              <a:pPr>
                <a:defRPr/>
              </a:pPr>
              <a:t>11/8/2017</a:t>
            </a:fld>
            <a:endParaRPr lang="en-US"/>
          </a:p>
        </p:txBody>
      </p:sp>
      <p:sp>
        <p:nvSpPr>
          <p:cNvPr id="1034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ＭＳ Ｐゴシック" pitchFamily="-1" charset="-128"/>
                <a:cs typeface="+mn-cs"/>
              </a:defRPr>
            </a:lvl1pPr>
          </a:lstStyle>
          <a:p>
            <a:pPr>
              <a:defRPr/>
            </a:pPr>
            <a:endParaRPr lang="en-US"/>
          </a:p>
        </p:txBody>
      </p:sp>
      <p:sp>
        <p:nvSpPr>
          <p:cNvPr id="1034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fld id="{CAAAEE0C-FFF3-7B4D-9D41-62E70F8DC3CC}" type="slidenum">
              <a:rPr lang="en-US" altLang="en-US"/>
              <a:pPr/>
              <a:t>‹#›</a:t>
            </a:fld>
            <a:endParaRPr lang="en-US" altLang="en-US"/>
          </a:p>
        </p:txBody>
      </p:sp>
    </p:spTree>
    <p:extLst>
      <p:ext uri="{BB962C8B-B14F-4D97-AF65-F5344CB8AC3E}">
        <p14:creationId xmlns:p14="http://schemas.microsoft.com/office/powerpoint/2010/main" val="242264647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Lst>
  <p:txStyles>
    <p:titleStyle>
      <a:lvl1pPr algn="ctr" rtl="0" eaLnBrk="0" fontAlgn="base" hangingPunct="0">
        <a:spcBef>
          <a:spcPct val="0"/>
        </a:spcBef>
        <a:spcAft>
          <a:spcPct val="0"/>
        </a:spcAft>
        <a:defRPr sz="3600" b="1">
          <a:solidFill>
            <a:schemeClr val="tx1"/>
          </a:solidFill>
          <a:latin typeface=""/>
          <a:ea typeface="Helvetica" pitchFamily="34" charset="0"/>
          <a:cs typeface="+mj-cs"/>
        </a:defRPr>
      </a:lvl1pPr>
      <a:lvl2pPr algn="ctr" rtl="0" eaLnBrk="0" fontAlgn="base" hangingPunct="0">
        <a:spcBef>
          <a:spcPct val="0"/>
        </a:spcBef>
        <a:spcAft>
          <a:spcPct val="0"/>
        </a:spcAft>
        <a:defRPr sz="4000" b="1">
          <a:solidFill>
            <a:srgbClr val="F15927"/>
          </a:solidFill>
          <a:latin typeface="Helvetica" charset="0"/>
          <a:ea typeface="Helvetica" charset="0"/>
          <a:cs typeface="Arial" charset="0"/>
        </a:defRPr>
      </a:lvl2pPr>
      <a:lvl3pPr algn="ctr" rtl="0" eaLnBrk="0" fontAlgn="base" hangingPunct="0">
        <a:spcBef>
          <a:spcPct val="0"/>
        </a:spcBef>
        <a:spcAft>
          <a:spcPct val="0"/>
        </a:spcAft>
        <a:defRPr sz="4000" b="1">
          <a:solidFill>
            <a:srgbClr val="F15927"/>
          </a:solidFill>
          <a:latin typeface="Helvetica" charset="0"/>
          <a:ea typeface="Helvetica" charset="0"/>
          <a:cs typeface="Arial" charset="0"/>
        </a:defRPr>
      </a:lvl3pPr>
      <a:lvl4pPr algn="ctr" rtl="0" eaLnBrk="0" fontAlgn="base" hangingPunct="0">
        <a:spcBef>
          <a:spcPct val="0"/>
        </a:spcBef>
        <a:spcAft>
          <a:spcPct val="0"/>
        </a:spcAft>
        <a:defRPr sz="4000" b="1">
          <a:solidFill>
            <a:srgbClr val="F15927"/>
          </a:solidFill>
          <a:latin typeface="Helvetica" charset="0"/>
          <a:ea typeface="Helvetica" charset="0"/>
          <a:cs typeface="Arial" charset="0"/>
        </a:defRPr>
      </a:lvl4pPr>
      <a:lvl5pPr algn="ctr" rtl="0" eaLnBrk="0" fontAlgn="base" hangingPunct="0">
        <a:spcBef>
          <a:spcPct val="0"/>
        </a:spcBef>
        <a:spcAft>
          <a:spcPct val="0"/>
        </a:spcAft>
        <a:defRPr sz="4000" b="1">
          <a:solidFill>
            <a:srgbClr val="F15927"/>
          </a:solidFill>
          <a:latin typeface="Helvetica" charset="0"/>
          <a:ea typeface="Helvetica"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Tx/>
        <a:buChar char="•"/>
        <a:defRPr sz="3200">
          <a:solidFill>
            <a:schemeClr val="tx1"/>
          </a:solidFill>
          <a:latin typeface=""/>
          <a:ea typeface="Helvetica" pitchFamily="34" charset="0"/>
          <a:cs typeface="+mn-cs"/>
        </a:defRPr>
      </a:lvl1pPr>
      <a:lvl2pPr marL="742950" indent="-285750" algn="l" rtl="0" eaLnBrk="0" fontAlgn="base" hangingPunct="0">
        <a:spcBef>
          <a:spcPct val="20000"/>
        </a:spcBef>
        <a:spcAft>
          <a:spcPct val="0"/>
        </a:spcAft>
        <a:buClrTx/>
        <a:buChar char="–"/>
        <a:defRPr sz="2800">
          <a:solidFill>
            <a:schemeClr val="tx1"/>
          </a:solidFill>
          <a:latin typeface=""/>
          <a:ea typeface="Helvetica" pitchFamily="34" charset="0"/>
          <a:cs typeface="+mn-cs"/>
        </a:defRPr>
      </a:lvl2pPr>
      <a:lvl3pPr marL="1143000" indent="-228600" algn="l" rtl="0" eaLnBrk="0" fontAlgn="base" hangingPunct="0">
        <a:spcBef>
          <a:spcPct val="20000"/>
        </a:spcBef>
        <a:spcAft>
          <a:spcPct val="0"/>
        </a:spcAft>
        <a:buClrTx/>
        <a:buChar char="•"/>
        <a:defRPr sz="2400">
          <a:solidFill>
            <a:schemeClr val="tx1"/>
          </a:solidFill>
          <a:latin typeface=""/>
          <a:ea typeface="Helvetica" pitchFamily="34" charset="0"/>
          <a:cs typeface="+mn-cs"/>
        </a:defRPr>
      </a:lvl3pPr>
      <a:lvl4pPr marL="1600200" indent="-228600" algn="l" rtl="0" eaLnBrk="0" fontAlgn="base" hangingPunct="0">
        <a:spcBef>
          <a:spcPct val="20000"/>
        </a:spcBef>
        <a:spcAft>
          <a:spcPct val="0"/>
        </a:spcAft>
        <a:buClrTx/>
        <a:buChar char="–"/>
        <a:defRPr sz="2000">
          <a:solidFill>
            <a:schemeClr val="tx1"/>
          </a:solidFill>
          <a:latin typeface=""/>
          <a:ea typeface="Helvetica" pitchFamily="34" charset="0"/>
          <a:cs typeface="+mn-cs"/>
        </a:defRPr>
      </a:lvl4pPr>
      <a:lvl5pPr marL="2057400" indent="-228600" algn="l" rtl="0" eaLnBrk="0" fontAlgn="base" hangingPunct="0">
        <a:spcBef>
          <a:spcPct val="20000"/>
        </a:spcBef>
        <a:spcAft>
          <a:spcPct val="0"/>
        </a:spcAft>
        <a:buClrTx/>
        <a:buChar char="»"/>
        <a:defRPr sz="2000">
          <a:solidFill>
            <a:schemeClr val="tx1"/>
          </a:solidFill>
          <a:latin typeface=""/>
          <a:ea typeface="Helvetica" pitchFamily="34"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b" anchorCtr="0"/>
          <a:lstStyle/>
          <a:p>
            <a:pPr algn="l" eaLnBrk="1" hangingPunct="1">
              <a:spcBef>
                <a:spcPct val="20000"/>
              </a:spcBef>
            </a:pPr>
            <a:r>
              <a:rPr lang="en-US" altLang="en-US" sz="4400" dirty="0" smtClean="0">
                <a:ea typeface="ＭＳ Ｐゴシック" charset="-128"/>
                <a:cs typeface="Tahoma"/>
              </a:rPr>
              <a:t>American Government</a:t>
            </a:r>
            <a:r>
              <a:rPr lang="en-US" altLang="en-US" sz="4400" dirty="0">
                <a:ea typeface="ＭＳ Ｐゴシック" charset="-128"/>
                <a:cs typeface="Tahoma"/>
              </a:rPr>
              <a:t/>
            </a:r>
            <a:br>
              <a:rPr lang="en-US" altLang="en-US" sz="4400" dirty="0">
                <a:ea typeface="ＭＳ Ｐゴシック" charset="-128"/>
                <a:cs typeface="Tahoma"/>
              </a:rPr>
            </a:br>
            <a:r>
              <a:rPr lang="en-US" altLang="en-US" sz="2800" dirty="0">
                <a:ea typeface="ＭＳ Ｐゴシック" charset="-128"/>
                <a:cs typeface="Tahoma"/>
              </a:rPr>
              <a:t>Power and Purpose</a:t>
            </a:r>
          </a:p>
        </p:txBody>
      </p:sp>
      <p:sp>
        <p:nvSpPr>
          <p:cNvPr id="3" name="Subtitle 2"/>
          <p:cNvSpPr>
            <a:spLocks noGrp="1"/>
          </p:cNvSpPr>
          <p:nvPr>
            <p:ph type="subTitle" idx="1"/>
          </p:nvPr>
        </p:nvSpPr>
        <p:spPr/>
        <p:txBody>
          <a:bodyPr>
            <a:normAutofit/>
          </a:bodyPr>
          <a:lstStyle/>
          <a:p>
            <a:pPr algn="l"/>
            <a:r>
              <a:rPr lang="en-US" sz="2000" dirty="0" err="1">
                <a:cs typeface="Tahoma"/>
              </a:rPr>
              <a:t>Lowi</a:t>
            </a:r>
            <a:r>
              <a:rPr lang="en-US" sz="2000" dirty="0">
                <a:cs typeface="Tahoma"/>
              </a:rPr>
              <a:t>, Ginsberg, </a:t>
            </a:r>
            <a:r>
              <a:rPr lang="en-US" sz="2000" dirty="0" err="1">
                <a:cs typeface="Tahoma"/>
              </a:rPr>
              <a:t>Shepsle</a:t>
            </a:r>
            <a:r>
              <a:rPr lang="en-US" sz="2000" dirty="0">
                <a:cs typeface="Tahoma"/>
              </a:rPr>
              <a:t>, </a:t>
            </a:r>
            <a:r>
              <a:rPr lang="en-US" sz="2000" dirty="0" err="1">
                <a:cs typeface="Tahoma"/>
              </a:rPr>
              <a:t>Ansolabehere</a:t>
            </a:r>
            <a:endParaRPr lang="en-US" sz="2000" dirty="0">
              <a:cs typeface="Tahoma"/>
            </a:endParaRPr>
          </a:p>
        </p:txBody>
      </p:sp>
      <p:sp>
        <p:nvSpPr>
          <p:cNvPr id="8" name="Title 1"/>
          <p:cNvSpPr txBox="1">
            <a:spLocks/>
          </p:cNvSpPr>
          <p:nvPr/>
        </p:nvSpPr>
        <p:spPr bwMode="auto">
          <a:xfrm>
            <a:off x="1038670" y="3741545"/>
            <a:ext cx="7811002" cy="120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3600" b="1">
                <a:solidFill>
                  <a:schemeClr val="tx1"/>
                </a:solidFill>
                <a:latin typeface="Tahoma"/>
                <a:ea typeface="Helvetica" pitchFamily="34" charset="0"/>
                <a:cs typeface="+mj-cs"/>
              </a:defRPr>
            </a:lvl1pPr>
            <a:lvl2pPr algn="ctr" rtl="0" eaLnBrk="0" fontAlgn="base" hangingPunct="0">
              <a:spcBef>
                <a:spcPct val="0"/>
              </a:spcBef>
              <a:spcAft>
                <a:spcPct val="0"/>
              </a:spcAft>
              <a:defRPr sz="4000" b="1">
                <a:solidFill>
                  <a:srgbClr val="F15927"/>
                </a:solidFill>
                <a:latin typeface="Helvetica" charset="0"/>
                <a:ea typeface="Helvetica" charset="0"/>
                <a:cs typeface="Arial" charset="0"/>
              </a:defRPr>
            </a:lvl2pPr>
            <a:lvl3pPr algn="ctr" rtl="0" eaLnBrk="0" fontAlgn="base" hangingPunct="0">
              <a:spcBef>
                <a:spcPct val="0"/>
              </a:spcBef>
              <a:spcAft>
                <a:spcPct val="0"/>
              </a:spcAft>
              <a:defRPr sz="4000" b="1">
                <a:solidFill>
                  <a:srgbClr val="F15927"/>
                </a:solidFill>
                <a:latin typeface="Helvetica" charset="0"/>
                <a:ea typeface="Helvetica" charset="0"/>
                <a:cs typeface="Arial" charset="0"/>
              </a:defRPr>
            </a:lvl3pPr>
            <a:lvl4pPr algn="ctr" rtl="0" eaLnBrk="0" fontAlgn="base" hangingPunct="0">
              <a:spcBef>
                <a:spcPct val="0"/>
              </a:spcBef>
              <a:spcAft>
                <a:spcPct val="0"/>
              </a:spcAft>
              <a:defRPr sz="4000" b="1">
                <a:solidFill>
                  <a:srgbClr val="F15927"/>
                </a:solidFill>
                <a:latin typeface="Helvetica" charset="0"/>
                <a:ea typeface="Helvetica" charset="0"/>
                <a:cs typeface="Arial" charset="0"/>
              </a:defRPr>
            </a:lvl4pPr>
            <a:lvl5pPr algn="ctr" rtl="0" eaLnBrk="0" fontAlgn="base" hangingPunct="0">
              <a:spcBef>
                <a:spcPct val="0"/>
              </a:spcBef>
              <a:spcAft>
                <a:spcPct val="0"/>
              </a:spcAft>
              <a:defRPr sz="4000" b="1">
                <a:solidFill>
                  <a:srgbClr val="F15927"/>
                </a:solidFill>
                <a:latin typeface="Helvetica" charset="0"/>
                <a:ea typeface="Helvetica"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800" dirty="0" smtClean="0">
                <a:cs typeface="Tahoma"/>
              </a:rPr>
              <a:t>Groups and Interests</a:t>
            </a:r>
            <a:endParaRPr lang="en-US" sz="2800" dirty="0">
              <a:cs typeface="Tahoma"/>
            </a:endParaRPr>
          </a:p>
        </p:txBody>
      </p:sp>
      <p:sp>
        <p:nvSpPr>
          <p:cNvPr id="9" name="Subtitle 2"/>
          <p:cNvSpPr txBox="1">
            <a:spLocks/>
          </p:cNvSpPr>
          <p:nvPr/>
        </p:nvSpPr>
        <p:spPr bwMode="auto">
          <a:xfrm>
            <a:off x="3174773" y="4967236"/>
            <a:ext cx="3538797" cy="1167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lvl1pPr marL="0" indent="0" algn="ctr" rtl="0" eaLnBrk="0" fontAlgn="base" hangingPunct="0">
              <a:spcBef>
                <a:spcPct val="20000"/>
              </a:spcBef>
              <a:spcAft>
                <a:spcPct val="0"/>
              </a:spcAft>
              <a:buClrTx/>
              <a:buNone/>
              <a:defRPr sz="2000">
                <a:solidFill>
                  <a:schemeClr val="tx1"/>
                </a:solidFill>
                <a:latin typeface="Tahoma"/>
                <a:ea typeface="Helvetica" pitchFamily="34" charset="0"/>
                <a:cs typeface="+mn-cs"/>
              </a:defRPr>
            </a:lvl1pPr>
            <a:lvl2pPr marL="457200" indent="0" algn="ctr" rtl="0" eaLnBrk="0" fontAlgn="base" hangingPunct="0">
              <a:spcBef>
                <a:spcPct val="20000"/>
              </a:spcBef>
              <a:spcAft>
                <a:spcPct val="0"/>
              </a:spcAft>
              <a:buClrTx/>
              <a:buNone/>
              <a:defRPr sz="2800">
                <a:solidFill>
                  <a:schemeClr val="tx1"/>
                </a:solidFill>
                <a:latin typeface="Tahoma"/>
                <a:ea typeface="Helvetica" pitchFamily="34" charset="0"/>
                <a:cs typeface="+mn-cs"/>
              </a:defRPr>
            </a:lvl2pPr>
            <a:lvl3pPr marL="914400" indent="0" algn="ctr" rtl="0" eaLnBrk="0" fontAlgn="base" hangingPunct="0">
              <a:spcBef>
                <a:spcPct val="20000"/>
              </a:spcBef>
              <a:spcAft>
                <a:spcPct val="0"/>
              </a:spcAft>
              <a:buClrTx/>
              <a:buNone/>
              <a:defRPr sz="2400">
                <a:solidFill>
                  <a:schemeClr val="tx1"/>
                </a:solidFill>
                <a:latin typeface="Tahoma"/>
                <a:ea typeface="Helvetica" pitchFamily="34" charset="0"/>
                <a:cs typeface="+mn-cs"/>
              </a:defRPr>
            </a:lvl3pPr>
            <a:lvl4pPr marL="1371600" indent="0" algn="ctr" rtl="0" eaLnBrk="0" fontAlgn="base" hangingPunct="0">
              <a:spcBef>
                <a:spcPct val="20000"/>
              </a:spcBef>
              <a:spcAft>
                <a:spcPct val="0"/>
              </a:spcAft>
              <a:buClrTx/>
              <a:buNone/>
              <a:defRPr sz="2000">
                <a:solidFill>
                  <a:schemeClr val="tx1"/>
                </a:solidFill>
                <a:latin typeface="Tahoma"/>
                <a:ea typeface="Helvetica" pitchFamily="34" charset="0"/>
                <a:cs typeface="+mn-cs"/>
              </a:defRPr>
            </a:lvl4pPr>
            <a:lvl5pPr marL="1828800" indent="0" algn="ctr" rtl="0" eaLnBrk="0" fontAlgn="base" hangingPunct="0">
              <a:spcBef>
                <a:spcPct val="20000"/>
              </a:spcBef>
              <a:spcAft>
                <a:spcPct val="0"/>
              </a:spcAft>
              <a:buClrTx/>
              <a:buNone/>
              <a:defRPr sz="2000">
                <a:solidFill>
                  <a:schemeClr val="tx1"/>
                </a:solidFill>
                <a:latin typeface="Tahoma"/>
                <a:ea typeface="Helvetica" pitchFamily="34" charset="0"/>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r>
              <a:rPr lang="en-US" sz="2400" b="1" dirty="0" smtClean="0">
                <a:cs typeface="Tahoma"/>
              </a:rPr>
              <a:t>Chapter 13</a:t>
            </a:r>
            <a:endParaRPr lang="en-US" sz="2400" b="1" dirty="0">
              <a:cs typeface="Tahoma"/>
            </a:endParaRPr>
          </a:p>
        </p:txBody>
      </p:sp>
    </p:spTree>
    <p:extLst>
      <p:ext uri="{BB962C8B-B14F-4D97-AF65-F5344CB8AC3E}">
        <p14:creationId xmlns:p14="http://schemas.microsoft.com/office/powerpoint/2010/main" val="1372468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3"/>
          <p:cNvSpPr>
            <a:spLocks noGrp="1"/>
          </p:cNvSpPr>
          <p:nvPr>
            <p:ph type="title"/>
          </p:nvPr>
        </p:nvSpPr>
        <p:spPr/>
        <p:txBody>
          <a:bodyPr/>
          <a:lstStyle/>
          <a:p>
            <a:pPr eaLnBrk="1" hangingPunct="1"/>
            <a:r>
              <a:rPr lang="en-US" altLang="en-US">
                <a:cs typeface="Tahoma"/>
              </a:rPr>
              <a:t>Interest Groups Facilitate Cooperation</a:t>
            </a:r>
          </a:p>
        </p:txBody>
      </p:sp>
      <p:sp>
        <p:nvSpPr>
          <p:cNvPr id="27651" name="Content Placeholder 3"/>
          <p:cNvSpPr>
            <a:spLocks noGrp="1"/>
          </p:cNvSpPr>
          <p:nvPr>
            <p:ph idx="1"/>
          </p:nvPr>
        </p:nvSpPr>
        <p:spPr/>
        <p:txBody>
          <a:bodyPr/>
          <a:lstStyle/>
          <a:p>
            <a:r>
              <a:rPr lang="en-US" altLang="en-US" dirty="0">
                <a:cs typeface="Tahoma"/>
              </a:rPr>
              <a:t>Collections of individuals might have common goals and might benefit from cooperation, but cooperation is not </a:t>
            </a:r>
            <a:r>
              <a:rPr lang="en-US" altLang="en-US" dirty="0" smtClean="0">
                <a:cs typeface="Tahoma"/>
              </a:rPr>
              <a:t>easy</a:t>
            </a:r>
            <a:endParaRPr lang="en-US" altLang="en-US" dirty="0">
              <a:cs typeface="Tahoma"/>
            </a:endParaRPr>
          </a:p>
          <a:p>
            <a:r>
              <a:rPr lang="en-US" altLang="en-US" dirty="0">
                <a:cs typeface="Tahoma"/>
              </a:rPr>
              <a:t>Individuals may not see their common goals or may lack individual incentives to work </a:t>
            </a:r>
            <a:r>
              <a:rPr lang="en-US" altLang="en-US" dirty="0" smtClean="0">
                <a:cs typeface="Tahoma"/>
              </a:rPr>
              <a:t>together</a:t>
            </a:r>
            <a:endParaRPr lang="en-US" altLang="en-US" dirty="0">
              <a:cs typeface="Tahoma"/>
            </a:endParaRPr>
          </a:p>
          <a:p>
            <a:endParaRPr lang="en-US" altLang="en-US" dirty="0">
              <a:cs typeface="Tahoma"/>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title"/>
          </p:nvPr>
        </p:nvSpPr>
        <p:spPr/>
        <p:txBody>
          <a:bodyPr/>
          <a:lstStyle/>
          <a:p>
            <a:pPr eaLnBrk="1" hangingPunct="1"/>
            <a:r>
              <a:rPr lang="en-US" altLang="en-US">
                <a:cs typeface="Tahoma"/>
              </a:rPr>
              <a:t>Problems of Organization:</a:t>
            </a:r>
            <a:br>
              <a:rPr lang="en-US" altLang="en-US">
                <a:cs typeface="Tahoma"/>
              </a:rPr>
            </a:br>
            <a:r>
              <a:rPr lang="en-US" altLang="en-US">
                <a:cs typeface="Tahoma"/>
              </a:rPr>
              <a:t>The Prisoner’</a:t>
            </a:r>
            <a:r>
              <a:rPr lang="en-US" altLang="ja-JP">
                <a:cs typeface="Tahoma"/>
              </a:rPr>
              <a:t>s Dilemma</a:t>
            </a:r>
            <a:endParaRPr lang="en-US" altLang="en-US">
              <a:cs typeface="Tahoma"/>
            </a:endParaRPr>
          </a:p>
        </p:txBody>
      </p:sp>
      <p:sp>
        <p:nvSpPr>
          <p:cNvPr id="29699" name="Content Placeholder 3"/>
          <p:cNvSpPr>
            <a:spLocks noGrp="1"/>
          </p:cNvSpPr>
          <p:nvPr>
            <p:ph idx="1"/>
          </p:nvPr>
        </p:nvSpPr>
        <p:spPr/>
        <p:txBody>
          <a:bodyPr>
            <a:normAutofit fontScale="92500"/>
          </a:bodyPr>
          <a:lstStyle/>
          <a:p>
            <a:r>
              <a:rPr lang="en-US" altLang="en-US" dirty="0">
                <a:cs typeface="Tahoma"/>
              </a:rPr>
              <a:t>You and a friend have committed a </a:t>
            </a:r>
            <a:r>
              <a:rPr lang="en-US" altLang="en-US" dirty="0" smtClean="0">
                <a:cs typeface="Tahoma"/>
              </a:rPr>
              <a:t>crime</a:t>
            </a:r>
            <a:endParaRPr lang="en-US" altLang="en-US" dirty="0">
              <a:cs typeface="Tahoma"/>
            </a:endParaRPr>
          </a:p>
          <a:p>
            <a:r>
              <a:rPr lang="en-US" altLang="en-US" dirty="0">
                <a:cs typeface="Tahoma"/>
              </a:rPr>
              <a:t>The police have arrested both of you and have placed you in separate </a:t>
            </a:r>
            <a:r>
              <a:rPr lang="en-US" altLang="en-US" dirty="0" smtClean="0">
                <a:cs typeface="Tahoma"/>
              </a:rPr>
              <a:t>rooms</a:t>
            </a:r>
            <a:endParaRPr lang="en-US" altLang="en-US" dirty="0">
              <a:cs typeface="Tahoma"/>
            </a:endParaRPr>
          </a:p>
          <a:p>
            <a:r>
              <a:rPr lang="en-US" altLang="en-US" dirty="0">
                <a:cs typeface="Tahoma"/>
              </a:rPr>
              <a:t>The police think they have enough evidence to convict you both of a lesser </a:t>
            </a:r>
            <a:r>
              <a:rPr lang="en-US" altLang="en-US" dirty="0" smtClean="0">
                <a:cs typeface="Tahoma"/>
              </a:rPr>
              <a:t>crime</a:t>
            </a:r>
            <a:endParaRPr lang="en-US" altLang="en-US" dirty="0">
              <a:cs typeface="Tahoma"/>
            </a:endParaRPr>
          </a:p>
          <a:p>
            <a:r>
              <a:rPr lang="en-US" altLang="en-US" dirty="0">
                <a:cs typeface="Tahoma"/>
              </a:rPr>
              <a:t>But they want you to snitch on your </a:t>
            </a:r>
            <a:r>
              <a:rPr lang="en-US" altLang="en-US" dirty="0" smtClean="0">
                <a:cs typeface="Tahoma"/>
              </a:rPr>
              <a:t>friend</a:t>
            </a:r>
            <a:endParaRPr lang="en-US" altLang="en-US" dirty="0">
              <a:cs typeface="Tahoma"/>
            </a:endParaRPr>
          </a:p>
          <a:p>
            <a:r>
              <a:rPr lang="en-US" altLang="en-US" dirty="0">
                <a:cs typeface="Tahoma"/>
              </a:rPr>
              <a:t>Of course, they have offered your friend the same </a:t>
            </a:r>
            <a:r>
              <a:rPr lang="en-US" altLang="en-US" dirty="0" smtClean="0">
                <a:cs typeface="Tahoma"/>
              </a:rPr>
              <a:t>deal</a:t>
            </a:r>
            <a:endParaRPr lang="en-US" altLang="en-US" dirty="0">
              <a:cs typeface="Tahoma"/>
            </a:endParaRPr>
          </a:p>
          <a:p>
            <a:endParaRPr lang="en-US" altLang="en-US" dirty="0">
              <a:cs typeface="Tahoma"/>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3"/>
          <p:cNvSpPr>
            <a:spLocks noGrp="1"/>
          </p:cNvSpPr>
          <p:nvPr>
            <p:ph type="title"/>
          </p:nvPr>
        </p:nvSpPr>
        <p:spPr/>
        <p:txBody>
          <a:bodyPr/>
          <a:lstStyle/>
          <a:p>
            <a:pPr eaLnBrk="1" hangingPunct="1"/>
            <a:r>
              <a:rPr lang="en-US" altLang="en-US">
                <a:cs typeface="Tahoma"/>
              </a:rPr>
              <a:t>The Solution to the </a:t>
            </a:r>
            <a:br>
              <a:rPr lang="en-US" altLang="en-US">
                <a:cs typeface="Tahoma"/>
              </a:rPr>
            </a:br>
            <a:r>
              <a:rPr lang="en-US" altLang="en-US">
                <a:cs typeface="Tahoma"/>
              </a:rPr>
              <a:t>Prisoner’</a:t>
            </a:r>
            <a:r>
              <a:rPr lang="en-US" altLang="ja-JP">
                <a:cs typeface="Tahoma"/>
              </a:rPr>
              <a:t>s Dilemma</a:t>
            </a:r>
            <a:endParaRPr lang="en-US" altLang="en-US">
              <a:cs typeface="Tahoma"/>
            </a:endParaRPr>
          </a:p>
        </p:txBody>
      </p:sp>
      <p:pic>
        <p:nvPicPr>
          <p:cNvPr id="4" name="Content Placeholder 3" descr="AMGOV14U_FIG13.01.jpg"/>
          <p:cNvPicPr>
            <a:picLocks noGrp="1" noChangeAspect="1"/>
          </p:cNvPicPr>
          <p:nvPr>
            <p:ph idx="1"/>
          </p:nvPr>
        </p:nvPicPr>
        <p:blipFill rotWithShape="1">
          <a:blip r:embed="rId3">
            <a:extLst>
              <a:ext uri="{28A0092B-C50C-407E-A947-70E740481C1C}">
                <a14:useLocalDpi xmlns:a14="http://schemas.microsoft.com/office/drawing/2010/main" val="0"/>
              </a:ext>
            </a:extLst>
          </a:blip>
          <a:srcRect l="12606" t="25644" r="13514" b="3843"/>
          <a:stretch/>
        </p:blipFill>
        <p:spPr>
          <a:xfrm>
            <a:off x="457200" y="1737895"/>
            <a:ext cx="8229600" cy="402348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3"/>
          <p:cNvSpPr>
            <a:spLocks noGrp="1"/>
          </p:cNvSpPr>
          <p:nvPr>
            <p:ph type="title"/>
          </p:nvPr>
        </p:nvSpPr>
        <p:spPr/>
        <p:txBody>
          <a:bodyPr/>
          <a:lstStyle/>
          <a:p>
            <a:pPr eaLnBrk="1" hangingPunct="1"/>
            <a:r>
              <a:rPr lang="en-US" altLang="en-US" dirty="0">
                <a:cs typeface="Tahoma"/>
              </a:rPr>
              <a:t>The Logic of Collective Action</a:t>
            </a:r>
          </a:p>
        </p:txBody>
      </p:sp>
      <p:sp>
        <p:nvSpPr>
          <p:cNvPr id="35843" name="Content Placeholder 4"/>
          <p:cNvSpPr>
            <a:spLocks noGrp="1"/>
          </p:cNvSpPr>
          <p:nvPr>
            <p:ph idx="1"/>
          </p:nvPr>
        </p:nvSpPr>
        <p:spPr/>
        <p:txBody>
          <a:bodyPr>
            <a:normAutofit lnSpcReduction="10000"/>
          </a:bodyPr>
          <a:lstStyle/>
          <a:p>
            <a:pPr eaLnBrk="1" hangingPunct="1"/>
            <a:r>
              <a:rPr lang="en-US" altLang="en-US" dirty="0">
                <a:cs typeface="Tahoma"/>
              </a:rPr>
              <a:t>In </a:t>
            </a:r>
            <a:r>
              <a:rPr lang="en-US" altLang="en-US" i="1" dirty="0">
                <a:cs typeface="Tahoma"/>
              </a:rPr>
              <a:t>The Logic of Collective Action</a:t>
            </a:r>
            <a:r>
              <a:rPr lang="en-US" altLang="en-US" dirty="0">
                <a:cs typeface="Tahoma"/>
              </a:rPr>
              <a:t>, </a:t>
            </a:r>
            <a:r>
              <a:rPr lang="en-US" altLang="en-US" dirty="0" err="1">
                <a:cs typeface="Tahoma"/>
              </a:rPr>
              <a:t>Mancur</a:t>
            </a:r>
            <a:r>
              <a:rPr lang="en-US" altLang="en-US" dirty="0">
                <a:cs typeface="Tahoma"/>
              </a:rPr>
              <a:t> Olson argues that individuals organizing into groups face the prisoner’</a:t>
            </a:r>
            <a:r>
              <a:rPr lang="en-US" altLang="ja-JP" dirty="0">
                <a:cs typeface="Tahoma"/>
              </a:rPr>
              <a:t>s </a:t>
            </a:r>
            <a:r>
              <a:rPr lang="en-US" altLang="ja-JP" dirty="0" smtClean="0">
                <a:cs typeface="Tahoma"/>
              </a:rPr>
              <a:t>dilemma</a:t>
            </a:r>
            <a:endParaRPr lang="en-US" altLang="ja-JP" dirty="0">
              <a:cs typeface="Tahoma"/>
            </a:endParaRPr>
          </a:p>
          <a:p>
            <a:pPr lvl="1" eaLnBrk="1" hangingPunct="1"/>
            <a:r>
              <a:rPr lang="en-US" altLang="en-US" dirty="0">
                <a:cs typeface="Tahoma"/>
              </a:rPr>
              <a:t>They are tempted to let others pay the </a:t>
            </a:r>
            <a:r>
              <a:rPr lang="en-US" altLang="en-US" dirty="0" smtClean="0">
                <a:cs typeface="Tahoma"/>
              </a:rPr>
              <a:t>costs</a:t>
            </a:r>
            <a:endParaRPr lang="en-US" altLang="en-US" dirty="0">
              <a:cs typeface="Tahoma"/>
            </a:endParaRPr>
          </a:p>
          <a:p>
            <a:pPr lvl="1" eaLnBrk="1" hangingPunct="1"/>
            <a:r>
              <a:rPr lang="en-US" altLang="en-US" dirty="0">
                <a:cs typeface="Tahoma"/>
              </a:rPr>
              <a:t>No individual is incentivized to work for the collective </a:t>
            </a:r>
            <a:r>
              <a:rPr lang="en-US" altLang="en-US" dirty="0" smtClean="0">
                <a:cs typeface="Tahoma"/>
              </a:rPr>
              <a:t>good</a:t>
            </a:r>
            <a:endParaRPr lang="en-US" altLang="en-US" dirty="0">
              <a:cs typeface="Tahoma"/>
            </a:endParaRPr>
          </a:p>
          <a:p>
            <a:pPr lvl="1" eaLnBrk="1" hangingPunct="1"/>
            <a:r>
              <a:rPr lang="en-US" altLang="en-US" dirty="0">
                <a:cs typeface="Tahoma"/>
              </a:rPr>
              <a:t>This difficulty is most severe in large </a:t>
            </a:r>
            <a:r>
              <a:rPr lang="en-US" altLang="en-US" dirty="0" smtClean="0">
                <a:cs typeface="Tahoma"/>
              </a:rPr>
              <a:t>groups</a:t>
            </a:r>
            <a:endParaRPr lang="en-US" altLang="en-US" dirty="0">
              <a:cs typeface="Tahoma"/>
            </a:endParaRPr>
          </a:p>
          <a:p>
            <a:pPr eaLnBrk="1" hangingPunct="1"/>
            <a:r>
              <a:rPr lang="en-US" altLang="en-US" dirty="0">
                <a:cs typeface="Tahoma"/>
              </a:rPr>
              <a:t>Thus, groups of individuals who share an interest often do not organize to pursue </a:t>
            </a:r>
            <a:r>
              <a:rPr lang="en-US" altLang="en-US" dirty="0" smtClean="0">
                <a:cs typeface="Tahoma"/>
              </a:rPr>
              <a:t>i</a:t>
            </a:r>
            <a:r>
              <a:rPr lang="en-US" altLang="en-US" dirty="0">
                <a:cs typeface="Tahoma"/>
              </a:rPr>
              <a:t>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3"/>
          <p:cNvSpPr>
            <a:spLocks noGrp="1"/>
          </p:cNvSpPr>
          <p:nvPr>
            <p:ph type="title"/>
          </p:nvPr>
        </p:nvSpPr>
        <p:spPr/>
        <p:txBody>
          <a:bodyPr>
            <a:normAutofit fontScale="90000"/>
          </a:bodyPr>
          <a:lstStyle/>
          <a:p>
            <a:pPr eaLnBrk="1" hangingPunct="1"/>
            <a:r>
              <a:rPr lang="en-US" altLang="en-US" sz="4200">
                <a:cs typeface="Tahoma"/>
              </a:rPr>
              <a:t>Collective Action:</a:t>
            </a:r>
            <a:br>
              <a:rPr lang="en-US" altLang="en-US" sz="4200">
                <a:cs typeface="Tahoma"/>
              </a:rPr>
            </a:br>
            <a:r>
              <a:rPr lang="en-US" altLang="en-US" sz="4200">
                <a:cs typeface="Tahoma"/>
              </a:rPr>
              <a:t>Selective Benefits as a Solution</a:t>
            </a:r>
          </a:p>
        </p:txBody>
      </p:sp>
      <p:sp>
        <p:nvSpPr>
          <p:cNvPr id="37891" name="Content Placeholder 4"/>
          <p:cNvSpPr>
            <a:spLocks noGrp="1"/>
          </p:cNvSpPr>
          <p:nvPr>
            <p:ph idx="1"/>
          </p:nvPr>
        </p:nvSpPr>
        <p:spPr/>
        <p:txBody>
          <a:bodyPr>
            <a:normAutofit lnSpcReduction="10000"/>
          </a:bodyPr>
          <a:lstStyle/>
          <a:p>
            <a:pPr eaLnBrk="1" hangingPunct="1"/>
            <a:r>
              <a:rPr lang="en-US" altLang="en-US" b="1" i="1" dirty="0">
                <a:cs typeface="Tahoma"/>
              </a:rPr>
              <a:t>Selective benefits </a:t>
            </a:r>
            <a:r>
              <a:rPr lang="en-US" altLang="en-US" dirty="0">
                <a:cs typeface="Tahoma"/>
              </a:rPr>
              <a:t>are those that go only </a:t>
            </a:r>
            <a:r>
              <a:rPr lang="en-US" altLang="en-US" dirty="0" smtClean="0">
                <a:cs typeface="Tahoma"/>
              </a:rPr>
              <a:t>to those </a:t>
            </a:r>
            <a:r>
              <a:rPr lang="en-US" altLang="en-US" dirty="0">
                <a:cs typeface="Tahoma"/>
              </a:rPr>
              <a:t>who contribute to the </a:t>
            </a:r>
            <a:r>
              <a:rPr lang="en-US" altLang="en-US" dirty="0" smtClean="0">
                <a:cs typeface="Tahoma"/>
              </a:rPr>
              <a:t>group</a:t>
            </a:r>
          </a:p>
          <a:p>
            <a:pPr eaLnBrk="1" hangingPunct="1"/>
            <a:r>
              <a:rPr lang="en-US" altLang="en-US" dirty="0" smtClean="0">
                <a:cs typeface="Tahoma"/>
              </a:rPr>
              <a:t>Benefits </a:t>
            </a:r>
            <a:r>
              <a:rPr lang="en-US" altLang="en-US" dirty="0">
                <a:cs typeface="Tahoma"/>
              </a:rPr>
              <a:t>can </a:t>
            </a:r>
            <a:r>
              <a:rPr lang="en-US" altLang="en-US" dirty="0" smtClean="0">
                <a:cs typeface="Tahoma"/>
              </a:rPr>
              <a:t>be</a:t>
            </a:r>
            <a:endParaRPr lang="en-US" altLang="en-US" dirty="0">
              <a:cs typeface="Tahoma"/>
            </a:endParaRPr>
          </a:p>
          <a:p>
            <a:pPr lvl="1" eaLnBrk="1" hangingPunct="1"/>
            <a:r>
              <a:rPr lang="en-US" altLang="en-US" dirty="0">
                <a:cs typeface="Tahoma"/>
              </a:rPr>
              <a:t>Informational</a:t>
            </a:r>
          </a:p>
          <a:p>
            <a:pPr lvl="1" eaLnBrk="1" hangingPunct="1"/>
            <a:r>
              <a:rPr lang="en-US" altLang="en-US" dirty="0">
                <a:cs typeface="Tahoma"/>
              </a:rPr>
              <a:t>Material</a:t>
            </a:r>
          </a:p>
          <a:p>
            <a:pPr lvl="1" eaLnBrk="1" hangingPunct="1"/>
            <a:r>
              <a:rPr lang="en-US" altLang="en-US" dirty="0">
                <a:cs typeface="Tahoma"/>
              </a:rPr>
              <a:t>Solidary</a:t>
            </a:r>
          </a:p>
          <a:p>
            <a:pPr lvl="1" eaLnBrk="1" hangingPunct="1"/>
            <a:r>
              <a:rPr lang="en-US" altLang="en-US" dirty="0">
                <a:cs typeface="Tahoma"/>
              </a:rPr>
              <a:t>Purposive</a:t>
            </a:r>
          </a:p>
          <a:p>
            <a:pPr eaLnBrk="1" hangingPunct="1"/>
            <a:r>
              <a:rPr lang="en-US" altLang="en-US" dirty="0">
                <a:cs typeface="Tahoma"/>
              </a:rPr>
              <a:t>This is an example of the </a:t>
            </a:r>
            <a:r>
              <a:rPr lang="en-US" altLang="en-US" dirty="0" smtClean="0">
                <a:cs typeface="Tahoma"/>
              </a:rPr>
              <a:t>institution principle </a:t>
            </a:r>
            <a:r>
              <a:rPr lang="en-US" altLang="en-US" dirty="0">
                <a:cs typeface="Tahoma"/>
              </a:rPr>
              <a:t>in </a:t>
            </a:r>
            <a:r>
              <a:rPr lang="en-US" altLang="en-US" dirty="0" smtClean="0">
                <a:cs typeface="Tahoma"/>
              </a:rPr>
              <a:t>action</a:t>
            </a:r>
            <a:endParaRPr lang="en-US" altLang="en-US" dirty="0">
              <a:cs typeface="Tahoma"/>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3"/>
          <p:cNvSpPr>
            <a:spLocks noGrp="1"/>
          </p:cNvSpPr>
          <p:nvPr>
            <p:ph type="title"/>
          </p:nvPr>
        </p:nvSpPr>
        <p:spPr/>
        <p:txBody>
          <a:bodyPr/>
          <a:lstStyle/>
          <a:p>
            <a:pPr eaLnBrk="1" hangingPunct="1"/>
            <a:r>
              <a:rPr lang="en-US" altLang="en-US">
                <a:cs typeface="Tahoma"/>
              </a:rPr>
              <a:t>Types of Selective Benefits</a:t>
            </a:r>
          </a:p>
        </p:txBody>
      </p:sp>
      <p:sp>
        <p:nvSpPr>
          <p:cNvPr id="39939" name="Content Placeholder 4"/>
          <p:cNvSpPr>
            <a:spLocks noGrp="1"/>
          </p:cNvSpPr>
          <p:nvPr>
            <p:ph idx="1"/>
          </p:nvPr>
        </p:nvSpPr>
        <p:spPr/>
        <p:txBody>
          <a:bodyPr/>
          <a:lstStyle/>
          <a:p>
            <a:pPr eaLnBrk="1" hangingPunct="1"/>
            <a:r>
              <a:rPr lang="en-US" altLang="en-US" dirty="0">
                <a:cs typeface="Tahoma"/>
              </a:rPr>
              <a:t>Informational: newsletters, periodicals, training programs, conferences, and other information</a:t>
            </a:r>
          </a:p>
          <a:p>
            <a:pPr eaLnBrk="1" hangingPunct="1"/>
            <a:r>
              <a:rPr lang="en-US" altLang="en-US" dirty="0">
                <a:cs typeface="Tahoma"/>
              </a:rPr>
              <a:t>Material: goods and services</a:t>
            </a:r>
          </a:p>
          <a:p>
            <a:pPr eaLnBrk="1" hangingPunct="1"/>
            <a:r>
              <a:rPr lang="en-US" altLang="en-US" dirty="0">
                <a:cs typeface="Tahoma"/>
              </a:rPr>
              <a:t>Solidary: friendship, networking</a:t>
            </a:r>
          </a:p>
          <a:p>
            <a:pPr eaLnBrk="1" hangingPunct="1"/>
            <a:r>
              <a:rPr lang="en-US" altLang="en-US" dirty="0">
                <a:cs typeface="Tahoma"/>
              </a:rPr>
              <a:t>Purposive: accomplishments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3"/>
          <p:cNvSpPr>
            <a:spLocks noGrp="1"/>
          </p:cNvSpPr>
          <p:nvPr>
            <p:ph type="title"/>
          </p:nvPr>
        </p:nvSpPr>
        <p:spPr/>
        <p:txBody>
          <a:bodyPr/>
          <a:lstStyle/>
          <a:p>
            <a:pPr eaLnBrk="1" hangingPunct="1"/>
            <a:r>
              <a:rPr lang="en-US" altLang="en-US">
                <a:cs typeface="Tahoma"/>
              </a:rPr>
              <a:t>Selective Benefits</a:t>
            </a:r>
          </a:p>
        </p:txBody>
      </p:sp>
      <p:pic>
        <p:nvPicPr>
          <p:cNvPr id="6" name="Picture 4"/>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48182" t="2902" r="-48182" b="2902"/>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3"/>
          <p:cNvSpPr>
            <a:spLocks noGrp="1"/>
          </p:cNvSpPr>
          <p:nvPr>
            <p:ph type="title"/>
          </p:nvPr>
        </p:nvSpPr>
        <p:spPr/>
        <p:txBody>
          <a:bodyPr/>
          <a:lstStyle/>
          <a:p>
            <a:pPr eaLnBrk="1" hangingPunct="1"/>
            <a:r>
              <a:rPr lang="en-US" altLang="en-US">
                <a:cs typeface="Tahoma"/>
              </a:rPr>
              <a:t>Political Entrepreneurs </a:t>
            </a:r>
            <a:br>
              <a:rPr lang="en-US" altLang="en-US">
                <a:cs typeface="Tahoma"/>
              </a:rPr>
            </a:br>
            <a:r>
              <a:rPr lang="en-US" altLang="en-US">
                <a:cs typeface="Tahoma"/>
              </a:rPr>
              <a:t>and Groups</a:t>
            </a:r>
          </a:p>
        </p:txBody>
      </p:sp>
      <p:sp>
        <p:nvSpPr>
          <p:cNvPr id="48131" name="Content Placeholder 4"/>
          <p:cNvSpPr>
            <a:spLocks noGrp="1"/>
          </p:cNvSpPr>
          <p:nvPr>
            <p:ph idx="1"/>
          </p:nvPr>
        </p:nvSpPr>
        <p:spPr/>
        <p:txBody>
          <a:bodyPr>
            <a:normAutofit lnSpcReduction="10000"/>
          </a:bodyPr>
          <a:lstStyle/>
          <a:p>
            <a:pPr eaLnBrk="1" hangingPunct="1"/>
            <a:r>
              <a:rPr lang="en-US" altLang="en-US" dirty="0">
                <a:cs typeface="Tahoma"/>
              </a:rPr>
              <a:t>Selective benefits will not organize a group if there is no leadership to do the work</a:t>
            </a:r>
          </a:p>
          <a:p>
            <a:pPr eaLnBrk="1" hangingPunct="1"/>
            <a:r>
              <a:rPr lang="en-US" altLang="en-US" dirty="0">
                <a:cs typeface="Tahoma"/>
              </a:rPr>
              <a:t>We call these leaders </a:t>
            </a:r>
            <a:r>
              <a:rPr lang="ja-JP" altLang="en-US" dirty="0">
                <a:cs typeface="Tahoma"/>
              </a:rPr>
              <a:t>“</a:t>
            </a:r>
            <a:r>
              <a:rPr lang="en-US" altLang="ja-JP" dirty="0">
                <a:cs typeface="Tahoma"/>
              </a:rPr>
              <a:t>political </a:t>
            </a:r>
            <a:r>
              <a:rPr lang="en-US" altLang="ja-JP" dirty="0" smtClean="0">
                <a:cs typeface="Tahoma"/>
              </a:rPr>
              <a:t>entrepreneurs,</a:t>
            </a:r>
            <a:r>
              <a:rPr lang="ja-JP" altLang="en-US" dirty="0" smtClean="0">
                <a:cs typeface="Tahoma"/>
              </a:rPr>
              <a:t>”</a:t>
            </a:r>
            <a:r>
              <a:rPr lang="en-US" altLang="ja-JP" dirty="0" smtClean="0">
                <a:cs typeface="Tahoma"/>
              </a:rPr>
              <a:t> </a:t>
            </a:r>
            <a:r>
              <a:rPr lang="en-US" altLang="ja-JP" dirty="0">
                <a:cs typeface="Tahoma"/>
              </a:rPr>
              <a:t>and they accrue benefits in return for doing the work of organizing</a:t>
            </a:r>
          </a:p>
          <a:p>
            <a:pPr eaLnBrk="1" hangingPunct="1"/>
            <a:r>
              <a:rPr lang="en-US" altLang="en-US" dirty="0">
                <a:cs typeface="Tahoma"/>
              </a:rPr>
              <a:t>These entrepreneurs are a complement to selective benefits in overcoming collective action problems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3"/>
          <p:cNvSpPr>
            <a:spLocks noGrp="1"/>
          </p:cNvSpPr>
          <p:nvPr>
            <p:ph type="title"/>
          </p:nvPr>
        </p:nvSpPr>
        <p:spPr/>
        <p:txBody>
          <a:bodyPr/>
          <a:lstStyle/>
          <a:p>
            <a:pPr eaLnBrk="1" hangingPunct="1"/>
            <a:r>
              <a:rPr lang="en-US" altLang="en-US">
                <a:cs typeface="Tahoma"/>
              </a:rPr>
              <a:t>How Do Interest Groups Influence Policy?</a:t>
            </a:r>
          </a:p>
        </p:txBody>
      </p:sp>
      <p:sp>
        <p:nvSpPr>
          <p:cNvPr id="50179" name="Content Placeholder 4"/>
          <p:cNvSpPr>
            <a:spLocks noGrp="1"/>
          </p:cNvSpPr>
          <p:nvPr>
            <p:ph idx="1"/>
          </p:nvPr>
        </p:nvSpPr>
        <p:spPr/>
        <p:txBody>
          <a:bodyPr/>
          <a:lstStyle/>
          <a:p>
            <a:pPr eaLnBrk="1" hangingPunct="1"/>
            <a:r>
              <a:rPr lang="en-US" altLang="en-US" dirty="0">
                <a:cs typeface="Tahoma"/>
              </a:rPr>
              <a:t>Insider strategies</a:t>
            </a:r>
          </a:p>
          <a:p>
            <a:pPr lvl="1" eaLnBrk="1" hangingPunct="1"/>
            <a:r>
              <a:rPr lang="en-US" altLang="en-US" dirty="0">
                <a:cs typeface="Tahoma"/>
              </a:rPr>
              <a:t>Directly influencing decision makers</a:t>
            </a:r>
          </a:p>
          <a:p>
            <a:pPr lvl="1" eaLnBrk="1" hangingPunct="1"/>
            <a:r>
              <a:rPr lang="en-US" altLang="en-US" dirty="0">
                <a:cs typeface="Tahoma"/>
              </a:rPr>
              <a:t>Pursuing advocacy through the courts</a:t>
            </a:r>
          </a:p>
          <a:p>
            <a:pPr eaLnBrk="1" hangingPunct="1"/>
            <a:r>
              <a:rPr lang="en-US" altLang="en-US" dirty="0">
                <a:cs typeface="Tahoma"/>
              </a:rPr>
              <a:t>Outsider strategies</a:t>
            </a:r>
          </a:p>
          <a:p>
            <a:pPr lvl="1" eaLnBrk="1" hangingPunct="1"/>
            <a:r>
              <a:rPr lang="en-US" altLang="en-US" dirty="0">
                <a:cs typeface="Tahoma"/>
              </a:rPr>
              <a:t>Educating the public</a:t>
            </a:r>
          </a:p>
          <a:p>
            <a:pPr lvl="1" eaLnBrk="1" hangingPunct="1"/>
            <a:r>
              <a:rPr lang="en-US" altLang="en-US" dirty="0">
                <a:cs typeface="Tahoma"/>
              </a:rPr>
              <a:t>Campaigning and contributing to candidates</a:t>
            </a:r>
          </a:p>
          <a:p>
            <a:pPr eaLnBrk="1" hangingPunct="1"/>
            <a:r>
              <a:rPr lang="en-US" altLang="en-US" dirty="0">
                <a:cs typeface="Tahoma"/>
              </a:rPr>
              <a:t>Many groups employ a mix of insider and outsider </a:t>
            </a:r>
            <a:r>
              <a:rPr lang="en-US" altLang="en-US" dirty="0" smtClean="0">
                <a:cs typeface="Tahoma"/>
              </a:rPr>
              <a:t>strategies</a:t>
            </a:r>
            <a:endParaRPr lang="en-US" altLang="en-US" dirty="0">
              <a:cs typeface="Tahoma"/>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3"/>
          <p:cNvSpPr>
            <a:spLocks noGrp="1"/>
          </p:cNvSpPr>
          <p:nvPr>
            <p:ph type="title"/>
          </p:nvPr>
        </p:nvSpPr>
        <p:spPr/>
        <p:txBody>
          <a:bodyPr/>
          <a:lstStyle/>
          <a:p>
            <a:pPr eaLnBrk="1" hangingPunct="1"/>
            <a:r>
              <a:rPr lang="en-US" altLang="en-US">
                <a:cs typeface="Tahoma"/>
              </a:rPr>
              <a:t>Interest Group Influence:</a:t>
            </a:r>
            <a:br>
              <a:rPr lang="en-US" altLang="en-US">
                <a:cs typeface="Tahoma"/>
              </a:rPr>
            </a:br>
            <a:r>
              <a:rPr lang="en-US" altLang="en-US">
                <a:cs typeface="Tahoma"/>
              </a:rPr>
              <a:t>Direct </a:t>
            </a:r>
            <a:r>
              <a:rPr lang="en-US" altLang="en-US" smtClean="0">
                <a:cs typeface="Tahoma"/>
              </a:rPr>
              <a:t>Lobbying 1</a:t>
            </a:r>
            <a:endParaRPr lang="en-US" altLang="en-US">
              <a:cs typeface="Tahoma"/>
            </a:endParaRPr>
          </a:p>
        </p:txBody>
      </p:sp>
      <p:sp>
        <p:nvSpPr>
          <p:cNvPr id="52227" name="Content Placeholder 4"/>
          <p:cNvSpPr>
            <a:spLocks noGrp="1"/>
          </p:cNvSpPr>
          <p:nvPr>
            <p:ph idx="1"/>
          </p:nvPr>
        </p:nvSpPr>
        <p:spPr/>
        <p:txBody>
          <a:bodyPr>
            <a:normAutofit lnSpcReduction="10000"/>
          </a:bodyPr>
          <a:lstStyle/>
          <a:p>
            <a:pPr eaLnBrk="1" hangingPunct="1"/>
            <a:r>
              <a:rPr lang="en-US" altLang="en-US" b="1" i="1" dirty="0">
                <a:cs typeface="Tahoma"/>
              </a:rPr>
              <a:t>Lobbying</a:t>
            </a:r>
            <a:r>
              <a:rPr lang="en-US" altLang="en-US" dirty="0">
                <a:cs typeface="Tahoma"/>
              </a:rPr>
              <a:t> is an attempt by a group to influence the policy process through persuasion of government </a:t>
            </a:r>
            <a:r>
              <a:rPr lang="en-US" altLang="en-US" dirty="0" smtClean="0">
                <a:cs typeface="Tahoma"/>
              </a:rPr>
              <a:t>officials</a:t>
            </a:r>
            <a:endParaRPr lang="en-US" altLang="en-US" dirty="0">
              <a:cs typeface="Tahoma"/>
            </a:endParaRPr>
          </a:p>
          <a:p>
            <a:pPr eaLnBrk="1" hangingPunct="1"/>
            <a:r>
              <a:rPr lang="en-US" altLang="en-US" dirty="0">
                <a:cs typeface="Tahoma"/>
              </a:rPr>
              <a:t>Billions of dollars are spent on lobbying each </a:t>
            </a:r>
            <a:r>
              <a:rPr lang="en-US" altLang="en-US" dirty="0" smtClean="0">
                <a:cs typeface="Tahoma"/>
              </a:rPr>
              <a:t>year</a:t>
            </a:r>
            <a:endParaRPr lang="en-US" altLang="en-US" dirty="0">
              <a:cs typeface="Tahoma"/>
            </a:endParaRPr>
          </a:p>
          <a:p>
            <a:pPr eaLnBrk="1" hangingPunct="1"/>
            <a:r>
              <a:rPr lang="en-US" altLang="en-US" dirty="0">
                <a:cs typeface="Tahoma"/>
              </a:rPr>
              <a:t>Lobbying is thought of negatively, but lobbyists do </a:t>
            </a:r>
            <a:r>
              <a:rPr lang="en-US" altLang="en-US" dirty="0" smtClean="0">
                <a:cs typeface="Tahoma"/>
              </a:rPr>
              <a:t>make positive contributions:</a:t>
            </a:r>
            <a:endParaRPr lang="en-US" altLang="en-US" dirty="0">
              <a:cs typeface="Tahoma"/>
            </a:endParaRPr>
          </a:p>
          <a:p>
            <a:pPr lvl="1" eaLnBrk="1" hangingPunct="1"/>
            <a:r>
              <a:rPr lang="en-US" altLang="en-US" dirty="0">
                <a:cs typeface="Tahoma"/>
              </a:rPr>
              <a:t>Provide information</a:t>
            </a:r>
          </a:p>
          <a:p>
            <a:pPr lvl="1" eaLnBrk="1" hangingPunct="1"/>
            <a:r>
              <a:rPr lang="en-US" altLang="en-US" dirty="0">
                <a:cs typeface="Tahoma"/>
              </a:rPr>
              <a:t>Make sure group concerns are heard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title"/>
          </p:nvPr>
        </p:nvSpPr>
        <p:spPr/>
        <p:txBody>
          <a:bodyPr/>
          <a:lstStyle/>
          <a:p>
            <a:pPr eaLnBrk="1" hangingPunct="1"/>
            <a:r>
              <a:rPr lang="en-US" altLang="en-US" dirty="0">
                <a:cs typeface="Tahoma"/>
              </a:rPr>
              <a:t>The Pull and Push of Groups and Interests</a:t>
            </a:r>
          </a:p>
        </p:txBody>
      </p:sp>
      <p:sp>
        <p:nvSpPr>
          <p:cNvPr id="5123" name="Content Placeholder 4"/>
          <p:cNvSpPr>
            <a:spLocks noGrp="1"/>
          </p:cNvSpPr>
          <p:nvPr>
            <p:ph idx="1"/>
          </p:nvPr>
        </p:nvSpPr>
        <p:spPr/>
        <p:txBody>
          <a:bodyPr/>
          <a:lstStyle/>
          <a:p>
            <a:pPr eaLnBrk="1" hangingPunct="1"/>
            <a:r>
              <a:rPr lang="en-US" altLang="en-US" dirty="0">
                <a:cs typeface="Tahoma"/>
              </a:rPr>
              <a:t>There is a </a:t>
            </a:r>
            <a:r>
              <a:rPr lang="ja-JP" altLang="en-US" dirty="0">
                <a:cs typeface="Tahoma"/>
              </a:rPr>
              <a:t>“</a:t>
            </a:r>
            <a:r>
              <a:rPr lang="en-US" altLang="ja-JP" dirty="0">
                <a:cs typeface="Tahoma"/>
              </a:rPr>
              <a:t>pull</a:t>
            </a:r>
            <a:r>
              <a:rPr lang="ja-JP" altLang="en-US" dirty="0">
                <a:cs typeface="Tahoma"/>
              </a:rPr>
              <a:t>”</a:t>
            </a:r>
            <a:r>
              <a:rPr lang="en-US" altLang="ja-JP" dirty="0">
                <a:cs typeface="Tahoma"/>
              </a:rPr>
              <a:t> and a </a:t>
            </a:r>
            <a:r>
              <a:rPr lang="ja-JP" altLang="en-US" dirty="0">
                <a:cs typeface="Tahoma"/>
              </a:rPr>
              <a:t>“</a:t>
            </a:r>
            <a:r>
              <a:rPr lang="en-US" altLang="ja-JP" dirty="0">
                <a:cs typeface="Tahoma"/>
              </a:rPr>
              <a:t>push</a:t>
            </a:r>
            <a:r>
              <a:rPr lang="ja-JP" altLang="en-US" dirty="0">
                <a:cs typeface="Tahoma"/>
              </a:rPr>
              <a:t>”</a:t>
            </a:r>
            <a:r>
              <a:rPr lang="en-US" altLang="ja-JP" dirty="0">
                <a:cs typeface="Tahoma"/>
              </a:rPr>
              <a:t> organizing political activity in the United </a:t>
            </a:r>
            <a:r>
              <a:rPr lang="en-US" altLang="ja-JP" dirty="0" smtClean="0">
                <a:cs typeface="Tahoma"/>
              </a:rPr>
              <a:t>States</a:t>
            </a:r>
            <a:endParaRPr lang="en-US" altLang="ja-JP" dirty="0">
              <a:cs typeface="Tahoma"/>
            </a:endParaRPr>
          </a:p>
          <a:p>
            <a:pPr lvl="1" eaLnBrk="1" hangingPunct="1"/>
            <a:r>
              <a:rPr lang="en-US" altLang="en-US" dirty="0">
                <a:cs typeface="Tahoma"/>
              </a:rPr>
              <a:t>There is a pull from government to gather information on how governmental decisions will affect various </a:t>
            </a:r>
            <a:r>
              <a:rPr lang="en-US" altLang="en-US" dirty="0" smtClean="0">
                <a:cs typeface="Tahoma"/>
              </a:rPr>
              <a:t>constituencies</a:t>
            </a:r>
            <a:endParaRPr lang="en-US" altLang="en-US" dirty="0">
              <a:cs typeface="Tahoma"/>
            </a:endParaRPr>
          </a:p>
          <a:p>
            <a:pPr lvl="1" eaLnBrk="1" hangingPunct="1"/>
            <a:r>
              <a:rPr lang="en-US" altLang="en-US" dirty="0">
                <a:cs typeface="Tahoma"/>
              </a:rPr>
              <a:t>There is a push from individuals and groups seeking to gain some </a:t>
            </a:r>
            <a:r>
              <a:rPr lang="en-US" altLang="en-US" dirty="0" smtClean="0">
                <a:cs typeface="Tahoma"/>
              </a:rPr>
              <a:t>benefit</a:t>
            </a:r>
            <a:endParaRPr lang="en-US" altLang="en-US" dirty="0">
              <a:cs typeface="Tahoma"/>
            </a:endParaRPr>
          </a:p>
          <a:p>
            <a:pPr eaLnBrk="1" hangingPunct="1"/>
            <a:r>
              <a:rPr lang="en-US" altLang="en-US" dirty="0">
                <a:cs typeface="Tahoma"/>
              </a:rPr>
              <a:t>This is pluralism at </a:t>
            </a:r>
            <a:r>
              <a:rPr lang="en-US" altLang="en-US" dirty="0" smtClean="0">
                <a:cs typeface="Tahoma"/>
              </a:rPr>
              <a:t>work</a:t>
            </a:r>
            <a:endParaRPr lang="en-US" altLang="en-US" dirty="0">
              <a:cs typeface="Tahoma"/>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3"/>
          <p:cNvSpPr>
            <a:spLocks noGrp="1"/>
          </p:cNvSpPr>
          <p:nvPr>
            <p:ph type="title"/>
          </p:nvPr>
        </p:nvSpPr>
        <p:spPr/>
        <p:txBody>
          <a:bodyPr/>
          <a:lstStyle/>
          <a:p>
            <a:pPr eaLnBrk="1" hangingPunct="1"/>
            <a:r>
              <a:rPr lang="en-US" altLang="en-US" dirty="0">
                <a:cs typeface="Tahoma"/>
              </a:rPr>
              <a:t>Top Spenders on Lobbying </a:t>
            </a:r>
            <a:br>
              <a:rPr lang="en-US" altLang="en-US" dirty="0">
                <a:cs typeface="Tahoma"/>
              </a:rPr>
            </a:br>
            <a:r>
              <a:rPr lang="en-US" altLang="en-US" dirty="0">
                <a:cs typeface="Tahoma"/>
              </a:rPr>
              <a:t>in </a:t>
            </a:r>
            <a:r>
              <a:rPr lang="en-US" altLang="en-US" dirty="0" smtClean="0">
                <a:cs typeface="Tahoma"/>
              </a:rPr>
              <a:t>2014</a:t>
            </a:r>
            <a:endParaRPr lang="en-US" altLang="en-US" dirty="0">
              <a:cs typeface="Tahoma"/>
            </a:endParaRPr>
          </a:p>
        </p:txBody>
      </p:sp>
      <p:pic>
        <p:nvPicPr>
          <p:cNvPr id="3" name="Content Placeholder 2" descr="AMGOV14U_Table13.03.jpg"/>
          <p:cNvPicPr>
            <a:picLocks noGrp="1" noChangeAspect="1"/>
          </p:cNvPicPr>
          <p:nvPr>
            <p:ph idx="1"/>
          </p:nvPr>
        </p:nvPicPr>
        <p:blipFill rotWithShape="1">
          <a:blip r:embed="rId3">
            <a:extLst>
              <a:ext uri="{28A0092B-C50C-407E-A947-70E740481C1C}">
                <a14:useLocalDpi xmlns:a14="http://schemas.microsoft.com/office/drawing/2010/main" val="0"/>
              </a:ext>
            </a:extLst>
          </a:blip>
          <a:srcRect l="-1124" t="4692" r="2721" b="4455"/>
          <a:stretch/>
        </p:blipFill>
        <p:spPr>
          <a:xfrm>
            <a:off x="3136900" y="1737895"/>
            <a:ext cx="2755900" cy="4388268"/>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3"/>
          <p:cNvSpPr>
            <a:spLocks noGrp="1"/>
          </p:cNvSpPr>
          <p:nvPr>
            <p:ph type="title"/>
          </p:nvPr>
        </p:nvSpPr>
        <p:spPr/>
        <p:txBody>
          <a:bodyPr/>
          <a:lstStyle/>
          <a:p>
            <a:pPr eaLnBrk="1" hangingPunct="1"/>
            <a:r>
              <a:rPr lang="en-US" altLang="en-US" dirty="0">
                <a:cs typeface="Tahoma"/>
              </a:rPr>
              <a:t>Interest Group Influence:</a:t>
            </a:r>
            <a:br>
              <a:rPr lang="en-US" altLang="en-US" dirty="0">
                <a:cs typeface="Tahoma"/>
              </a:rPr>
            </a:br>
            <a:r>
              <a:rPr lang="en-US" altLang="en-US" dirty="0">
                <a:cs typeface="Tahoma"/>
              </a:rPr>
              <a:t>Direct </a:t>
            </a:r>
            <a:r>
              <a:rPr lang="en-US" altLang="en-US" dirty="0" smtClean="0">
                <a:cs typeface="Tahoma"/>
              </a:rPr>
              <a:t>Lobbying 2</a:t>
            </a:r>
            <a:endParaRPr lang="en-US" altLang="en-US" dirty="0">
              <a:cs typeface="Tahoma"/>
            </a:endParaRPr>
          </a:p>
        </p:txBody>
      </p:sp>
      <p:sp>
        <p:nvSpPr>
          <p:cNvPr id="59395" name="Content Placeholder 4"/>
          <p:cNvSpPr>
            <a:spLocks noGrp="1"/>
          </p:cNvSpPr>
          <p:nvPr>
            <p:ph idx="1"/>
          </p:nvPr>
        </p:nvSpPr>
        <p:spPr/>
        <p:txBody>
          <a:bodyPr>
            <a:normAutofit lnSpcReduction="10000"/>
          </a:bodyPr>
          <a:lstStyle/>
          <a:p>
            <a:pPr eaLnBrk="1" hangingPunct="1">
              <a:spcBef>
                <a:spcPct val="0"/>
              </a:spcBef>
            </a:pPr>
            <a:r>
              <a:rPr lang="en-US" altLang="en-US" dirty="0">
                <a:cs typeface="Tahoma"/>
              </a:rPr>
              <a:t>Lobbyists also seek to influence other parts of government by</a:t>
            </a:r>
          </a:p>
          <a:p>
            <a:pPr lvl="1" eaLnBrk="1" hangingPunct="1">
              <a:spcBef>
                <a:spcPct val="0"/>
              </a:spcBef>
            </a:pPr>
            <a:r>
              <a:rPr lang="en-US" altLang="en-US" dirty="0">
                <a:cs typeface="Tahoma"/>
              </a:rPr>
              <a:t>L</a:t>
            </a:r>
            <a:r>
              <a:rPr lang="en-US" altLang="en-US" dirty="0" smtClean="0">
                <a:cs typeface="Tahoma"/>
              </a:rPr>
              <a:t>obbying </a:t>
            </a:r>
            <a:r>
              <a:rPr lang="en-US" altLang="en-US" dirty="0">
                <a:cs typeface="Tahoma"/>
              </a:rPr>
              <a:t>the president</a:t>
            </a:r>
          </a:p>
          <a:p>
            <a:pPr lvl="1" eaLnBrk="1" hangingPunct="1">
              <a:spcBef>
                <a:spcPct val="0"/>
              </a:spcBef>
            </a:pPr>
            <a:r>
              <a:rPr lang="en-US" altLang="en-US" dirty="0">
                <a:cs typeface="Tahoma"/>
              </a:rPr>
              <a:t>L</a:t>
            </a:r>
            <a:r>
              <a:rPr lang="en-US" altLang="en-US" dirty="0" smtClean="0">
                <a:cs typeface="Tahoma"/>
              </a:rPr>
              <a:t>obbying </a:t>
            </a:r>
            <a:r>
              <a:rPr lang="en-US" altLang="en-US" dirty="0">
                <a:cs typeface="Tahoma"/>
              </a:rPr>
              <a:t>the executive branch</a:t>
            </a:r>
          </a:p>
          <a:p>
            <a:pPr eaLnBrk="1" hangingPunct="1">
              <a:spcBef>
                <a:spcPct val="0"/>
              </a:spcBef>
            </a:pPr>
            <a:r>
              <a:rPr lang="en-US" altLang="en-US" dirty="0">
                <a:cs typeface="Tahoma"/>
              </a:rPr>
              <a:t>There are some regulations on lobbying:</a:t>
            </a:r>
          </a:p>
          <a:p>
            <a:pPr lvl="1" eaLnBrk="1" hangingPunct="1">
              <a:spcBef>
                <a:spcPct val="0"/>
              </a:spcBef>
            </a:pPr>
            <a:r>
              <a:rPr lang="en-US" altLang="en-US" dirty="0">
                <a:cs typeface="Tahoma"/>
              </a:rPr>
              <a:t>Groups must report spending on </a:t>
            </a:r>
            <a:r>
              <a:rPr lang="en-US" altLang="en-US" dirty="0" smtClean="0">
                <a:cs typeface="Tahoma"/>
              </a:rPr>
              <a:t>lobbying</a:t>
            </a:r>
            <a:endParaRPr lang="en-US" altLang="en-US" dirty="0">
              <a:cs typeface="Tahoma"/>
            </a:endParaRPr>
          </a:p>
          <a:p>
            <a:pPr lvl="1" eaLnBrk="1" hangingPunct="1">
              <a:spcBef>
                <a:spcPct val="0"/>
              </a:spcBef>
            </a:pPr>
            <a:r>
              <a:rPr lang="en-US" altLang="en-US" dirty="0">
                <a:cs typeface="Tahoma"/>
              </a:rPr>
              <a:t>There are strict limits on gifts from </a:t>
            </a:r>
            <a:r>
              <a:rPr lang="en-US" altLang="en-US" dirty="0" smtClean="0">
                <a:cs typeface="Tahoma"/>
              </a:rPr>
              <a:t>lobbyists</a:t>
            </a:r>
            <a:endParaRPr lang="en-US" altLang="en-US" dirty="0">
              <a:cs typeface="Tahoma"/>
            </a:endParaRPr>
          </a:p>
          <a:p>
            <a:pPr lvl="1" eaLnBrk="1" hangingPunct="1">
              <a:spcBef>
                <a:spcPct val="0"/>
              </a:spcBef>
            </a:pPr>
            <a:r>
              <a:rPr lang="en-US" altLang="en-US" dirty="0">
                <a:cs typeface="Tahoma"/>
              </a:rPr>
              <a:t>Lobbyists must register with the Secretary of the Senate and the Clerk of the House of </a:t>
            </a:r>
            <a:r>
              <a:rPr lang="en-US" altLang="en-US" dirty="0" smtClean="0">
                <a:cs typeface="Tahoma"/>
              </a:rPr>
              <a:t>Representatives</a:t>
            </a:r>
            <a:endParaRPr lang="en-US" altLang="en-US" dirty="0">
              <a:cs typeface="Tahoma"/>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3"/>
          <p:cNvSpPr>
            <a:spLocks noGrp="1"/>
          </p:cNvSpPr>
          <p:nvPr>
            <p:ph type="title"/>
          </p:nvPr>
        </p:nvSpPr>
        <p:spPr/>
        <p:txBody>
          <a:bodyPr/>
          <a:lstStyle/>
          <a:p>
            <a:pPr eaLnBrk="1" hangingPunct="1"/>
            <a:r>
              <a:rPr lang="en-US" altLang="en-US">
                <a:cs typeface="Tahoma"/>
              </a:rPr>
              <a:t>Interest Group Influence:</a:t>
            </a:r>
            <a:br>
              <a:rPr lang="en-US" altLang="en-US">
                <a:cs typeface="Tahoma"/>
              </a:rPr>
            </a:br>
            <a:r>
              <a:rPr lang="en-US" altLang="en-US">
                <a:cs typeface="Tahoma"/>
              </a:rPr>
              <a:t>Using the Courts</a:t>
            </a:r>
          </a:p>
        </p:txBody>
      </p:sp>
      <p:sp>
        <p:nvSpPr>
          <p:cNvPr id="61443" name="Content Placeholder 4"/>
          <p:cNvSpPr>
            <a:spLocks noGrp="1"/>
          </p:cNvSpPr>
          <p:nvPr>
            <p:ph idx="1"/>
          </p:nvPr>
        </p:nvSpPr>
        <p:spPr/>
        <p:txBody>
          <a:bodyPr>
            <a:normAutofit lnSpcReduction="10000"/>
          </a:bodyPr>
          <a:lstStyle/>
          <a:p>
            <a:pPr eaLnBrk="1" hangingPunct="1"/>
            <a:r>
              <a:rPr lang="en-US" altLang="en-US" dirty="0">
                <a:cs typeface="Tahoma"/>
              </a:rPr>
              <a:t>Interest groups seek to influence policy through the courts by</a:t>
            </a:r>
          </a:p>
          <a:p>
            <a:pPr lvl="1" eaLnBrk="1" hangingPunct="1"/>
            <a:r>
              <a:rPr lang="en-US" altLang="en-US" dirty="0">
                <a:cs typeface="Tahoma"/>
              </a:rPr>
              <a:t>B</a:t>
            </a:r>
            <a:r>
              <a:rPr lang="en-US" altLang="en-US" dirty="0" smtClean="0">
                <a:cs typeface="Tahoma"/>
              </a:rPr>
              <a:t>ringing </a:t>
            </a:r>
            <a:r>
              <a:rPr lang="en-US" altLang="en-US" dirty="0">
                <a:cs typeface="Tahoma"/>
              </a:rPr>
              <a:t>suits directly on behalf of their group</a:t>
            </a:r>
          </a:p>
          <a:p>
            <a:pPr lvl="1" eaLnBrk="1" hangingPunct="1"/>
            <a:r>
              <a:rPr lang="en-US" altLang="en-US" dirty="0" smtClean="0">
                <a:cs typeface="Tahoma"/>
              </a:rPr>
              <a:t>Financing </a:t>
            </a:r>
            <a:r>
              <a:rPr lang="en-US" altLang="en-US" dirty="0">
                <a:cs typeface="Tahoma"/>
              </a:rPr>
              <a:t>suits brought by others</a:t>
            </a:r>
          </a:p>
          <a:p>
            <a:pPr lvl="1" eaLnBrk="1" hangingPunct="1"/>
            <a:r>
              <a:rPr lang="en-US" altLang="en-US" dirty="0">
                <a:cs typeface="Tahoma"/>
              </a:rPr>
              <a:t>F</a:t>
            </a:r>
            <a:r>
              <a:rPr lang="en-US" altLang="en-US" dirty="0" smtClean="0">
                <a:cs typeface="Tahoma"/>
              </a:rPr>
              <a:t>iling </a:t>
            </a:r>
            <a:r>
              <a:rPr lang="en-US" altLang="en-US" i="1" dirty="0">
                <a:cs typeface="Tahoma"/>
              </a:rPr>
              <a:t>amicus curiae </a:t>
            </a:r>
            <a:r>
              <a:rPr lang="en-US" altLang="en-US" dirty="0">
                <a:cs typeface="Tahoma"/>
              </a:rPr>
              <a:t>briefs</a:t>
            </a:r>
          </a:p>
          <a:p>
            <a:pPr eaLnBrk="1" hangingPunct="1"/>
            <a:r>
              <a:rPr lang="en-US" altLang="en-US" i="1" dirty="0">
                <a:cs typeface="Tahoma"/>
              </a:rPr>
              <a:t>Brown v. Board of Education </a:t>
            </a:r>
            <a:r>
              <a:rPr lang="en-US" altLang="en-US" dirty="0">
                <a:cs typeface="Tahoma"/>
              </a:rPr>
              <a:t>(1954) is an example of a case brought by groups (notably the NAACP) to advance a policy </a:t>
            </a:r>
            <a:r>
              <a:rPr lang="en-US" altLang="en-US" dirty="0" smtClean="0">
                <a:cs typeface="Tahoma"/>
              </a:rPr>
              <a:t>agenda</a:t>
            </a:r>
            <a:endParaRPr lang="en-US" altLang="en-US" dirty="0">
              <a:cs typeface="Tahoma"/>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3"/>
          <p:cNvSpPr>
            <a:spLocks noGrp="1"/>
          </p:cNvSpPr>
          <p:nvPr>
            <p:ph type="title"/>
          </p:nvPr>
        </p:nvSpPr>
        <p:spPr/>
        <p:txBody>
          <a:bodyPr/>
          <a:lstStyle/>
          <a:p>
            <a:pPr eaLnBrk="1" hangingPunct="1"/>
            <a:r>
              <a:rPr lang="en-US" altLang="en-US">
                <a:cs typeface="Tahoma"/>
              </a:rPr>
              <a:t>Interest Group Influence:</a:t>
            </a:r>
            <a:br>
              <a:rPr lang="en-US" altLang="en-US">
                <a:cs typeface="Tahoma"/>
              </a:rPr>
            </a:br>
            <a:r>
              <a:rPr lang="en-US" altLang="en-US">
                <a:cs typeface="Tahoma"/>
              </a:rPr>
              <a:t>Mobilizing Public Opinion</a:t>
            </a:r>
          </a:p>
        </p:txBody>
      </p:sp>
      <p:sp>
        <p:nvSpPr>
          <p:cNvPr id="63491" name="Content Placeholder 4"/>
          <p:cNvSpPr>
            <a:spLocks noGrp="1"/>
          </p:cNvSpPr>
          <p:nvPr>
            <p:ph idx="1"/>
          </p:nvPr>
        </p:nvSpPr>
        <p:spPr/>
        <p:txBody>
          <a:bodyPr>
            <a:normAutofit lnSpcReduction="10000"/>
          </a:bodyPr>
          <a:lstStyle/>
          <a:p>
            <a:pPr eaLnBrk="1" hangingPunct="1"/>
            <a:r>
              <a:rPr lang="en-US" altLang="en-US" dirty="0">
                <a:cs typeface="Tahoma"/>
              </a:rPr>
              <a:t>Interest groups try to pressure politicians by mobilizing public </a:t>
            </a:r>
            <a:r>
              <a:rPr lang="en-US" altLang="en-US" dirty="0" smtClean="0">
                <a:cs typeface="Tahoma"/>
              </a:rPr>
              <a:t>opinion</a:t>
            </a:r>
            <a:endParaRPr lang="en-US" altLang="en-US" dirty="0">
              <a:cs typeface="Tahoma"/>
            </a:endParaRPr>
          </a:p>
          <a:p>
            <a:pPr eaLnBrk="1" hangingPunct="1"/>
            <a:r>
              <a:rPr lang="en-US" altLang="en-US" dirty="0">
                <a:cs typeface="Tahoma"/>
              </a:rPr>
              <a:t>One way to do this is to </a:t>
            </a:r>
            <a:r>
              <a:rPr lang="ja-JP" altLang="en-US" dirty="0">
                <a:cs typeface="Tahoma"/>
              </a:rPr>
              <a:t>“</a:t>
            </a:r>
            <a:r>
              <a:rPr lang="en-US" altLang="ja-JP" b="1" i="1" dirty="0">
                <a:cs typeface="Tahoma"/>
              </a:rPr>
              <a:t>go public</a:t>
            </a:r>
            <a:r>
              <a:rPr lang="ja-JP" altLang="en-US" dirty="0">
                <a:cs typeface="Tahoma"/>
              </a:rPr>
              <a:t>”</a:t>
            </a:r>
            <a:r>
              <a:rPr lang="en-US" altLang="ja-JP" dirty="0">
                <a:cs typeface="Tahoma"/>
              </a:rPr>
              <a:t>—the act of launching a media campaign to build popular </a:t>
            </a:r>
            <a:r>
              <a:rPr lang="en-US" altLang="ja-JP" dirty="0" smtClean="0">
                <a:cs typeface="Tahoma"/>
              </a:rPr>
              <a:t>support</a:t>
            </a:r>
            <a:endParaRPr lang="en-US" altLang="ja-JP" dirty="0">
              <a:cs typeface="Tahoma"/>
            </a:endParaRPr>
          </a:p>
          <a:p>
            <a:pPr eaLnBrk="1" hangingPunct="1"/>
            <a:r>
              <a:rPr lang="en-US" altLang="en-US" dirty="0">
                <a:cs typeface="Tahoma"/>
              </a:rPr>
              <a:t>This includes advertising campaigns, protests, grassroots lobbying efforts, </a:t>
            </a:r>
            <a:r>
              <a:rPr lang="en-US" altLang="en-US" dirty="0" smtClean="0">
                <a:cs typeface="Tahoma"/>
              </a:rPr>
              <a:t>and </a:t>
            </a:r>
            <a:r>
              <a:rPr lang="en-US" altLang="en-US" dirty="0">
                <a:cs typeface="Tahoma"/>
              </a:rPr>
              <a:t>building lists of supporters and urging them to pressure officials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3"/>
          <p:cNvSpPr>
            <a:spLocks noGrp="1"/>
          </p:cNvSpPr>
          <p:nvPr>
            <p:ph type="title"/>
          </p:nvPr>
        </p:nvSpPr>
        <p:spPr/>
        <p:txBody>
          <a:bodyPr/>
          <a:lstStyle/>
          <a:p>
            <a:pPr eaLnBrk="1" hangingPunct="1"/>
            <a:r>
              <a:rPr lang="en-US" altLang="en-US" dirty="0">
                <a:cs typeface="Tahoma"/>
              </a:rPr>
              <a:t>Interest Group Influence:</a:t>
            </a:r>
            <a:br>
              <a:rPr lang="en-US" altLang="en-US" dirty="0">
                <a:cs typeface="Tahoma"/>
              </a:rPr>
            </a:br>
            <a:r>
              <a:rPr lang="en-US" altLang="en-US" dirty="0">
                <a:cs typeface="Tahoma"/>
              </a:rPr>
              <a:t>Using Electoral Politics</a:t>
            </a:r>
          </a:p>
        </p:txBody>
      </p:sp>
      <p:sp>
        <p:nvSpPr>
          <p:cNvPr id="65539" name="Content Placeholder 4"/>
          <p:cNvSpPr>
            <a:spLocks noGrp="1"/>
          </p:cNvSpPr>
          <p:nvPr>
            <p:ph idx="1"/>
          </p:nvPr>
        </p:nvSpPr>
        <p:spPr/>
        <p:txBody>
          <a:bodyPr>
            <a:normAutofit fontScale="92500"/>
          </a:bodyPr>
          <a:lstStyle/>
          <a:p>
            <a:pPr eaLnBrk="1" hangingPunct="1"/>
            <a:r>
              <a:rPr lang="en-US" altLang="en-US" dirty="0">
                <a:cs typeface="Tahoma"/>
              </a:rPr>
              <a:t>Political </a:t>
            </a:r>
            <a:r>
              <a:rPr lang="en-US" altLang="en-US" dirty="0" smtClean="0">
                <a:cs typeface="Tahoma"/>
              </a:rPr>
              <a:t>action committees</a:t>
            </a:r>
            <a:endParaRPr lang="en-US" altLang="en-US" dirty="0">
              <a:cs typeface="Tahoma"/>
            </a:endParaRPr>
          </a:p>
          <a:p>
            <a:pPr lvl="1" eaLnBrk="1" hangingPunct="1"/>
            <a:r>
              <a:rPr lang="en-US" altLang="en-US" dirty="0">
                <a:cs typeface="Tahoma"/>
              </a:rPr>
              <a:t>PACs are private groups that raise and distribute funds for use in election </a:t>
            </a:r>
            <a:r>
              <a:rPr lang="en-US" altLang="en-US" dirty="0" smtClean="0">
                <a:cs typeface="Tahoma"/>
              </a:rPr>
              <a:t>campaigns</a:t>
            </a:r>
            <a:endParaRPr lang="en-US" altLang="en-US" dirty="0">
              <a:cs typeface="Tahoma"/>
            </a:endParaRPr>
          </a:p>
          <a:p>
            <a:pPr lvl="1" eaLnBrk="1" hangingPunct="1"/>
            <a:r>
              <a:rPr lang="en-US" altLang="en-US" dirty="0">
                <a:cs typeface="Tahoma"/>
              </a:rPr>
              <a:t>PACs give to candidates and to </a:t>
            </a:r>
            <a:r>
              <a:rPr lang="en-US" altLang="en-US" dirty="0" smtClean="0">
                <a:cs typeface="Tahoma"/>
              </a:rPr>
              <a:t>parties</a:t>
            </a:r>
            <a:endParaRPr lang="en-US" altLang="en-US" dirty="0">
              <a:cs typeface="Tahoma"/>
            </a:endParaRPr>
          </a:p>
          <a:p>
            <a:pPr lvl="1" eaLnBrk="1" hangingPunct="1"/>
            <a:r>
              <a:rPr lang="en-US" altLang="en-US" dirty="0">
                <a:cs typeface="Tahoma"/>
              </a:rPr>
              <a:t>In </a:t>
            </a:r>
            <a:r>
              <a:rPr lang="en-US" altLang="en-US" dirty="0" smtClean="0">
                <a:cs typeface="Tahoma"/>
              </a:rPr>
              <a:t>2014, </a:t>
            </a:r>
            <a:r>
              <a:rPr lang="en-US" altLang="en-US" dirty="0">
                <a:cs typeface="Tahoma"/>
              </a:rPr>
              <a:t>PACs contributed over </a:t>
            </a:r>
            <a:r>
              <a:rPr lang="en-US" altLang="en-US" dirty="0" smtClean="0">
                <a:cs typeface="Tahoma"/>
              </a:rPr>
              <a:t>$470 million</a:t>
            </a:r>
            <a:endParaRPr lang="en-US" altLang="en-US" dirty="0">
              <a:cs typeface="Tahoma"/>
            </a:endParaRPr>
          </a:p>
          <a:p>
            <a:pPr eaLnBrk="1" hangingPunct="1"/>
            <a:r>
              <a:rPr lang="en-US" altLang="en-US" dirty="0">
                <a:cs typeface="Tahoma"/>
              </a:rPr>
              <a:t>Independent </a:t>
            </a:r>
            <a:r>
              <a:rPr lang="en-US" altLang="en-US" dirty="0" smtClean="0">
                <a:cs typeface="Tahoma"/>
              </a:rPr>
              <a:t>expenditures</a:t>
            </a:r>
            <a:endParaRPr lang="en-US" altLang="en-US" dirty="0">
              <a:cs typeface="Tahoma"/>
            </a:endParaRPr>
          </a:p>
          <a:p>
            <a:pPr lvl="1" eaLnBrk="1" hangingPunct="1"/>
            <a:r>
              <a:rPr lang="en-US" altLang="en-US" dirty="0">
                <a:cs typeface="Tahoma"/>
              </a:rPr>
              <a:t>Groups spend money on voter </a:t>
            </a:r>
            <a:r>
              <a:rPr lang="en-US" altLang="en-US" dirty="0" smtClean="0">
                <a:cs typeface="Tahoma"/>
              </a:rPr>
              <a:t>education</a:t>
            </a:r>
            <a:endParaRPr lang="en-US" altLang="en-US" dirty="0">
              <a:cs typeface="Tahoma"/>
            </a:endParaRPr>
          </a:p>
          <a:p>
            <a:pPr lvl="1" eaLnBrk="1" hangingPunct="1"/>
            <a:r>
              <a:rPr lang="en-US" altLang="en-US" dirty="0">
                <a:cs typeface="Tahoma"/>
              </a:rPr>
              <a:t>As long as it is not coordinated with a campaign, spending in this category may be </a:t>
            </a:r>
            <a:r>
              <a:rPr lang="en-US" altLang="en-US" dirty="0" smtClean="0">
                <a:cs typeface="Tahoma"/>
              </a:rPr>
              <a:t>unlimited</a:t>
            </a:r>
            <a:endParaRPr lang="en-US" altLang="en-US" dirty="0">
              <a:cs typeface="Tahoma"/>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3"/>
          <p:cNvSpPr>
            <a:spLocks noGrp="1"/>
          </p:cNvSpPr>
          <p:nvPr>
            <p:ph type="title"/>
          </p:nvPr>
        </p:nvSpPr>
        <p:spPr/>
        <p:txBody>
          <a:bodyPr/>
          <a:lstStyle/>
          <a:p>
            <a:pPr eaLnBrk="1" hangingPunct="1"/>
            <a:r>
              <a:rPr lang="en-US" altLang="en-US" dirty="0" smtClean="0">
                <a:cs typeface="Tahoma"/>
              </a:rPr>
              <a:t>Independent Expenditures per Election Cycle</a:t>
            </a:r>
            <a:endParaRPr lang="en-US" altLang="en-US" dirty="0">
              <a:cs typeface="Tahoma"/>
            </a:endParaRPr>
          </a:p>
        </p:txBody>
      </p:sp>
      <p:pic>
        <p:nvPicPr>
          <p:cNvPr id="4" name="Content Placeholder 3" descr="AMGOV14U_FIG13.03.jpg"/>
          <p:cNvPicPr>
            <a:picLocks noGrp="1" noChangeAspect="1"/>
          </p:cNvPicPr>
          <p:nvPr>
            <p:ph idx="1"/>
          </p:nvPr>
        </p:nvPicPr>
        <p:blipFill rotWithShape="1">
          <a:blip r:embed="rId3">
            <a:extLst>
              <a:ext uri="{28A0092B-C50C-407E-A947-70E740481C1C}">
                <a14:useLocalDpi xmlns:a14="http://schemas.microsoft.com/office/drawing/2010/main" val="0"/>
              </a:ext>
            </a:extLst>
          </a:blip>
          <a:srcRect l="3155" t="17946" r="3155" b="15352"/>
          <a:stretch/>
        </p:blipFill>
        <p:spPr>
          <a:xfrm>
            <a:off x="850900" y="1737895"/>
            <a:ext cx="7543800" cy="4388268"/>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3"/>
          <p:cNvSpPr>
            <a:spLocks noGrp="1"/>
          </p:cNvSpPr>
          <p:nvPr>
            <p:ph type="title"/>
          </p:nvPr>
        </p:nvSpPr>
        <p:spPr/>
        <p:txBody>
          <a:bodyPr/>
          <a:lstStyle/>
          <a:p>
            <a:pPr eaLnBrk="1" hangingPunct="1"/>
            <a:r>
              <a:rPr lang="en-US" altLang="en-US">
                <a:cs typeface="Tahoma"/>
              </a:rPr>
              <a:t>Are Interest Groups Effective?</a:t>
            </a:r>
          </a:p>
        </p:txBody>
      </p:sp>
      <p:sp>
        <p:nvSpPr>
          <p:cNvPr id="75779" name="Content Placeholder 4"/>
          <p:cNvSpPr>
            <a:spLocks noGrp="1"/>
          </p:cNvSpPr>
          <p:nvPr>
            <p:ph idx="1"/>
          </p:nvPr>
        </p:nvSpPr>
        <p:spPr/>
        <p:txBody>
          <a:bodyPr/>
          <a:lstStyle/>
          <a:p>
            <a:pPr eaLnBrk="1" hangingPunct="1"/>
            <a:r>
              <a:rPr lang="en-US" altLang="en-US" dirty="0">
                <a:cs typeface="Tahoma"/>
              </a:rPr>
              <a:t>The evidence is surprisingly </a:t>
            </a:r>
            <a:r>
              <a:rPr lang="en-US" altLang="en-US" dirty="0" smtClean="0">
                <a:cs typeface="Tahoma"/>
              </a:rPr>
              <a:t>mixed</a:t>
            </a:r>
            <a:endParaRPr lang="en-US" altLang="en-US" dirty="0">
              <a:cs typeface="Tahoma"/>
            </a:endParaRPr>
          </a:p>
          <a:p>
            <a:pPr lvl="1" eaLnBrk="1" hangingPunct="1"/>
            <a:r>
              <a:rPr lang="en-US" altLang="en-US" dirty="0">
                <a:cs typeface="Tahoma"/>
              </a:rPr>
              <a:t>Some research has found that advocacy rarely yields </a:t>
            </a:r>
            <a:r>
              <a:rPr lang="en-US" altLang="en-US" dirty="0" smtClean="0">
                <a:cs typeface="Tahoma"/>
              </a:rPr>
              <a:t>returns</a:t>
            </a:r>
            <a:endParaRPr lang="en-US" altLang="en-US" dirty="0">
              <a:cs typeface="Tahoma"/>
            </a:endParaRPr>
          </a:p>
          <a:p>
            <a:pPr lvl="1" eaLnBrk="1" hangingPunct="1"/>
            <a:r>
              <a:rPr lang="en-US" altLang="en-US" dirty="0">
                <a:cs typeface="Tahoma"/>
              </a:rPr>
              <a:t>Other research has found that the small amount of money corporations spend on advocacy is a sign that it is not worth much to </a:t>
            </a:r>
            <a:r>
              <a:rPr lang="en-US" altLang="en-US" dirty="0" smtClean="0">
                <a:cs typeface="Tahoma"/>
              </a:rPr>
              <a:t>them</a:t>
            </a:r>
            <a:endParaRPr lang="en-US" altLang="en-US" dirty="0">
              <a:cs typeface="Tahoma"/>
            </a:endParaRPr>
          </a:p>
          <a:p>
            <a:pPr eaLnBrk="1" hangingPunct="1"/>
            <a:r>
              <a:rPr lang="en-US" altLang="en-US" dirty="0">
                <a:cs typeface="Tahoma"/>
              </a:rPr>
              <a:t>However, if advocacy did not work, groups would not spend money on it at </a:t>
            </a:r>
            <a:r>
              <a:rPr lang="en-US" altLang="en-US" dirty="0" smtClean="0">
                <a:cs typeface="Tahoma"/>
              </a:rPr>
              <a:t>all</a:t>
            </a:r>
            <a:endParaRPr lang="en-US" altLang="en-US" dirty="0">
              <a:cs typeface="Tahoma"/>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Information</a:t>
            </a:r>
            <a:endParaRPr lang="en-US" dirty="0"/>
          </a:p>
        </p:txBody>
      </p:sp>
      <p:sp>
        <p:nvSpPr>
          <p:cNvPr id="3" name="Content Placeholder 2"/>
          <p:cNvSpPr>
            <a:spLocks noGrp="1"/>
          </p:cNvSpPr>
          <p:nvPr>
            <p:ph idx="1"/>
          </p:nvPr>
        </p:nvSpPr>
        <p:spPr/>
        <p:txBody>
          <a:bodyPr/>
          <a:lstStyle/>
          <a:p>
            <a:r>
              <a:rPr lang="en-US" dirty="0" smtClean="0"/>
              <a:t>Following this slide, you will find additional images, figures, and tables from the textbook.</a:t>
            </a:r>
            <a:endParaRPr lang="en-US" dirty="0"/>
          </a:p>
        </p:txBody>
      </p:sp>
    </p:spTree>
    <p:extLst>
      <p:ext uri="{BB962C8B-B14F-4D97-AF65-F5344CB8AC3E}">
        <p14:creationId xmlns:p14="http://schemas.microsoft.com/office/powerpoint/2010/main" val="4523412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Mortgage Interest Tax Deduction</a:t>
            </a:r>
            <a:endParaRPr lang="en-US" dirty="0"/>
          </a:p>
        </p:txBody>
      </p:sp>
      <p:pic>
        <p:nvPicPr>
          <p:cNvPr id="4" name="Content Placeholder 3" descr="AMGOV14U_Photo13.01.jpg"/>
          <p:cNvPicPr>
            <a:picLocks noGrp="1" noChangeAspect="1"/>
          </p:cNvPicPr>
          <p:nvPr>
            <p:ph idx="1"/>
          </p:nvPr>
        </p:nvPicPr>
        <p:blipFill rotWithShape="1">
          <a:blip r:embed="rId3">
            <a:extLst>
              <a:ext uri="{28A0092B-C50C-407E-A947-70E740481C1C}">
                <a14:useLocalDpi xmlns:a14="http://schemas.microsoft.com/office/drawing/2010/main" val="0"/>
              </a:ext>
            </a:extLst>
          </a:blip>
          <a:srcRect t="-2432" r="3283" b="851"/>
          <a:stretch/>
        </p:blipFill>
        <p:spPr/>
      </p:pic>
    </p:spTree>
    <p:extLst>
      <p:ext uri="{BB962C8B-B14F-4D97-AF65-F5344CB8AC3E}">
        <p14:creationId xmlns:p14="http://schemas.microsoft.com/office/powerpoint/2010/main" val="17619479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Analyzing the Evidence: Interest Group Influence 1</a:t>
            </a:r>
            <a:endParaRPr lang="en-US" dirty="0"/>
          </a:p>
        </p:txBody>
      </p:sp>
      <p:pic>
        <p:nvPicPr>
          <p:cNvPr id="4" name="Content Placeholder 3" descr="AMGOV14U_UNFIG13.01.jpg"/>
          <p:cNvPicPr>
            <a:picLocks noGrp="1" noChangeAspect="1"/>
          </p:cNvPicPr>
          <p:nvPr>
            <p:ph idx="1"/>
          </p:nvPr>
        </p:nvPicPr>
        <p:blipFill>
          <a:blip r:embed="rId3">
            <a:extLst>
              <a:ext uri="{28A0092B-C50C-407E-A947-70E740481C1C}">
                <a14:useLocalDpi xmlns:a14="http://schemas.microsoft.com/office/drawing/2010/main" val="0"/>
              </a:ext>
            </a:extLst>
          </a:blip>
          <a:srcRect l="-1796" r="-1796"/>
          <a:stretch>
            <a:fillRect/>
          </a:stretch>
        </p:blipFill>
        <p:spPr/>
      </p:pic>
    </p:spTree>
    <p:extLst>
      <p:ext uri="{BB962C8B-B14F-4D97-AF65-F5344CB8AC3E}">
        <p14:creationId xmlns:p14="http://schemas.microsoft.com/office/powerpoint/2010/main" val="3797977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p:txBody>
          <a:bodyPr/>
          <a:lstStyle/>
          <a:p>
            <a:pPr eaLnBrk="1" hangingPunct="1"/>
            <a:r>
              <a:rPr lang="en-US" altLang="en-US" dirty="0">
                <a:cs typeface="Tahoma"/>
              </a:rPr>
              <a:t>Groups and </a:t>
            </a:r>
            <a:r>
              <a:rPr lang="en-US" altLang="en-US" dirty="0" smtClean="0">
                <a:cs typeface="Tahoma"/>
              </a:rPr>
              <a:t>Pluralism 1</a:t>
            </a:r>
            <a:endParaRPr lang="en-US" altLang="en-US" dirty="0">
              <a:cs typeface="Tahoma"/>
            </a:endParaRPr>
          </a:p>
        </p:txBody>
      </p:sp>
      <p:sp>
        <p:nvSpPr>
          <p:cNvPr id="7171" name="Content Placeholder 4"/>
          <p:cNvSpPr>
            <a:spLocks noGrp="1"/>
          </p:cNvSpPr>
          <p:nvPr>
            <p:ph idx="1"/>
          </p:nvPr>
        </p:nvSpPr>
        <p:spPr/>
        <p:txBody>
          <a:bodyPr>
            <a:normAutofit lnSpcReduction="10000"/>
          </a:bodyPr>
          <a:lstStyle/>
          <a:p>
            <a:pPr eaLnBrk="1" hangingPunct="1"/>
            <a:r>
              <a:rPr lang="en-US" altLang="en-US" dirty="0">
                <a:cs typeface="Tahoma"/>
              </a:rPr>
              <a:t>An </a:t>
            </a:r>
            <a:r>
              <a:rPr lang="en-US" altLang="en-US" b="1" i="1" dirty="0">
                <a:cs typeface="Tahoma"/>
              </a:rPr>
              <a:t>interest group </a:t>
            </a:r>
            <a:r>
              <a:rPr lang="en-US" altLang="en-US" dirty="0">
                <a:cs typeface="Tahoma"/>
              </a:rPr>
              <a:t>is an organized group of individuals or organizations that makes policy-related appeals to </a:t>
            </a:r>
            <a:r>
              <a:rPr lang="en-US" altLang="en-US" dirty="0" smtClean="0">
                <a:cs typeface="Tahoma"/>
              </a:rPr>
              <a:t>government</a:t>
            </a:r>
            <a:endParaRPr lang="en-US" altLang="en-US" dirty="0">
              <a:cs typeface="Tahoma"/>
            </a:endParaRPr>
          </a:p>
          <a:p>
            <a:pPr lvl="1" eaLnBrk="1" hangingPunct="1"/>
            <a:r>
              <a:rPr lang="en-US" altLang="en-US" dirty="0">
                <a:cs typeface="Tahoma"/>
              </a:rPr>
              <a:t>Interest groups enhance democracy by representing individuals, encouraging political participation, and educating the </a:t>
            </a:r>
            <a:r>
              <a:rPr lang="en-US" altLang="en-US" dirty="0" smtClean="0">
                <a:cs typeface="Tahoma"/>
              </a:rPr>
              <a:t>public</a:t>
            </a:r>
            <a:endParaRPr lang="en-US" altLang="en-US" dirty="0">
              <a:cs typeface="Tahoma"/>
            </a:endParaRPr>
          </a:p>
          <a:p>
            <a:pPr lvl="1" eaLnBrk="1" hangingPunct="1"/>
            <a:r>
              <a:rPr lang="en-US" altLang="en-US" dirty="0">
                <a:cs typeface="Tahoma"/>
              </a:rPr>
              <a:t>But interest groups represent the private interests of a few, not the public </a:t>
            </a:r>
            <a:r>
              <a:rPr lang="en-US" altLang="en-US" dirty="0" smtClean="0">
                <a:cs typeface="Tahoma"/>
              </a:rPr>
              <a:t>interest</a:t>
            </a:r>
            <a:endParaRPr lang="en-US" altLang="en-US" dirty="0">
              <a:cs typeface="Tahoma"/>
            </a:endParaRPr>
          </a:p>
          <a:p>
            <a:pPr eaLnBrk="1" hangingPunct="1"/>
            <a:r>
              <a:rPr lang="en-US" altLang="en-US" dirty="0">
                <a:cs typeface="Tahoma"/>
              </a:rPr>
              <a:t>Madison’s answer to this was </a:t>
            </a:r>
            <a:r>
              <a:rPr lang="en-US" altLang="en-US" dirty="0" smtClean="0">
                <a:cs typeface="Tahoma"/>
              </a:rPr>
              <a:t>diversity</a:t>
            </a:r>
            <a:endParaRPr lang="en-US" altLang="en-US" dirty="0">
              <a:cs typeface="Tahoma"/>
            </a:endParaRPr>
          </a:p>
          <a:p>
            <a:pPr lvl="1" eaLnBrk="1" hangingPunct="1"/>
            <a:endParaRPr lang="en-US" altLang="en-US" dirty="0">
              <a:cs typeface="Tahoma"/>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Analyzing the Evidence: Interest Group Influence </a:t>
            </a:r>
            <a:r>
              <a:rPr lang="en-US" dirty="0" smtClean="0"/>
              <a:t>2</a:t>
            </a:r>
            <a:endParaRPr lang="en-US" dirty="0"/>
          </a:p>
        </p:txBody>
      </p:sp>
      <p:pic>
        <p:nvPicPr>
          <p:cNvPr id="4" name="Content Placeholder 3" descr="AMGOV14U_UNFIG13.02.jpg"/>
          <p:cNvPicPr>
            <a:picLocks noGrp="1" noChangeAspect="1"/>
          </p:cNvPicPr>
          <p:nvPr>
            <p:ph idx="1"/>
          </p:nvPr>
        </p:nvPicPr>
        <p:blipFill>
          <a:blip r:embed="rId3">
            <a:extLst>
              <a:ext uri="{28A0092B-C50C-407E-A947-70E740481C1C}">
                <a14:useLocalDpi xmlns:a14="http://schemas.microsoft.com/office/drawing/2010/main" val="0"/>
              </a:ext>
            </a:extLst>
          </a:blip>
          <a:srcRect t="-414" b="-414"/>
          <a:stretch>
            <a:fillRect/>
          </a:stretch>
        </p:blipFill>
        <p:spPr/>
      </p:pic>
    </p:spTree>
    <p:extLst>
      <p:ext uri="{BB962C8B-B14F-4D97-AF65-F5344CB8AC3E}">
        <p14:creationId xmlns:p14="http://schemas.microsoft.com/office/powerpoint/2010/main" val="39740546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Analyzing the Evidence: Interest Group Influence </a:t>
            </a:r>
            <a:r>
              <a:rPr lang="en-US" dirty="0" smtClean="0"/>
              <a:t>3</a:t>
            </a:r>
            <a:endParaRPr lang="en-US" dirty="0"/>
          </a:p>
        </p:txBody>
      </p:sp>
      <p:pic>
        <p:nvPicPr>
          <p:cNvPr id="4" name="Content Placeholder 3" descr="AMGOV14U_UNFIG13.03.jpg"/>
          <p:cNvPicPr>
            <a:picLocks noGrp="1" noChangeAspect="1"/>
          </p:cNvPicPr>
          <p:nvPr>
            <p:ph idx="1"/>
          </p:nvPr>
        </p:nvPicPr>
        <p:blipFill>
          <a:blip r:embed="rId3">
            <a:extLst>
              <a:ext uri="{28A0092B-C50C-407E-A947-70E740481C1C}">
                <a14:useLocalDpi xmlns:a14="http://schemas.microsoft.com/office/drawing/2010/main" val="0"/>
              </a:ext>
            </a:extLst>
          </a:blip>
          <a:srcRect t="-8877" b="-8877"/>
          <a:stretch>
            <a:fillRect/>
          </a:stretch>
        </p:blipFill>
        <p:spPr/>
      </p:pic>
    </p:spTree>
    <p:extLst>
      <p:ext uri="{BB962C8B-B14F-4D97-AF65-F5344CB8AC3E}">
        <p14:creationId xmlns:p14="http://schemas.microsoft.com/office/powerpoint/2010/main" val="1992895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title"/>
          </p:nvPr>
        </p:nvSpPr>
        <p:spPr/>
        <p:txBody>
          <a:bodyPr/>
          <a:lstStyle/>
          <a:p>
            <a:pPr eaLnBrk="1" hangingPunct="1"/>
            <a:r>
              <a:rPr lang="en-US" altLang="en-US" dirty="0">
                <a:cs typeface="Tahoma"/>
              </a:rPr>
              <a:t>Groups and </a:t>
            </a:r>
            <a:r>
              <a:rPr lang="en-US" altLang="en-US" dirty="0" smtClean="0">
                <a:cs typeface="Tahoma"/>
              </a:rPr>
              <a:t>Pluralism 2</a:t>
            </a:r>
            <a:endParaRPr lang="en-US" altLang="en-US" dirty="0">
              <a:cs typeface="Tahoma"/>
            </a:endParaRPr>
          </a:p>
        </p:txBody>
      </p:sp>
      <p:sp>
        <p:nvSpPr>
          <p:cNvPr id="9219" name="Content Placeholder 4"/>
          <p:cNvSpPr>
            <a:spLocks noGrp="1"/>
          </p:cNvSpPr>
          <p:nvPr>
            <p:ph idx="1"/>
          </p:nvPr>
        </p:nvSpPr>
        <p:spPr/>
        <p:txBody>
          <a:bodyPr>
            <a:normAutofit lnSpcReduction="10000"/>
          </a:bodyPr>
          <a:lstStyle/>
          <a:p>
            <a:pPr eaLnBrk="1" hangingPunct="1"/>
            <a:r>
              <a:rPr lang="en-US" altLang="en-US" b="1" i="1" dirty="0">
                <a:cs typeface="Tahoma"/>
              </a:rPr>
              <a:t>Pluralism</a:t>
            </a:r>
            <a:r>
              <a:rPr lang="en-US" altLang="en-US" dirty="0">
                <a:cs typeface="Tahoma"/>
              </a:rPr>
              <a:t> is a condition or system in which many groups, interests, or ideas co-exist in a nation and share political </a:t>
            </a:r>
            <a:r>
              <a:rPr lang="en-US" altLang="en-US" dirty="0" smtClean="0">
                <a:cs typeface="Tahoma"/>
              </a:rPr>
              <a:t>power</a:t>
            </a:r>
            <a:endParaRPr lang="en-US" altLang="en-US" dirty="0">
              <a:cs typeface="Tahoma"/>
            </a:endParaRPr>
          </a:p>
          <a:p>
            <a:pPr lvl="1" eaLnBrk="1" hangingPunct="1"/>
            <a:r>
              <a:rPr lang="en-US" altLang="en-US" dirty="0">
                <a:cs typeface="Tahoma"/>
              </a:rPr>
              <a:t>As long as all groups are free to organize, the system is arguably democratic, as individuals will join groups they support and will not join groups they </a:t>
            </a:r>
            <a:r>
              <a:rPr lang="en-US" altLang="en-US" dirty="0" smtClean="0">
                <a:cs typeface="Tahoma"/>
              </a:rPr>
              <a:t>oppose</a:t>
            </a:r>
            <a:endParaRPr lang="en-US" altLang="en-US" dirty="0">
              <a:cs typeface="Tahoma"/>
            </a:endParaRPr>
          </a:p>
          <a:p>
            <a:pPr lvl="1" eaLnBrk="1" hangingPunct="1"/>
            <a:r>
              <a:rPr lang="en-US" altLang="en-US" dirty="0">
                <a:cs typeface="Tahoma"/>
              </a:rPr>
              <a:t>Bigger groups will have power, as they </a:t>
            </a:r>
            <a:r>
              <a:rPr lang="en-US" altLang="en-US" dirty="0" smtClean="0">
                <a:cs typeface="Tahoma"/>
              </a:rPr>
              <a:t>should</a:t>
            </a:r>
            <a:endParaRPr lang="en-US" altLang="en-US" dirty="0">
              <a:cs typeface="Tahoma"/>
            </a:endParaRPr>
          </a:p>
          <a:p>
            <a:pPr eaLnBrk="1" hangingPunct="1"/>
            <a:r>
              <a:rPr lang="en-US" altLang="en-US" dirty="0">
                <a:cs typeface="Tahoma"/>
              </a:rPr>
              <a:t>But some groups organize more </a:t>
            </a:r>
            <a:r>
              <a:rPr lang="en-US" altLang="en-US" dirty="0" smtClean="0">
                <a:cs typeface="Tahoma"/>
              </a:rPr>
              <a:t>easily</a:t>
            </a:r>
            <a:endParaRPr lang="en-US" altLang="en-US" dirty="0">
              <a:cs typeface="Tahom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p:cNvSpPr>
          <p:nvPr>
            <p:ph type="title"/>
          </p:nvPr>
        </p:nvSpPr>
        <p:spPr/>
        <p:txBody>
          <a:bodyPr/>
          <a:lstStyle/>
          <a:p>
            <a:pPr eaLnBrk="1" hangingPunct="1"/>
            <a:r>
              <a:rPr lang="en-US" altLang="en-US">
                <a:cs typeface="Tahoma"/>
              </a:rPr>
              <a:t>Organized Interests Are Predominantly Economic</a:t>
            </a:r>
          </a:p>
        </p:txBody>
      </p:sp>
      <p:sp>
        <p:nvSpPr>
          <p:cNvPr id="13315" name="Content Placeholder 4"/>
          <p:cNvSpPr>
            <a:spLocks noGrp="1"/>
          </p:cNvSpPr>
          <p:nvPr>
            <p:ph idx="1"/>
          </p:nvPr>
        </p:nvSpPr>
        <p:spPr/>
        <p:txBody>
          <a:bodyPr/>
          <a:lstStyle/>
          <a:p>
            <a:pPr eaLnBrk="1" hangingPunct="1"/>
            <a:r>
              <a:rPr lang="en-US" altLang="en-US" dirty="0">
                <a:cs typeface="Tahoma"/>
              </a:rPr>
              <a:t>Economic interest is one of the main purposes for which individuals form </a:t>
            </a:r>
            <a:r>
              <a:rPr lang="en-US" altLang="en-US" dirty="0" smtClean="0">
                <a:cs typeface="Tahoma"/>
              </a:rPr>
              <a:t>groups</a:t>
            </a:r>
            <a:endParaRPr lang="en-US" altLang="en-US" dirty="0">
              <a:cs typeface="Tahoma"/>
            </a:endParaRPr>
          </a:p>
          <a:p>
            <a:pPr eaLnBrk="1" hangingPunct="1"/>
            <a:r>
              <a:rPr lang="en-US" altLang="en-US" dirty="0">
                <a:cs typeface="Tahoma"/>
              </a:rPr>
              <a:t>Examples of groups that protect economic interests:</a:t>
            </a:r>
          </a:p>
          <a:p>
            <a:pPr lvl="1" eaLnBrk="1" hangingPunct="1"/>
            <a:r>
              <a:rPr lang="en-US" altLang="en-US" dirty="0">
                <a:cs typeface="Tahoma"/>
              </a:rPr>
              <a:t>American Farm Bureau Federation</a:t>
            </a:r>
          </a:p>
          <a:p>
            <a:pPr lvl="1" eaLnBrk="1" hangingPunct="1"/>
            <a:r>
              <a:rPr lang="en-US" altLang="en-US" dirty="0">
                <a:cs typeface="Tahoma"/>
              </a:rPr>
              <a:t>AFL-CIO</a:t>
            </a:r>
          </a:p>
          <a:p>
            <a:pPr lvl="1" eaLnBrk="1" hangingPunct="1"/>
            <a:r>
              <a:rPr lang="en-US" altLang="en-US" dirty="0">
                <a:cs typeface="Tahoma"/>
              </a:rPr>
              <a:t>American Medical Association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p:txBody>
          <a:bodyPr/>
          <a:lstStyle/>
          <a:p>
            <a:pPr eaLnBrk="1" hangingPunct="1"/>
            <a:r>
              <a:rPr lang="en-US" altLang="en-US" dirty="0">
                <a:cs typeface="Tahoma"/>
              </a:rPr>
              <a:t>What Do Groups Need?</a:t>
            </a:r>
            <a:br>
              <a:rPr lang="en-US" altLang="en-US" dirty="0">
                <a:cs typeface="Tahoma"/>
              </a:rPr>
            </a:br>
            <a:r>
              <a:rPr lang="en-US" altLang="en-US" dirty="0">
                <a:cs typeface="Tahoma"/>
              </a:rPr>
              <a:t>Members, Money, Leadership</a:t>
            </a:r>
          </a:p>
        </p:txBody>
      </p:sp>
      <p:sp>
        <p:nvSpPr>
          <p:cNvPr id="17411" name="Content Placeholder 4"/>
          <p:cNvSpPr>
            <a:spLocks noGrp="1"/>
          </p:cNvSpPr>
          <p:nvPr>
            <p:ph idx="1"/>
          </p:nvPr>
        </p:nvSpPr>
        <p:spPr/>
        <p:txBody>
          <a:bodyPr>
            <a:normAutofit lnSpcReduction="10000"/>
          </a:bodyPr>
          <a:lstStyle/>
          <a:p>
            <a:pPr eaLnBrk="1" hangingPunct="1"/>
            <a:r>
              <a:rPr lang="en-US" altLang="en-US" dirty="0">
                <a:cs typeface="Tahoma"/>
              </a:rPr>
              <a:t>Groups with more members are more </a:t>
            </a:r>
            <a:r>
              <a:rPr lang="en-US" altLang="en-US" dirty="0" smtClean="0">
                <a:cs typeface="Tahoma"/>
              </a:rPr>
              <a:t>powerful</a:t>
            </a:r>
          </a:p>
          <a:p>
            <a:pPr eaLnBrk="1" hangingPunct="1"/>
            <a:r>
              <a:rPr lang="en-US" altLang="en-US" dirty="0" smtClean="0">
                <a:cs typeface="Tahoma"/>
              </a:rPr>
              <a:t>AARP </a:t>
            </a:r>
            <a:r>
              <a:rPr lang="en-US" altLang="en-US" dirty="0">
                <a:cs typeface="Tahoma"/>
              </a:rPr>
              <a:t>is powerful because it represents so many active </a:t>
            </a:r>
            <a:r>
              <a:rPr lang="en-US" altLang="en-US" dirty="0" smtClean="0">
                <a:cs typeface="Tahoma"/>
              </a:rPr>
              <a:t>voters</a:t>
            </a:r>
            <a:endParaRPr lang="en-US" altLang="en-US" dirty="0">
              <a:cs typeface="Tahoma"/>
            </a:endParaRPr>
          </a:p>
          <a:p>
            <a:pPr eaLnBrk="1" hangingPunct="1"/>
            <a:r>
              <a:rPr lang="en-US" altLang="en-US" dirty="0">
                <a:cs typeface="Tahoma"/>
              </a:rPr>
              <a:t>Groups need money to sustain the organization and to fund their </a:t>
            </a:r>
            <a:r>
              <a:rPr lang="en-US" altLang="ja-JP" dirty="0">
                <a:cs typeface="Tahoma"/>
              </a:rPr>
              <a:t>activities (lobbying, voter education, etc</a:t>
            </a:r>
            <a:r>
              <a:rPr lang="en-US" altLang="ja-JP" dirty="0" smtClean="0">
                <a:cs typeface="Tahoma"/>
              </a:rPr>
              <a:t>.)</a:t>
            </a:r>
            <a:endParaRPr lang="en-US" altLang="ja-JP" dirty="0">
              <a:cs typeface="Tahoma"/>
            </a:endParaRPr>
          </a:p>
          <a:p>
            <a:pPr eaLnBrk="1" hangingPunct="1"/>
            <a:r>
              <a:rPr lang="en-US" altLang="en-US" dirty="0">
                <a:cs typeface="Tahoma"/>
              </a:rPr>
              <a:t>Groups with access and organizational discipline are more </a:t>
            </a:r>
            <a:r>
              <a:rPr lang="en-US" altLang="en-US" dirty="0" smtClean="0">
                <a:cs typeface="Tahoma"/>
              </a:rPr>
              <a:t>successful</a:t>
            </a:r>
            <a:endParaRPr lang="en-US" altLang="en-US" dirty="0">
              <a:cs typeface="Tahoma"/>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title"/>
          </p:nvPr>
        </p:nvSpPr>
        <p:spPr/>
        <p:txBody>
          <a:bodyPr/>
          <a:lstStyle/>
          <a:p>
            <a:pPr eaLnBrk="1" hangingPunct="1"/>
            <a:r>
              <a:rPr lang="en-US" altLang="en-US">
                <a:cs typeface="Tahoma"/>
              </a:rPr>
              <a:t>Group Membership Has an Upper-Class Bias</a:t>
            </a:r>
          </a:p>
        </p:txBody>
      </p:sp>
      <p:sp>
        <p:nvSpPr>
          <p:cNvPr id="19459" name="Content Placeholder 4"/>
          <p:cNvSpPr>
            <a:spLocks noGrp="1"/>
          </p:cNvSpPr>
          <p:nvPr>
            <p:ph idx="1"/>
          </p:nvPr>
        </p:nvSpPr>
        <p:spPr/>
        <p:txBody>
          <a:bodyPr>
            <a:normAutofit lnSpcReduction="10000"/>
          </a:bodyPr>
          <a:lstStyle/>
          <a:p>
            <a:pPr eaLnBrk="1" hangingPunct="1"/>
            <a:r>
              <a:rPr lang="en-US" altLang="en-US" dirty="0">
                <a:cs typeface="Tahoma"/>
              </a:rPr>
              <a:t>People with higher incomes and higher levels of education are more likely to be members of interest </a:t>
            </a:r>
            <a:r>
              <a:rPr lang="en-US" altLang="en-US" dirty="0" smtClean="0">
                <a:cs typeface="Tahoma"/>
              </a:rPr>
              <a:t>groups</a:t>
            </a:r>
            <a:endParaRPr lang="en-US" altLang="en-US" dirty="0">
              <a:cs typeface="Tahoma"/>
            </a:endParaRPr>
          </a:p>
          <a:p>
            <a:pPr eaLnBrk="1" hangingPunct="1"/>
            <a:r>
              <a:rPr lang="en-US" altLang="en-US" dirty="0">
                <a:cs typeface="Tahoma"/>
              </a:rPr>
              <a:t>There is thus an upper-class bias in the interest-group </a:t>
            </a:r>
            <a:r>
              <a:rPr lang="en-US" altLang="en-US" dirty="0" smtClean="0">
                <a:cs typeface="Tahoma"/>
              </a:rPr>
              <a:t>system</a:t>
            </a:r>
            <a:endParaRPr lang="en-US" altLang="en-US" dirty="0">
              <a:cs typeface="Tahoma"/>
            </a:endParaRPr>
          </a:p>
          <a:p>
            <a:pPr eaLnBrk="1" hangingPunct="1"/>
            <a:r>
              <a:rPr lang="en-US" altLang="en-US" dirty="0">
                <a:cs typeface="Tahoma"/>
              </a:rPr>
              <a:t>The bottom rungs of the socioeconomic ladder are represented by some groups, but political parties do a better job of representing these </a:t>
            </a:r>
            <a:r>
              <a:rPr lang="en-US" altLang="en-US" dirty="0" smtClean="0">
                <a:cs typeface="Tahoma"/>
              </a:rPr>
              <a:t>interests</a:t>
            </a:r>
            <a:endParaRPr lang="en-US" altLang="en-US" dirty="0">
              <a:cs typeface="Tahoma"/>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p:txBody>
          <a:bodyPr/>
          <a:lstStyle/>
          <a:p>
            <a:pPr eaLnBrk="1" hangingPunct="1"/>
            <a:r>
              <a:rPr lang="en-US" altLang="en-US" dirty="0">
                <a:cs typeface="Tahoma"/>
              </a:rPr>
              <a:t>How and Why Do Interest Groups Form</a:t>
            </a:r>
            <a:r>
              <a:rPr lang="en-US" altLang="en-US" dirty="0" smtClean="0">
                <a:cs typeface="Tahoma"/>
              </a:rPr>
              <a:t>?</a:t>
            </a:r>
            <a:endParaRPr lang="en-US" altLang="en-US" dirty="0">
              <a:cs typeface="Tahoma"/>
            </a:endParaRPr>
          </a:p>
        </p:txBody>
      </p:sp>
      <p:pic>
        <p:nvPicPr>
          <p:cNvPr id="4" name="Content Placeholder 3" descr="AMGOV14U_Table13.01.jpg"/>
          <p:cNvPicPr>
            <a:picLocks noGrp="1" noChangeAspect="1"/>
          </p:cNvPicPr>
          <p:nvPr>
            <p:ph idx="1"/>
          </p:nvPr>
        </p:nvPicPr>
        <p:blipFill rotWithShape="1">
          <a:blip r:embed="rId3">
            <a:extLst>
              <a:ext uri="{28A0092B-C50C-407E-A947-70E740481C1C}">
                <a14:useLocalDpi xmlns:a14="http://schemas.microsoft.com/office/drawing/2010/main" val="0"/>
              </a:ext>
            </a:extLst>
          </a:blip>
          <a:srcRect l="-58951" t="6240" r="-58951" b="8258"/>
          <a:stretch/>
        </p:blip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p:nvPr>
        </p:nvSpPr>
        <p:spPr/>
        <p:txBody>
          <a:bodyPr/>
          <a:lstStyle/>
          <a:p>
            <a:pPr eaLnBrk="1" hangingPunct="1"/>
            <a:r>
              <a:rPr lang="en-US" altLang="en-US">
                <a:cs typeface="Tahoma"/>
              </a:rPr>
              <a:t>Group Activity Reflects the Political Environment</a:t>
            </a:r>
          </a:p>
        </p:txBody>
      </p:sp>
      <p:sp>
        <p:nvSpPr>
          <p:cNvPr id="23555" name="Content Placeholder 4"/>
          <p:cNvSpPr>
            <a:spLocks noGrp="1"/>
          </p:cNvSpPr>
          <p:nvPr>
            <p:ph idx="1"/>
          </p:nvPr>
        </p:nvSpPr>
        <p:spPr/>
        <p:txBody>
          <a:bodyPr>
            <a:normAutofit lnSpcReduction="10000"/>
          </a:bodyPr>
          <a:lstStyle/>
          <a:p>
            <a:pPr eaLnBrk="1" hangingPunct="1">
              <a:spcBef>
                <a:spcPct val="0"/>
              </a:spcBef>
            </a:pPr>
            <a:r>
              <a:rPr lang="en-US" altLang="en-US" dirty="0">
                <a:cs typeface="Tahoma"/>
              </a:rPr>
              <a:t>Periods of significant change or social and economic upheaval usually signal a burst of group </a:t>
            </a:r>
            <a:r>
              <a:rPr lang="en-US" altLang="en-US" dirty="0" smtClean="0">
                <a:cs typeface="Tahoma"/>
              </a:rPr>
              <a:t>activity</a:t>
            </a:r>
            <a:endParaRPr lang="en-US" altLang="en-US" dirty="0">
              <a:cs typeface="Tahoma"/>
            </a:endParaRPr>
          </a:p>
          <a:p>
            <a:pPr lvl="1" eaLnBrk="1" hangingPunct="1">
              <a:spcBef>
                <a:spcPct val="0"/>
              </a:spcBef>
            </a:pPr>
            <a:r>
              <a:rPr lang="en-US" altLang="en-US" dirty="0">
                <a:cs typeface="Tahoma"/>
              </a:rPr>
              <a:t>Group activity grew during the 1880s and 1890s as government became more active in seeking to regulate interstate </a:t>
            </a:r>
            <a:r>
              <a:rPr lang="en-US" altLang="en-US" dirty="0" smtClean="0">
                <a:cs typeface="Tahoma"/>
              </a:rPr>
              <a:t>commerce</a:t>
            </a:r>
            <a:endParaRPr lang="en-US" altLang="en-US" dirty="0">
              <a:cs typeface="Tahoma"/>
            </a:endParaRPr>
          </a:p>
          <a:p>
            <a:pPr lvl="1" eaLnBrk="1" hangingPunct="1">
              <a:spcBef>
                <a:spcPct val="0"/>
              </a:spcBef>
            </a:pPr>
            <a:r>
              <a:rPr lang="en-US" altLang="en-US" dirty="0">
                <a:cs typeface="Tahoma"/>
              </a:rPr>
              <a:t>The federal government’</a:t>
            </a:r>
            <a:r>
              <a:rPr lang="en-US" altLang="ja-JP" dirty="0">
                <a:cs typeface="Tahoma"/>
              </a:rPr>
              <a:t>s growth in the 1930s led to another burst of group </a:t>
            </a:r>
            <a:r>
              <a:rPr lang="en-US" altLang="ja-JP" dirty="0" smtClean="0">
                <a:cs typeface="Tahoma"/>
              </a:rPr>
              <a:t>activity</a:t>
            </a:r>
            <a:endParaRPr lang="en-US" altLang="ja-JP" dirty="0">
              <a:cs typeface="Tahoma"/>
            </a:endParaRPr>
          </a:p>
          <a:p>
            <a:pPr eaLnBrk="1" hangingPunct="1">
              <a:spcBef>
                <a:spcPct val="0"/>
              </a:spcBef>
            </a:pPr>
            <a:r>
              <a:rPr lang="en-US" altLang="en-US" dirty="0">
                <a:cs typeface="Tahoma"/>
              </a:rPr>
              <a:t>There are thousands of groups at the national, state, and local </a:t>
            </a:r>
            <a:r>
              <a:rPr lang="en-US" altLang="en-US" dirty="0" smtClean="0">
                <a:cs typeface="Tahoma"/>
              </a:rPr>
              <a:t>level</a:t>
            </a:r>
            <a:endParaRPr lang="en-US" altLang="en-US" dirty="0">
              <a:cs typeface="Tahoma"/>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3480</TotalTime>
  <Words>2959</Words>
  <Application>Microsoft Office PowerPoint</Application>
  <PresentationFormat>On-screen Show (4:3)</PresentationFormat>
  <Paragraphs>194</Paragraphs>
  <Slides>31</Slides>
  <Notes>29</Notes>
  <HiddenSlides>0</HiddenSlides>
  <MMClips>0</MMClips>
  <ScaleCrop>false</ScaleCrop>
  <HeadingPairs>
    <vt:vector size="4" baseType="variant">
      <vt:variant>
        <vt:lpstr>Theme</vt:lpstr>
      </vt:variant>
      <vt:variant>
        <vt:i4>3</vt:i4>
      </vt:variant>
      <vt:variant>
        <vt:lpstr>Slide Titles</vt:lpstr>
      </vt:variant>
      <vt:variant>
        <vt:i4>31</vt:i4>
      </vt:variant>
    </vt:vector>
  </HeadingPairs>
  <TitlesOfParts>
    <vt:vector size="34" baseType="lpstr">
      <vt:lpstr>Default Design</vt:lpstr>
      <vt:lpstr>2_Default Design</vt:lpstr>
      <vt:lpstr>1_Default Design</vt:lpstr>
      <vt:lpstr>American Government Power and Purpose</vt:lpstr>
      <vt:lpstr>The Pull and Push of Groups and Interests</vt:lpstr>
      <vt:lpstr>Groups and Pluralism 1</vt:lpstr>
      <vt:lpstr>Groups and Pluralism 2</vt:lpstr>
      <vt:lpstr>Organized Interests Are Predominantly Economic</vt:lpstr>
      <vt:lpstr>What Do Groups Need? Members, Money, Leadership</vt:lpstr>
      <vt:lpstr>Group Membership Has an Upper-Class Bias</vt:lpstr>
      <vt:lpstr>How and Why Do Interest Groups Form?</vt:lpstr>
      <vt:lpstr>Group Activity Reflects the Political Environment</vt:lpstr>
      <vt:lpstr>Interest Groups Facilitate Cooperation</vt:lpstr>
      <vt:lpstr>Problems of Organization: The Prisoner’s Dilemma</vt:lpstr>
      <vt:lpstr>The Solution to the  Prisoner’s Dilemma</vt:lpstr>
      <vt:lpstr>The Logic of Collective Action</vt:lpstr>
      <vt:lpstr>Collective Action: Selective Benefits as a Solution</vt:lpstr>
      <vt:lpstr>Types of Selective Benefits</vt:lpstr>
      <vt:lpstr>Selective Benefits</vt:lpstr>
      <vt:lpstr>Political Entrepreneurs  and Groups</vt:lpstr>
      <vt:lpstr>How Do Interest Groups Influence Policy?</vt:lpstr>
      <vt:lpstr>Interest Group Influence: Direct Lobbying 1</vt:lpstr>
      <vt:lpstr>Top Spenders on Lobbying  in 2014</vt:lpstr>
      <vt:lpstr>Interest Group Influence: Direct Lobbying 2</vt:lpstr>
      <vt:lpstr>Interest Group Influence: Using the Courts</vt:lpstr>
      <vt:lpstr>Interest Group Influence: Mobilizing Public Opinion</vt:lpstr>
      <vt:lpstr>Interest Group Influence: Using Electoral Politics</vt:lpstr>
      <vt:lpstr>Independent Expenditures per Election Cycle</vt:lpstr>
      <vt:lpstr>Are Interest Groups Effective?</vt:lpstr>
      <vt:lpstr>Additional Information</vt:lpstr>
      <vt:lpstr>The Mortgage Interest Tax Deduction</vt:lpstr>
      <vt:lpstr>Analyzing the Evidence: Interest Group Influence 1</vt:lpstr>
      <vt:lpstr>Analyzing the Evidence: Interest Group Influence 2</vt:lpstr>
      <vt:lpstr>Analyzing the Evidence: Interest Group Influence 3</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13</dc:title>
  <dc:creator>Larry</dc:creator>
  <cp:lastModifiedBy>ryan</cp:lastModifiedBy>
  <cp:revision>388</cp:revision>
  <dcterms:created xsi:type="dcterms:W3CDTF">2011-08-28T19:18:03Z</dcterms:created>
  <dcterms:modified xsi:type="dcterms:W3CDTF">2017-11-08T17:43:20Z</dcterms:modified>
</cp:coreProperties>
</file>