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69" r:id="rId3"/>
  </p:sldMasterIdLst>
  <p:notesMasterIdLst>
    <p:notesMasterId r:id="rId49"/>
  </p:notesMasterIdLst>
  <p:handoutMasterIdLst>
    <p:handoutMasterId r:id="rId50"/>
  </p:handoutMasterIdLst>
  <p:sldIdLst>
    <p:sldId id="368" r:id="rId4"/>
    <p:sldId id="257" r:id="rId5"/>
    <p:sldId id="360" r:id="rId6"/>
    <p:sldId id="292" r:id="rId7"/>
    <p:sldId id="263" r:id="rId8"/>
    <p:sldId id="337" r:id="rId9"/>
    <p:sldId id="319" r:id="rId10"/>
    <p:sldId id="352" r:id="rId11"/>
    <p:sldId id="320" r:id="rId12"/>
    <p:sldId id="338" r:id="rId13"/>
    <p:sldId id="296" r:id="rId14"/>
    <p:sldId id="339" r:id="rId15"/>
    <p:sldId id="340" r:id="rId16"/>
    <p:sldId id="341" r:id="rId17"/>
    <p:sldId id="353" r:id="rId18"/>
    <p:sldId id="342" r:id="rId19"/>
    <p:sldId id="322" r:id="rId20"/>
    <p:sldId id="264" r:id="rId21"/>
    <p:sldId id="343" r:id="rId22"/>
    <p:sldId id="300" r:id="rId23"/>
    <p:sldId id="344" r:id="rId24"/>
    <p:sldId id="268" r:id="rId25"/>
    <p:sldId id="354" r:id="rId26"/>
    <p:sldId id="355" r:id="rId27"/>
    <p:sldId id="304" r:id="rId28"/>
    <p:sldId id="356" r:id="rId29"/>
    <p:sldId id="307" r:id="rId30"/>
    <p:sldId id="345" r:id="rId31"/>
    <p:sldId id="346" r:id="rId32"/>
    <p:sldId id="266" r:id="rId33"/>
    <p:sldId id="309" r:id="rId34"/>
    <p:sldId id="323" r:id="rId35"/>
    <p:sldId id="361" r:id="rId36"/>
    <p:sldId id="363" r:id="rId37"/>
    <p:sldId id="324" r:id="rId38"/>
    <p:sldId id="348" r:id="rId39"/>
    <p:sldId id="325" r:id="rId40"/>
    <p:sldId id="313" r:id="rId41"/>
    <p:sldId id="357" r:id="rId42"/>
    <p:sldId id="358" r:id="rId43"/>
    <p:sldId id="370" r:id="rId44"/>
    <p:sldId id="364" r:id="rId45"/>
    <p:sldId id="365" r:id="rId46"/>
    <p:sldId id="366" r:id="rId47"/>
    <p:sldId id="369"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537">
          <p15:clr>
            <a:srgbClr val="A4A3A4"/>
          </p15:clr>
        </p15:guide>
        <p15:guide id="3"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aton, Ariel" initials="EA [7]" lastIdx="1" clrIdx="6">
    <p:extLst/>
  </p:cmAuthor>
  <p:cmAuthor id="1" name="Eaton, Ariel" initials="EA" lastIdx="1" clrIdx="0">
    <p:extLst/>
  </p:cmAuthor>
  <p:cmAuthor id="2" name="Eaton, Ariel" initials="EA [2]" lastIdx="1" clrIdx="1">
    <p:extLst/>
  </p:cmAuthor>
  <p:cmAuthor id="3" name="Eaton, Ariel" initials="EA [3]" lastIdx="1" clrIdx="2">
    <p:extLst/>
  </p:cmAuthor>
  <p:cmAuthor id="4" name="Eaton, Ariel" initials="EA [4]" lastIdx="1" clrIdx="3">
    <p:extLst/>
  </p:cmAuthor>
  <p:cmAuthor id="5" name="Eaton, Ariel" initials="EA [5]" lastIdx="1" clrIdx="4">
    <p:extLst/>
  </p:cmAuthor>
  <p:cmAuthor id="6" name="Eaton, Ariel" initials="EA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p:restoredTop sz="76923" autoAdjust="0"/>
  </p:normalViewPr>
  <p:slideViewPr>
    <p:cSldViewPr snapToGrid="0" snapToObjects="1">
      <p:cViewPr>
        <p:scale>
          <a:sx n="100" d="100"/>
          <a:sy n="100" d="100"/>
        </p:scale>
        <p:origin x="-1944" y="-72"/>
      </p:cViewPr>
      <p:guideLst>
        <p:guide orient="horz" pos="2160"/>
        <p:guide orient="horz" pos="537"/>
        <p:guide pos="2880"/>
      </p:guideLst>
    </p:cSldViewPr>
  </p:slideViewPr>
  <p:notesTextViewPr>
    <p:cViewPr>
      <p:scale>
        <a:sx n="100" d="100"/>
        <a:sy n="100" d="100"/>
      </p:scale>
      <p:origin x="0" y="0"/>
    </p:cViewPr>
  </p:notesTextViewPr>
  <p:notesViewPr>
    <p:cSldViewPr snapToGrid="0" snapToObjects="1">
      <p:cViewPr varScale="1">
        <p:scale>
          <a:sx n="92" d="100"/>
          <a:sy n="92" d="100"/>
        </p:scale>
        <p:origin x="-24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7F8055-3D2B-AE4B-AC7B-D8285396630F}" type="datetimeFigureOut">
              <a:rPr lang="en-US" smtClean="0"/>
              <a:pPr/>
              <a:t>11/6/2017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86FEF-6D93-1D4F-AD8F-86072BFD1456}" type="slidenum">
              <a:rPr lang="en-US" smtClean="0"/>
              <a:pPr/>
              <a:t>‹#›</a:t>
            </a:fld>
            <a:endParaRPr lang="en-US"/>
          </a:p>
        </p:txBody>
      </p:sp>
    </p:spTree>
    <p:extLst>
      <p:ext uri="{BB962C8B-B14F-4D97-AF65-F5344CB8AC3E}">
        <p14:creationId xmlns:p14="http://schemas.microsoft.com/office/powerpoint/2010/main" val="143285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FE6A9F5A-1189-CD4A-8B47-812F8F381250}" type="datetime1">
              <a:rPr lang="en-US"/>
              <a:pPr>
                <a:defRPr/>
              </a:pPr>
              <a:t>11/6/2017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BCA1A6DE-9EDB-FC49-B153-824EAD599008}" type="slidenum">
              <a:rPr lang="en-US" altLang="en-US"/>
              <a:pPr>
                <a:defRPr/>
              </a:pPr>
              <a:t>‹#›</a:t>
            </a:fld>
            <a:endParaRPr lang="en-US" altLang="en-US"/>
          </a:p>
        </p:txBody>
      </p:sp>
    </p:spTree>
    <p:extLst>
      <p:ext uri="{BB962C8B-B14F-4D97-AF65-F5344CB8AC3E}">
        <p14:creationId xmlns:p14="http://schemas.microsoft.com/office/powerpoint/2010/main" val="13877103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Richard Hofstadter famously described ours as a </a:t>
            </a:r>
            <a:r>
              <a:rPr lang="ja-JP" altLang="en-US" dirty="0"/>
              <a:t>“</a:t>
            </a:r>
            <a:r>
              <a:rPr lang="en-US" altLang="ja-JP" dirty="0"/>
              <a:t>Constitution Against Parties</a:t>
            </a:r>
            <a:r>
              <a:rPr lang="ja-JP" altLang="en-US" dirty="0"/>
              <a:t>”</a:t>
            </a:r>
            <a:r>
              <a:rPr lang="en-US" altLang="ja-JP" dirty="0"/>
              <a:t> because various aspects of the institutional framework laid out by the framers of the Constitution were meant to frustrate the formation of the </a:t>
            </a:r>
            <a:r>
              <a:rPr lang="ja-JP" altLang="en-US" dirty="0"/>
              <a:t>“</a:t>
            </a:r>
            <a:r>
              <a:rPr lang="en-US" altLang="ja-JP" dirty="0"/>
              <a:t>interested and overbearing majority</a:t>
            </a:r>
            <a:r>
              <a:rPr lang="ja-JP" altLang="en-US" dirty="0"/>
              <a:t>”</a:t>
            </a:r>
            <a:r>
              <a:rPr lang="en-US" altLang="ja-JP" dirty="0"/>
              <a:t> James Madison worried about in </a:t>
            </a:r>
            <a:r>
              <a:rPr lang="en-US" altLang="ja-JP" i="1" dirty="0"/>
              <a:t>Federalist 10</a:t>
            </a:r>
            <a:r>
              <a:rPr lang="en-US" altLang="ja-JP" dirty="0"/>
              <a:t>. Ironically, as we know, Madison became one of the key organizers of just such a majority party, and Hofstadter concluded that parties were needed to bridge the gaps created by institutional mechanisms such as the separation of powers. In effect, parties were needed to save the </a:t>
            </a:r>
            <a:r>
              <a:rPr lang="ja-JP" altLang="en-US" dirty="0"/>
              <a:t>“</a:t>
            </a:r>
            <a:r>
              <a:rPr lang="en-US" altLang="ja-JP" dirty="0"/>
              <a:t>Constitution Against Parties.</a:t>
            </a:r>
            <a:r>
              <a:rPr lang="ja-JP" altLang="en-US" dirty="0"/>
              <a:t>”</a:t>
            </a: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438CBF0-072E-E344-8B6B-BCC90B43984C}" type="slidenum">
              <a:rPr lang="en-US" altLang="en-US"/>
              <a:pPr>
                <a:spcBef>
                  <a:spcPct val="0"/>
                </a:spcBef>
              </a:pPr>
              <a:t>2</a:t>
            </a:fld>
            <a:endParaRPr lang="en-US" altLang="en-US"/>
          </a:p>
        </p:txBody>
      </p:sp>
    </p:spTree>
    <p:extLst>
      <p:ext uri="{BB962C8B-B14F-4D97-AF65-F5344CB8AC3E}">
        <p14:creationId xmlns:p14="http://schemas.microsoft.com/office/powerpoint/2010/main" val="226491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C687663-3764-8D4B-975E-58C86EF321EF}" type="slidenum">
              <a:rPr lang="en-US" altLang="en-US"/>
              <a:pPr>
                <a:spcBef>
                  <a:spcPct val="0"/>
                </a:spcBef>
              </a:pPr>
              <a:t>11</a:t>
            </a:fld>
            <a:endParaRPr lang="en-US" altLang="en-US"/>
          </a:p>
        </p:txBody>
      </p:sp>
    </p:spTree>
    <p:extLst>
      <p:ext uri="{BB962C8B-B14F-4D97-AF65-F5344CB8AC3E}">
        <p14:creationId xmlns:p14="http://schemas.microsoft.com/office/powerpoint/2010/main" val="55424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44D2F05-D328-4D40-9D41-E9F42CA3B2F1}" type="slidenum">
              <a:rPr lang="en-US" altLang="en-US"/>
              <a:pPr>
                <a:spcBef>
                  <a:spcPct val="0"/>
                </a:spcBef>
              </a:pPr>
              <a:t>12</a:t>
            </a:fld>
            <a:endParaRPr lang="en-US" altLang="en-US"/>
          </a:p>
        </p:txBody>
      </p:sp>
    </p:spTree>
    <p:extLst>
      <p:ext uri="{BB962C8B-B14F-4D97-AF65-F5344CB8AC3E}">
        <p14:creationId xmlns:p14="http://schemas.microsoft.com/office/powerpoint/2010/main" val="25462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At one time or another, voters have believed that the two parties are too similar, probably as a result of the </a:t>
            </a:r>
            <a:r>
              <a:rPr lang="en-US" altLang="en-US" dirty="0" smtClean="0"/>
              <a:t>median</a:t>
            </a:r>
            <a:r>
              <a:rPr lang="en-US" altLang="en-US" baseline="0" dirty="0" smtClean="0"/>
              <a:t> </a:t>
            </a:r>
            <a:r>
              <a:rPr lang="en-US" altLang="en-US" baseline="0" dirty="0"/>
              <a:t>v</a:t>
            </a:r>
            <a:r>
              <a:rPr lang="en-US" altLang="en-US" dirty="0" smtClean="0"/>
              <a:t>oter </a:t>
            </a:r>
            <a:r>
              <a:rPr lang="en-US" altLang="en-US" dirty="0"/>
              <a:t>t</a:t>
            </a:r>
            <a:r>
              <a:rPr lang="en-US" altLang="en-US" dirty="0" smtClean="0"/>
              <a:t>heorem</a:t>
            </a:r>
            <a:r>
              <a:rPr lang="en-US" altLang="en-US" dirty="0"/>
              <a:t>, the effort of candidates from the two parties to move toward the ideological middle. But today, for the most part, voters see the two major parties as distinct from each other, and most voters see clear ideological differences between the two parties.</a:t>
            </a:r>
          </a:p>
          <a:p>
            <a:pPr eaLnBrk="1" hangingPunct="1">
              <a:spcBef>
                <a:spcPct val="0"/>
              </a:spcBef>
            </a:pPr>
            <a:endParaRPr lang="en-US" altLang="en-US" dirty="0"/>
          </a:p>
          <a:p>
            <a:pPr eaLnBrk="1" hangingPunct="1">
              <a:spcBef>
                <a:spcPct val="0"/>
              </a:spcBef>
            </a:pPr>
            <a:r>
              <a:rPr lang="en-US" altLang="en-US" dirty="0"/>
              <a:t>The </a:t>
            </a:r>
            <a:r>
              <a:rPr lang="ja-JP" altLang="en-US" dirty="0"/>
              <a:t>“</a:t>
            </a:r>
            <a:r>
              <a:rPr lang="en-US" altLang="ja-JP" dirty="0"/>
              <a:t>brand</a:t>
            </a:r>
            <a:r>
              <a:rPr lang="ja-JP" altLang="en-US" dirty="0"/>
              <a:t>”</a:t>
            </a:r>
            <a:r>
              <a:rPr lang="en-US" altLang="ja-JP" dirty="0"/>
              <a:t> the parties maintain for candidates can work both ways. Candidates hope that the party label is an asset, but in 2012, the Republican Party had two Senate candidates who made controversial comments about abortion rights and rape that ultimately harmed the party label for many Republicans. </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4A9C3EE-A54C-DD42-9812-A4588C2E139B}" type="slidenum">
              <a:rPr lang="en-US" altLang="en-US"/>
              <a:pPr>
                <a:spcBef>
                  <a:spcPct val="0"/>
                </a:spcBef>
              </a:pPr>
              <a:t>13</a:t>
            </a:fld>
            <a:endParaRPr lang="en-US" altLang="en-US"/>
          </a:p>
        </p:txBody>
      </p:sp>
    </p:spTree>
    <p:extLst>
      <p:ext uri="{BB962C8B-B14F-4D97-AF65-F5344CB8AC3E}">
        <p14:creationId xmlns:p14="http://schemas.microsoft.com/office/powerpoint/2010/main" val="233912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One way to get students to think about parties as organizing coalitions in government is to use an actual case study. Have students watch the </a:t>
            </a:r>
            <a:r>
              <a:rPr lang="en-US" altLang="en-US" i="1" dirty="0"/>
              <a:t>Frontline</a:t>
            </a:r>
            <a:r>
              <a:rPr lang="en-US" altLang="en-US" dirty="0"/>
              <a:t> special on President Obama</a:t>
            </a:r>
            <a:r>
              <a:rPr lang="ja-JP" altLang="en-US" dirty="0"/>
              <a:t>’</a:t>
            </a:r>
            <a:r>
              <a:rPr lang="en-US" altLang="ja-JP" dirty="0"/>
              <a:t>s efforts to get health care reform passed (</a:t>
            </a:r>
            <a:r>
              <a:rPr lang="en-US" altLang="en-US" dirty="0"/>
              <a:t>“</a:t>
            </a:r>
            <a:r>
              <a:rPr lang="en-US" altLang="ja-JP" dirty="0"/>
              <a:t>Obama</a:t>
            </a:r>
            <a:r>
              <a:rPr lang="ja-JP" altLang="en-US" dirty="0"/>
              <a:t>’</a:t>
            </a:r>
            <a:r>
              <a:rPr lang="en-US" altLang="ja-JP" dirty="0"/>
              <a:t>s Deal</a:t>
            </a:r>
            <a:r>
              <a:rPr lang="en-US" altLang="en-US" dirty="0"/>
              <a:t>”</a:t>
            </a:r>
            <a:r>
              <a:rPr lang="en-US" altLang="ja-JP" dirty="0"/>
              <a:t>), and ask them how the party organizations in Congress helped or hurt the process. The documentary can be viewed online at http://www.pbs.org/wgbh/frontline/film/obamasdeal/.</a:t>
            </a: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DE8A77D-7E95-534F-9F94-AA9E81A4CFC8}" type="slidenum">
              <a:rPr lang="en-US" altLang="en-US"/>
              <a:pPr>
                <a:spcBef>
                  <a:spcPct val="0"/>
                </a:spcBef>
              </a:pPr>
              <a:t>14</a:t>
            </a:fld>
            <a:endParaRPr lang="en-US" altLang="en-US"/>
          </a:p>
        </p:txBody>
      </p:sp>
    </p:spTree>
    <p:extLst>
      <p:ext uri="{BB962C8B-B14F-4D97-AF65-F5344CB8AC3E}">
        <p14:creationId xmlns:p14="http://schemas.microsoft.com/office/powerpoint/2010/main" val="3164323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8ABD193-9BE7-8D4A-9162-61264AA10FC9}" type="slidenum">
              <a:rPr lang="en-US" altLang="en-US"/>
              <a:pPr>
                <a:spcBef>
                  <a:spcPct val="0"/>
                </a:spcBef>
              </a:pPr>
              <a:t>15</a:t>
            </a:fld>
            <a:endParaRPr lang="en-US" altLang="en-US"/>
          </a:p>
        </p:txBody>
      </p:sp>
    </p:spTree>
    <p:extLst>
      <p:ext uri="{BB962C8B-B14F-4D97-AF65-F5344CB8AC3E}">
        <p14:creationId xmlns:p14="http://schemas.microsoft.com/office/powerpoint/2010/main" val="338604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B9884BF-F776-FB48-8676-CC449A5B6396}" type="slidenum">
              <a:rPr lang="en-US" altLang="en-US"/>
              <a:pPr>
                <a:spcBef>
                  <a:spcPct val="0"/>
                </a:spcBef>
              </a:pPr>
              <a:t>16</a:t>
            </a:fld>
            <a:endParaRPr lang="en-US" altLang="en-US"/>
          </a:p>
        </p:txBody>
      </p:sp>
    </p:spTree>
    <p:extLst>
      <p:ext uri="{BB962C8B-B14F-4D97-AF65-F5344CB8AC3E}">
        <p14:creationId xmlns:p14="http://schemas.microsoft.com/office/powerpoint/2010/main" val="310957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Up until the 1980s, Democrats had a consistent and decided advantage over Republicans in party identification. Today, Democrats have a very small advantage over Republicans. The big change has been the rising number of independent voters. Many of these independent voters tend to lean toward one party or the other, but it is still significant and telling that so many Americans do not want to be identified with one or the other of the two major parties. One useful thing to do in class is to pull up the most recent data on party identification and ask students to discuss the recent trends they observe. Party identification data can be found here: http://elections.huffingtonpost.com/pollster/party-identification.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5C70E30-6330-4F46-A30D-3CA4A51284B7}" type="slidenum">
              <a:rPr lang="en-US" altLang="en-US"/>
              <a:pPr>
                <a:spcBef>
                  <a:spcPct val="0"/>
                </a:spcBef>
              </a:pPr>
              <a:t>17</a:t>
            </a:fld>
            <a:endParaRPr lang="en-US" altLang="en-US"/>
          </a:p>
        </p:txBody>
      </p:sp>
    </p:spTree>
    <p:extLst>
      <p:ext uri="{BB962C8B-B14F-4D97-AF65-F5344CB8AC3E}">
        <p14:creationId xmlns:p14="http://schemas.microsoft.com/office/powerpoint/2010/main" val="809558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One useful exercise is to have students discuss which party they think is most likely to grow in the near future if the parties maintain the same coalition of demographic groups supporting them. In other words, based on population trends, which coalition would you rather have supporting you 50 years from now? From there, you might ask students to speculate on what kinds of policies each party would be wise to support, given the voters they need to attract.</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5C80A37-E077-154F-8B67-46D8436CF676}" type="slidenum">
              <a:rPr lang="en-US" altLang="en-US"/>
              <a:pPr>
                <a:spcBef>
                  <a:spcPct val="0"/>
                </a:spcBef>
              </a:pPr>
              <a:t>18</a:t>
            </a:fld>
            <a:endParaRPr lang="en-US" altLang="en-US"/>
          </a:p>
        </p:txBody>
      </p:sp>
    </p:spTree>
    <p:extLst>
      <p:ext uri="{BB962C8B-B14F-4D97-AF65-F5344CB8AC3E}">
        <p14:creationId xmlns:p14="http://schemas.microsoft.com/office/powerpoint/2010/main" val="3832137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i="1" dirty="0"/>
              <a:t>Saturday Night Live </a:t>
            </a:r>
            <a:r>
              <a:rPr lang="en-US" altLang="en-US" dirty="0"/>
              <a:t>poked fun at the Republican Party</a:t>
            </a:r>
            <a:r>
              <a:rPr lang="ja-JP" altLang="en-US" dirty="0"/>
              <a:t>’</a:t>
            </a:r>
            <a:r>
              <a:rPr lang="en-US" altLang="ja-JP" dirty="0"/>
              <a:t>s electorate in 1988 by suggesting that the party is dominated by white, upper-class, and upper-middle-class businessmen but was trying to suggest otherwise. The show made a fake ad touting the Republican Party</a:t>
            </a:r>
            <a:r>
              <a:rPr lang="ja-JP" altLang="en-US" dirty="0"/>
              <a:t>’</a:t>
            </a:r>
            <a:r>
              <a:rPr lang="en-US" altLang="ja-JP" dirty="0"/>
              <a:t>s new diversity. The ad can be found here: http://www.nbc.com/saturday-night-live/video/republican-ad/2868074?snl=1.</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DB8EC9D-0B77-D448-A19C-973D55F4AAD5}" type="slidenum">
              <a:rPr lang="en-US" altLang="en-US"/>
              <a:pPr>
                <a:spcBef>
                  <a:spcPct val="0"/>
                </a:spcBef>
              </a:pPr>
              <a:t>19</a:t>
            </a:fld>
            <a:endParaRPr lang="en-US" altLang="en-US"/>
          </a:p>
        </p:txBody>
      </p:sp>
    </p:spTree>
    <p:extLst>
      <p:ext uri="{BB962C8B-B14F-4D97-AF65-F5344CB8AC3E}">
        <p14:creationId xmlns:p14="http://schemas.microsoft.com/office/powerpoint/2010/main" val="29899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Party organizations in the United States are generally </a:t>
            </a:r>
            <a:r>
              <a:rPr lang="ja-JP" altLang="en-US" dirty="0"/>
              <a:t>“</a:t>
            </a:r>
            <a:r>
              <a:rPr lang="en-US" altLang="ja-JP" dirty="0"/>
              <a:t>bottom-up</a:t>
            </a:r>
            <a:r>
              <a:rPr lang="ja-JP" altLang="en-US" dirty="0"/>
              <a:t>”</a:t>
            </a:r>
            <a:r>
              <a:rPr lang="en-US" altLang="ja-JP" dirty="0"/>
              <a:t> organizations in the sense that the national convention and the national committees are made up of delegates and activists from the state level. Also, the national parties are organized to match with elective offices and electoral districts around the country.</a:t>
            </a: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3F5EA63-1BA9-8749-9A70-6D7ED2058D78}" type="slidenum">
              <a:rPr lang="en-US" altLang="en-US"/>
              <a:pPr>
                <a:spcBef>
                  <a:spcPct val="0"/>
                </a:spcBef>
              </a:pPr>
              <a:t>20</a:t>
            </a:fld>
            <a:endParaRPr lang="en-US" altLang="en-US"/>
          </a:p>
        </p:txBody>
      </p:sp>
    </p:spTree>
    <p:extLst>
      <p:ext uri="{BB962C8B-B14F-4D97-AF65-F5344CB8AC3E}">
        <p14:creationId xmlns:p14="http://schemas.microsoft.com/office/powerpoint/2010/main" val="355273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9F4DD3A-F8B2-CD47-89B7-C9D1140174BF}" type="slidenum">
              <a:rPr lang="en-US" altLang="en-US"/>
              <a:pPr>
                <a:spcBef>
                  <a:spcPct val="0"/>
                </a:spcBef>
              </a:pPr>
              <a:t>3</a:t>
            </a:fld>
            <a:endParaRPr lang="en-US" altLang="en-US"/>
          </a:p>
        </p:txBody>
      </p:sp>
    </p:spTree>
    <p:extLst>
      <p:ext uri="{BB962C8B-B14F-4D97-AF65-F5344CB8AC3E}">
        <p14:creationId xmlns:p14="http://schemas.microsoft.com/office/powerpoint/2010/main" val="25338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Ask students to go to the two major party national websites and compare the organizing and fund-raising tools they see there. One interesting aspect of this exercise is how similar the two websites are in terms of their efforts to reach out to voters, raise money, and organize voters for the fall campaigns. You might ask students which website they think is a more effective organizing tool.</a:t>
            </a:r>
          </a:p>
          <a:p>
            <a:pPr marL="171450" indent="-171450" eaLnBrk="1" hangingPunct="1">
              <a:spcBef>
                <a:spcPct val="0"/>
              </a:spcBef>
              <a:buFont typeface="Arial" panose="020B0604020202020204" pitchFamily="34" charset="0"/>
              <a:buChar char="•"/>
            </a:pPr>
            <a:r>
              <a:rPr lang="en-US" altLang="en-US" dirty="0"/>
              <a:t>http://www.gop.com/</a:t>
            </a:r>
          </a:p>
          <a:p>
            <a:pPr marL="171450" indent="-171450" eaLnBrk="1" hangingPunct="1">
              <a:spcBef>
                <a:spcPct val="0"/>
              </a:spcBef>
              <a:buFont typeface="Arial" panose="020B0604020202020204" pitchFamily="34" charset="0"/>
              <a:buChar char="•"/>
            </a:pPr>
            <a:r>
              <a:rPr lang="en-US" altLang="en-US" dirty="0"/>
              <a:t>http://www.democrats.org/</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36FB47A-0AB4-984C-91CC-E8E0FC7FB456}" type="slidenum">
              <a:rPr lang="en-US" altLang="en-US"/>
              <a:pPr>
                <a:spcBef>
                  <a:spcPct val="0"/>
                </a:spcBef>
              </a:pPr>
              <a:t>21</a:t>
            </a:fld>
            <a:endParaRPr lang="en-US" altLang="en-US"/>
          </a:p>
        </p:txBody>
      </p:sp>
    </p:spTree>
    <p:extLst>
      <p:ext uri="{BB962C8B-B14F-4D97-AF65-F5344CB8AC3E}">
        <p14:creationId xmlns:p14="http://schemas.microsoft.com/office/powerpoint/2010/main" val="198566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0F61FE0-712B-2345-9B3C-4A7A9D26B429}" type="slidenum">
              <a:rPr lang="en-US" altLang="en-US"/>
              <a:pPr>
                <a:spcBef>
                  <a:spcPct val="0"/>
                </a:spcBef>
              </a:pPr>
              <a:t>22</a:t>
            </a:fld>
            <a:endParaRPr lang="en-US" altLang="en-US"/>
          </a:p>
        </p:txBody>
      </p:sp>
    </p:spTree>
    <p:extLst>
      <p:ext uri="{BB962C8B-B14F-4D97-AF65-F5344CB8AC3E}">
        <p14:creationId xmlns:p14="http://schemas.microsoft.com/office/powerpoint/2010/main" val="3404853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as cities.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3EB31B7-1BBE-EE42-B696-DB2C80C872D6}" type="slidenum">
              <a:rPr lang="en-US" altLang="en-US"/>
              <a:pPr>
                <a:spcBef>
                  <a:spcPct val="0"/>
                </a:spcBef>
              </a:pPr>
              <a:t>23</a:t>
            </a:fld>
            <a:endParaRPr lang="en-US" altLang="en-US"/>
          </a:p>
        </p:txBody>
      </p:sp>
    </p:spTree>
    <p:extLst>
      <p:ext uri="{BB962C8B-B14F-4D97-AF65-F5344CB8AC3E}">
        <p14:creationId xmlns:p14="http://schemas.microsoft.com/office/powerpoint/2010/main" val="2437373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as cities.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71E1140-4175-5246-A109-35AC37F7B01D}" type="slidenum">
              <a:rPr lang="en-US" altLang="en-US"/>
              <a:pPr>
                <a:spcBef>
                  <a:spcPct val="0"/>
                </a:spcBef>
              </a:pPr>
              <a:t>24</a:t>
            </a:fld>
            <a:endParaRPr lang="en-US" altLang="en-US"/>
          </a:p>
        </p:txBody>
      </p:sp>
    </p:spTree>
    <p:extLst>
      <p:ext uri="{BB962C8B-B14F-4D97-AF65-F5344CB8AC3E}">
        <p14:creationId xmlns:p14="http://schemas.microsoft.com/office/powerpoint/2010/main" val="85301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229B8E0-7430-6F4F-BEDD-CA0D0C0D8EE2}" type="slidenum">
              <a:rPr lang="en-US" altLang="en-US"/>
              <a:pPr>
                <a:spcBef>
                  <a:spcPct val="0"/>
                </a:spcBef>
              </a:pPr>
              <a:t>25</a:t>
            </a:fld>
            <a:endParaRPr lang="en-US" altLang="en-US"/>
          </a:p>
        </p:txBody>
      </p:sp>
    </p:spTree>
    <p:extLst>
      <p:ext uri="{BB962C8B-B14F-4D97-AF65-F5344CB8AC3E}">
        <p14:creationId xmlns:p14="http://schemas.microsoft.com/office/powerpoint/2010/main" val="148662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9311A06-54B3-F043-BEC6-45299F689D06}" type="slidenum">
              <a:rPr lang="en-US" altLang="en-US"/>
              <a:pPr>
                <a:spcBef>
                  <a:spcPct val="0"/>
                </a:spcBef>
              </a:pPr>
              <a:t>26</a:t>
            </a:fld>
            <a:endParaRPr lang="en-US" altLang="en-US"/>
          </a:p>
        </p:txBody>
      </p:sp>
    </p:spTree>
    <p:extLst>
      <p:ext uri="{BB962C8B-B14F-4D97-AF65-F5344CB8AC3E}">
        <p14:creationId xmlns:p14="http://schemas.microsoft.com/office/powerpoint/2010/main" val="3048614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77086A2-FAE2-2043-AF30-0B896E3734D5}" type="slidenum">
              <a:rPr lang="en-US" altLang="en-US"/>
              <a:pPr>
                <a:spcBef>
                  <a:spcPct val="0"/>
                </a:spcBef>
              </a:pPr>
              <a:t>27</a:t>
            </a:fld>
            <a:endParaRPr lang="en-US" altLang="en-US"/>
          </a:p>
        </p:txBody>
      </p:sp>
    </p:spTree>
    <p:extLst>
      <p:ext uri="{BB962C8B-B14F-4D97-AF65-F5344CB8AC3E}">
        <p14:creationId xmlns:p14="http://schemas.microsoft.com/office/powerpoint/2010/main" val="3772242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64AFE18-1D56-C743-A5F4-1E695CAA6B30}" type="slidenum">
              <a:rPr lang="en-US" altLang="en-US"/>
              <a:pPr>
                <a:spcBef>
                  <a:spcPct val="0"/>
                </a:spcBef>
              </a:pPr>
              <a:t>28</a:t>
            </a:fld>
            <a:endParaRPr lang="en-US" altLang="en-US"/>
          </a:p>
        </p:txBody>
      </p:sp>
    </p:spTree>
    <p:extLst>
      <p:ext uri="{BB962C8B-B14F-4D97-AF65-F5344CB8AC3E}">
        <p14:creationId xmlns:p14="http://schemas.microsoft.com/office/powerpoint/2010/main" val="279131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good example of a party machine students may be familiar with is one led by </a:t>
            </a:r>
            <a:r>
              <a:rPr lang="ja-JP" altLang="en-US" dirty="0"/>
              <a:t>“</a:t>
            </a:r>
            <a:r>
              <a:rPr lang="en-US" altLang="ja-JP" dirty="0" err="1"/>
              <a:t>Nucky</a:t>
            </a:r>
            <a:r>
              <a:rPr lang="ja-JP" altLang="en-US" dirty="0"/>
              <a:t>”</a:t>
            </a:r>
            <a:r>
              <a:rPr lang="en-US" altLang="ja-JP" dirty="0"/>
              <a:t> Thompson in Atlantic City, New Jersey, during the era of Prohibition. (This was, of course, during the fourth party system, but it is a good example of a party machine.) A fictionalized version of Thompson</a:t>
            </a:r>
            <a:r>
              <a:rPr lang="ja-JP" altLang="en-US" dirty="0"/>
              <a:t>’</a:t>
            </a:r>
            <a:r>
              <a:rPr lang="en-US" altLang="ja-JP" dirty="0"/>
              <a:t>s exploits are depicted in the recent HBO series </a:t>
            </a:r>
            <a:r>
              <a:rPr lang="en-US" altLang="ja-JP" i="1" dirty="0"/>
              <a:t>Boardwalk Empire</a:t>
            </a:r>
            <a:r>
              <a:rPr lang="en-US" altLang="ja-JP" dirty="0"/>
              <a:t>.</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24C631-512A-6B42-B5E8-213526251158}" type="slidenum">
              <a:rPr lang="en-US" altLang="en-US"/>
              <a:pPr>
                <a:spcBef>
                  <a:spcPct val="0"/>
                </a:spcBef>
              </a:pPr>
              <a:t>29</a:t>
            </a:fld>
            <a:endParaRPr lang="en-US" altLang="en-US"/>
          </a:p>
        </p:txBody>
      </p:sp>
    </p:spTree>
    <p:extLst>
      <p:ext uri="{BB962C8B-B14F-4D97-AF65-F5344CB8AC3E}">
        <p14:creationId xmlns:p14="http://schemas.microsoft.com/office/powerpoint/2010/main" val="246524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5D4E20B-0156-1145-9534-C32E2CB09FED}" type="slidenum">
              <a:rPr lang="en-US" altLang="en-US"/>
              <a:pPr>
                <a:spcBef>
                  <a:spcPct val="0"/>
                </a:spcBef>
              </a:pPr>
              <a:t>30</a:t>
            </a:fld>
            <a:endParaRPr lang="en-US" altLang="en-US"/>
          </a:p>
        </p:txBody>
      </p:sp>
    </p:spTree>
    <p:extLst>
      <p:ext uri="{BB962C8B-B14F-4D97-AF65-F5344CB8AC3E}">
        <p14:creationId xmlns:p14="http://schemas.microsoft.com/office/powerpoint/2010/main" val="121604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When we imagine parties as coalitions of smaller groups, it is easier to understand why American political parties have traditionally been less disciplined organizations than their counterparts in other industrialized democracies are, particularly those in multiparty systems. Parties in America are sometimes temporary and shaky coalitions of groups that are not necessarily natural allies.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88198BE-6840-DA42-AC8B-D110C43FBAA7}" type="slidenum">
              <a:rPr lang="en-US" altLang="en-US"/>
              <a:pPr>
                <a:spcBef>
                  <a:spcPct val="0"/>
                </a:spcBef>
              </a:pPr>
              <a:t>4</a:t>
            </a:fld>
            <a:endParaRPr lang="en-US" altLang="en-US"/>
          </a:p>
        </p:txBody>
      </p:sp>
    </p:spTree>
    <p:extLst>
      <p:ext uri="{BB962C8B-B14F-4D97-AF65-F5344CB8AC3E}">
        <p14:creationId xmlns:p14="http://schemas.microsoft.com/office/powerpoint/2010/main" val="1366288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5BA5B0F-3CEF-2F48-9E47-C0ADEA12ADA2}" type="slidenum">
              <a:rPr lang="en-US" altLang="en-US"/>
              <a:pPr>
                <a:spcBef>
                  <a:spcPct val="0"/>
                </a:spcBef>
              </a:pPr>
              <a:t>31</a:t>
            </a:fld>
            <a:endParaRPr lang="en-US" altLang="en-US"/>
          </a:p>
        </p:txBody>
      </p:sp>
    </p:spTree>
    <p:extLst>
      <p:ext uri="{BB962C8B-B14F-4D97-AF65-F5344CB8AC3E}">
        <p14:creationId xmlns:p14="http://schemas.microsoft.com/office/powerpoint/2010/main" val="3405561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B24D926-54AD-5840-8100-FD4C92F2C13B}" type="slidenum">
              <a:rPr lang="en-US" altLang="en-US"/>
              <a:pPr>
                <a:spcBef>
                  <a:spcPct val="0"/>
                </a:spcBef>
              </a:pPr>
              <a:t>32</a:t>
            </a:fld>
            <a:endParaRPr lang="en-US" altLang="en-US"/>
          </a:p>
        </p:txBody>
      </p:sp>
    </p:spTree>
    <p:extLst>
      <p:ext uri="{BB962C8B-B14F-4D97-AF65-F5344CB8AC3E}">
        <p14:creationId xmlns:p14="http://schemas.microsoft.com/office/powerpoint/2010/main" val="3053229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0302F0-EB65-5847-B616-AF40B801D410}" type="slidenum">
              <a:rPr lang="en-US" altLang="en-US"/>
              <a:pPr>
                <a:spcBef>
                  <a:spcPct val="0"/>
                </a:spcBef>
              </a:pPr>
              <a:t>35</a:t>
            </a:fld>
            <a:endParaRPr lang="en-US" altLang="en-US"/>
          </a:p>
        </p:txBody>
      </p:sp>
    </p:spTree>
    <p:extLst>
      <p:ext uri="{BB962C8B-B14F-4D97-AF65-F5344CB8AC3E}">
        <p14:creationId xmlns:p14="http://schemas.microsoft.com/office/powerpoint/2010/main" val="1385500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5F58751-E70A-9E4D-BB1B-5849BDCCFAA7}" type="slidenum">
              <a:rPr lang="en-US" altLang="en-US"/>
              <a:pPr>
                <a:spcBef>
                  <a:spcPct val="0"/>
                </a:spcBef>
              </a:pPr>
              <a:t>36</a:t>
            </a:fld>
            <a:endParaRPr lang="en-US" altLang="en-US"/>
          </a:p>
        </p:txBody>
      </p:sp>
    </p:spTree>
    <p:extLst>
      <p:ext uri="{BB962C8B-B14F-4D97-AF65-F5344CB8AC3E}">
        <p14:creationId xmlns:p14="http://schemas.microsoft.com/office/powerpoint/2010/main" val="2593244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619A977-BE67-2D4A-9AB2-4020E33743D3}" type="slidenum">
              <a:rPr lang="en-US" altLang="en-US"/>
              <a:pPr>
                <a:spcBef>
                  <a:spcPct val="0"/>
                </a:spcBef>
              </a:pPr>
              <a:t>37</a:t>
            </a:fld>
            <a:endParaRPr lang="en-US" altLang="en-US"/>
          </a:p>
        </p:txBody>
      </p:sp>
    </p:spTree>
    <p:extLst>
      <p:ext uri="{BB962C8B-B14F-4D97-AF65-F5344CB8AC3E}">
        <p14:creationId xmlns:p14="http://schemas.microsoft.com/office/powerpoint/2010/main" val="4275021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African American voters</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0230CCE-8170-A54E-A811-E05B793D9746}" type="slidenum">
              <a:rPr lang="en-US" altLang="en-US"/>
              <a:pPr>
                <a:spcBef>
                  <a:spcPct val="0"/>
                </a:spcBef>
              </a:pPr>
              <a:t>38</a:t>
            </a:fld>
            <a:endParaRPr lang="en-US" altLang="en-US"/>
          </a:p>
        </p:txBody>
      </p:sp>
    </p:spTree>
    <p:extLst>
      <p:ext uri="{BB962C8B-B14F-4D97-AF65-F5344CB8AC3E}">
        <p14:creationId xmlns:p14="http://schemas.microsoft.com/office/powerpoint/2010/main" val="597165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African American voters</a:t>
            </a:r>
          </a:p>
          <a:p>
            <a:pPr eaLnBrk="1" hangingPunct="1">
              <a:spcBef>
                <a:spcPct val="0"/>
              </a:spcBef>
            </a:pPr>
            <a:endParaRPr lang="en-US" altLang="en-US" b="1" dirty="0"/>
          </a:p>
          <a:p>
            <a:pPr eaLnBrk="1" hangingPunct="1">
              <a:spcBef>
                <a:spcPct val="0"/>
              </a:spcBef>
            </a:pPr>
            <a:r>
              <a:rPr lang="en-US" altLang="en-US" dirty="0"/>
              <a:t>African American voters have been the single most reliable voting bloc in support of the Democratic Party in the sixth party system. The other groups listed here are all groups that tend to support the Republican nominee for president.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D8057D7-1B18-BD40-97AB-B995AA4D7CBE}" type="slidenum">
              <a:rPr lang="en-US" altLang="en-US"/>
              <a:pPr>
                <a:spcBef>
                  <a:spcPct val="0"/>
                </a:spcBef>
              </a:pPr>
              <a:t>39</a:t>
            </a:fld>
            <a:endParaRPr lang="en-US" altLang="en-US"/>
          </a:p>
        </p:txBody>
      </p:sp>
    </p:spTree>
    <p:extLst>
      <p:ext uri="{BB962C8B-B14F-4D97-AF65-F5344CB8AC3E}">
        <p14:creationId xmlns:p14="http://schemas.microsoft.com/office/powerpoint/2010/main" val="1251329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A good group exercise or writing assignment would be to ask students to look at the ways in which parties are stronger or weaker than they used to be in each of these three spheres.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F46276-889C-4544-8D92-C770DCDD4103}" type="slidenum">
              <a:rPr lang="en-US" altLang="en-US"/>
              <a:pPr>
                <a:spcBef>
                  <a:spcPct val="0"/>
                </a:spcBef>
              </a:pPr>
              <a:t>40</a:t>
            </a:fld>
            <a:endParaRPr lang="en-US" altLang="en-US"/>
          </a:p>
        </p:txBody>
      </p:sp>
    </p:spTree>
    <p:extLst>
      <p:ext uri="{BB962C8B-B14F-4D97-AF65-F5344CB8AC3E}">
        <p14:creationId xmlns:p14="http://schemas.microsoft.com/office/powerpoint/2010/main" val="516161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An antiabortion protest in Washington, D.C., in 2016.</a:t>
            </a:r>
            <a:endParaRPr lang="en-US" dirty="0"/>
          </a:p>
        </p:txBody>
      </p:sp>
      <p:sp>
        <p:nvSpPr>
          <p:cNvPr id="4" name="Slide Number Placeholder 3"/>
          <p:cNvSpPr>
            <a:spLocks noGrp="1"/>
          </p:cNvSpPr>
          <p:nvPr>
            <p:ph type="sldNum" sz="quarter" idx="10"/>
          </p:nvPr>
        </p:nvSpPr>
        <p:spPr/>
        <p:txBody>
          <a:bodyPr/>
          <a:lstStyle/>
          <a:p>
            <a:pPr>
              <a:defRPr/>
            </a:pPr>
            <a:fld id="{BCA1A6DE-9EDB-FC49-B153-824EAD599008}" type="slidenum">
              <a:rPr lang="en-US" altLang="en-US" smtClean="0"/>
              <a:pPr>
                <a:defRPr/>
              </a:pPr>
              <a:t>42</a:t>
            </a:fld>
            <a:endParaRPr lang="en-US" altLang="en-US"/>
          </a:p>
        </p:txBody>
      </p:sp>
    </p:spTree>
    <p:extLst>
      <p:ext uri="{BB962C8B-B14F-4D97-AF65-F5344CB8AC3E}">
        <p14:creationId xmlns:p14="http://schemas.microsoft.com/office/powerpoint/2010/main" val="1375250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Individuals identify with a political party for many reasons, including their own social group memberships and feelings toward other social groups. To what extent do the social group characteristics of political candidates affect the connection between citizens’ party identifications and their support for those candidates? One important social group for many people is religion. In recent decades, the American public has come to view the Republican Party as the party of religious people and the Democratic Party as the party of nonreligious people.</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We asked survey respondents whether they considered Evangelical Christians, religious people, nonreligious people, and atheists to be</a:t>
            </a:r>
          </a:p>
          <a:p>
            <a:r>
              <a:rPr lang="en-US" sz="1200" b="0" i="0" u="none" strike="noStrike" kern="1200" baseline="0" dirty="0" smtClean="0">
                <a:solidFill>
                  <a:schemeClr val="tx1"/>
                </a:solidFill>
                <a:latin typeface="+mn-lt"/>
                <a:ea typeface="ＭＳ Ｐゴシック" charset="-128"/>
                <a:cs typeface="ＭＳ Ｐゴシック" pitchFamily="1" charset="-128"/>
              </a:rPr>
              <a:t>“mainly Republicans, mainly Democrats, or a pretty even mix of both.” Americans overwhelmingly view Evangelicals as Republican, tend to view religious people as Republican, and more often perceive nonreligious people as Democrats.</a:t>
            </a:r>
            <a:endParaRPr lang="en-US" dirty="0"/>
          </a:p>
        </p:txBody>
      </p:sp>
      <p:sp>
        <p:nvSpPr>
          <p:cNvPr id="4" name="Slide Number Placeholder 3"/>
          <p:cNvSpPr>
            <a:spLocks noGrp="1"/>
          </p:cNvSpPr>
          <p:nvPr>
            <p:ph type="sldNum" sz="quarter" idx="10"/>
          </p:nvPr>
        </p:nvSpPr>
        <p:spPr/>
        <p:txBody>
          <a:bodyPr/>
          <a:lstStyle/>
          <a:p>
            <a:pPr>
              <a:defRPr/>
            </a:pPr>
            <a:fld id="{BCA1A6DE-9EDB-FC49-B153-824EAD599008}" type="slidenum">
              <a:rPr lang="en-US" altLang="en-US" smtClean="0"/>
              <a:pPr>
                <a:defRPr/>
              </a:pPr>
              <a:t>43</a:t>
            </a:fld>
            <a:endParaRPr lang="en-US" altLang="en-US"/>
          </a:p>
        </p:txBody>
      </p:sp>
    </p:spTree>
    <p:extLst>
      <p:ext uri="{BB962C8B-B14F-4D97-AF65-F5344CB8AC3E}">
        <p14:creationId xmlns:p14="http://schemas.microsoft.com/office/powerpoint/2010/main" val="176242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discussion of abortion politics in The Policy Principle box on p. 496 provides a good case for class discussion of the way in which collective action even within one party can be difficult. In the wake of the </a:t>
            </a:r>
            <a:r>
              <a:rPr lang="en-US" altLang="en-US" i="1" dirty="0"/>
              <a:t>Roe v. Wade </a:t>
            </a:r>
            <a:r>
              <a:rPr lang="en-US" altLang="en-US" dirty="0"/>
              <a:t>decision in 1973, the Republican Party quickly moved toward a platform position (by 1980) supporting a constitutional amendment protecting “the right to life for unborn children.” But, partly because of some measure of internal disagreement within the party, elected Republicans at the national level have not enacted many policies at the federal level to curtail abortion rights. The reason is that there remain some parts of the party that are not on the same page on this issue, and party officials also have to worry about alienating too many independent voters who do not support the party platform’s more explicit stance.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F4E5739-B277-0F46-9D87-D7BAAB12E2E2}" type="slidenum">
              <a:rPr lang="en-US" altLang="en-US"/>
              <a:pPr>
                <a:spcBef>
                  <a:spcPct val="0"/>
                </a:spcBef>
              </a:pPr>
              <a:t>5</a:t>
            </a:fld>
            <a:endParaRPr lang="en-US" altLang="en-US"/>
          </a:p>
        </p:txBody>
      </p:sp>
    </p:spTree>
    <p:extLst>
      <p:ext uri="{BB962C8B-B14F-4D97-AF65-F5344CB8AC3E}">
        <p14:creationId xmlns:p14="http://schemas.microsoft.com/office/powerpoint/2010/main" val="2178983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How does the public’s perception of political parties’ social group profiles affect the connection between individuals’ party ties and their voting decisions? To find out, we presented survey respondents with descriptions of candidates that were identical except for what they said about the candidate’s religion. We found that the support of Republican and Democratic identifiers for the candidate changed markedly with the candidate’s religious profile. Our findings suggest that because voters make assumptions about candidates’ political orientations based on their social characteristics, these characteristics are quite important for electoral behavior.</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We randomly varied what we told survey respondents about the religiosity of a hypothetical state legislative candidate with a nonpartisan issue profile (focusing on goals such as good jobs, a strong economy, and efficient government) and no identified party affiliation. In the baseline (or control) condition, no mention was made of the candidate’s religious orientation. When we told respondents that the candidate was moderately religious (“a man of faith”) or strongly religious (a “deeply religious” person with a “personal relationship with God”), support decreased among Democrats and increased among Republicans. When we described the candidate as a secular critic of </a:t>
            </a:r>
            <a:r>
              <a:rPr lang="en-US" sz="1200" b="0" i="0" u="none" strike="noStrike" kern="1200" baseline="0" smtClean="0">
                <a:solidFill>
                  <a:schemeClr val="tx1"/>
                </a:solidFill>
                <a:latin typeface="+mn-lt"/>
                <a:ea typeface="ＭＳ Ｐゴシック" charset="-128"/>
                <a:cs typeface="ＭＳ Ｐゴシック" pitchFamily="1" charset="-128"/>
              </a:rPr>
              <a:t>religion in public life </a:t>
            </a:r>
            <a:r>
              <a:rPr lang="en-US" sz="1200" b="0" i="0" u="none" strike="noStrike" kern="1200" baseline="0" dirty="0" smtClean="0">
                <a:solidFill>
                  <a:schemeClr val="tx1"/>
                </a:solidFill>
                <a:latin typeface="+mn-lt"/>
                <a:ea typeface="ＭＳ Ｐゴシック" charset="-128"/>
                <a:cs typeface="ＭＳ Ｐゴシック" pitchFamily="1" charset="-128"/>
              </a:rPr>
              <a:t>(a “man of science</a:t>
            </a:r>
            <a:r>
              <a:rPr lang="en-US" sz="1200" b="0" i="0" u="none" strike="noStrike" kern="1200" baseline="0" smtClean="0">
                <a:solidFill>
                  <a:schemeClr val="tx1"/>
                </a:solidFill>
                <a:latin typeface="+mn-lt"/>
                <a:ea typeface="ＭＳ Ｐゴシック" charset="-128"/>
                <a:cs typeface="ＭＳ Ｐゴシック" pitchFamily="1" charset="-128"/>
              </a:rPr>
              <a:t>” belonging to </a:t>
            </a:r>
            <a:r>
              <a:rPr lang="en-US" sz="1200" b="0" i="0" u="none" strike="noStrike" kern="1200" baseline="0" dirty="0" smtClean="0">
                <a:solidFill>
                  <a:schemeClr val="tx1"/>
                </a:solidFill>
                <a:latin typeface="+mn-lt"/>
                <a:ea typeface="ＭＳ Ｐゴシック" charset="-128"/>
                <a:cs typeface="ＭＳ Ｐゴシック" pitchFamily="1" charset="-128"/>
              </a:rPr>
              <a:t>Americans United for the </a:t>
            </a:r>
            <a:r>
              <a:rPr lang="en-US" sz="1200" b="0" i="0" u="none" strike="noStrike" kern="1200" baseline="0" smtClean="0">
                <a:solidFill>
                  <a:schemeClr val="tx1"/>
                </a:solidFill>
                <a:latin typeface="+mn-lt"/>
                <a:ea typeface="ＭＳ Ｐゴシック" charset="-128"/>
                <a:cs typeface="ＭＳ Ｐゴシック" pitchFamily="1" charset="-128"/>
              </a:rPr>
              <a:t>Separation of Church </a:t>
            </a:r>
            <a:r>
              <a:rPr lang="en-US" sz="1200" b="0" i="0" u="none" strike="noStrike" kern="1200" baseline="0" dirty="0" smtClean="0">
                <a:solidFill>
                  <a:schemeClr val="tx1"/>
                </a:solidFill>
                <a:latin typeface="+mn-lt"/>
                <a:ea typeface="ＭＳ Ｐゴシック" charset="-128"/>
                <a:cs typeface="ＭＳ Ｐゴシック" pitchFamily="1" charset="-128"/>
              </a:rPr>
              <a:t>and State), </a:t>
            </a:r>
            <a:r>
              <a:rPr lang="en-US" sz="1200" b="0" i="0" u="none" strike="noStrike" kern="1200" baseline="0" smtClean="0">
                <a:solidFill>
                  <a:schemeClr val="tx1"/>
                </a:solidFill>
                <a:latin typeface="+mn-lt"/>
                <a:ea typeface="ＭＳ Ｐゴシック" charset="-128"/>
                <a:cs typeface="ＭＳ Ｐゴシック" pitchFamily="1" charset="-128"/>
              </a:rPr>
              <a:t>support strongly increased </a:t>
            </a:r>
            <a:r>
              <a:rPr lang="en-US" sz="1200" b="0" i="0" u="none" strike="noStrike" kern="1200" baseline="0" dirty="0" smtClean="0">
                <a:solidFill>
                  <a:schemeClr val="tx1"/>
                </a:solidFill>
                <a:latin typeface="+mn-lt"/>
                <a:ea typeface="ＭＳ Ｐゴシック" charset="-128"/>
                <a:cs typeface="ＭＳ Ｐゴシック" pitchFamily="1" charset="-128"/>
              </a:rPr>
              <a:t>among </a:t>
            </a:r>
            <a:r>
              <a:rPr lang="en-US" sz="1200" b="0" i="0" u="none" strike="noStrike" kern="1200" baseline="0" smtClean="0">
                <a:solidFill>
                  <a:schemeClr val="tx1"/>
                </a:solidFill>
                <a:latin typeface="+mn-lt"/>
                <a:ea typeface="ＭＳ Ｐゴシック" charset="-128"/>
                <a:cs typeface="ＭＳ Ｐゴシック" pitchFamily="1" charset="-128"/>
              </a:rPr>
              <a:t>Democrats and strongly </a:t>
            </a:r>
            <a:r>
              <a:rPr lang="en-US" sz="1200" b="0" i="0" u="none" strike="noStrike" kern="1200" baseline="0" dirty="0" smtClean="0">
                <a:solidFill>
                  <a:schemeClr val="tx1"/>
                </a:solidFill>
                <a:latin typeface="+mn-lt"/>
                <a:ea typeface="ＭＳ Ｐゴシック" charset="-128"/>
                <a:cs typeface="ＭＳ Ｐゴシック" pitchFamily="1" charset="-128"/>
              </a:rPr>
              <a:t>decreased among Republicans.</a:t>
            </a:r>
            <a:endParaRPr lang="en-US" dirty="0"/>
          </a:p>
        </p:txBody>
      </p:sp>
      <p:sp>
        <p:nvSpPr>
          <p:cNvPr id="4" name="Slide Number Placeholder 3"/>
          <p:cNvSpPr>
            <a:spLocks noGrp="1"/>
          </p:cNvSpPr>
          <p:nvPr>
            <p:ph type="sldNum" sz="quarter" idx="10"/>
          </p:nvPr>
        </p:nvSpPr>
        <p:spPr/>
        <p:txBody>
          <a:bodyPr/>
          <a:lstStyle/>
          <a:p>
            <a:pPr>
              <a:defRPr/>
            </a:pPr>
            <a:fld id="{BCA1A6DE-9EDB-FC49-B153-824EAD599008}" type="slidenum">
              <a:rPr lang="en-US" altLang="en-US" smtClean="0"/>
              <a:pPr>
                <a:defRPr/>
              </a:pPr>
              <a:t>44</a:t>
            </a:fld>
            <a:endParaRPr lang="en-US" altLang="en-US"/>
          </a:p>
        </p:txBody>
      </p:sp>
    </p:spTree>
    <p:extLst>
      <p:ext uri="{BB962C8B-B14F-4D97-AF65-F5344CB8AC3E}">
        <p14:creationId xmlns:p14="http://schemas.microsoft.com/office/powerpoint/2010/main" val="83579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2F680A2-AA5E-4049-B595-E9037FD482D4}" type="slidenum">
              <a:rPr lang="en-US" altLang="en-US"/>
              <a:pPr>
                <a:spcBef>
                  <a:spcPct val="0"/>
                </a:spcBef>
              </a:pPr>
              <a:t>6</a:t>
            </a:fld>
            <a:endParaRPr lang="en-US" altLang="en-US"/>
          </a:p>
        </p:txBody>
      </p:sp>
    </p:spTree>
    <p:extLst>
      <p:ext uri="{BB962C8B-B14F-4D97-AF65-F5344CB8AC3E}">
        <p14:creationId xmlns:p14="http://schemas.microsoft.com/office/powerpoint/2010/main" val="297629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to check presidential power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1907938-0284-AB44-B38F-155F164640B4}" type="slidenum">
              <a:rPr lang="en-US" altLang="en-US"/>
              <a:pPr>
                <a:spcBef>
                  <a:spcPct val="0"/>
                </a:spcBef>
              </a:pPr>
              <a:t>7</a:t>
            </a:fld>
            <a:endParaRPr lang="en-US" altLang="en-US"/>
          </a:p>
        </p:txBody>
      </p:sp>
    </p:spTree>
    <p:extLst>
      <p:ext uri="{BB962C8B-B14F-4D97-AF65-F5344CB8AC3E}">
        <p14:creationId xmlns:p14="http://schemas.microsoft.com/office/powerpoint/2010/main" val="376415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to check presidential power</a:t>
            </a:r>
          </a:p>
          <a:p>
            <a:pPr eaLnBrk="1" hangingPunct="1">
              <a:spcBef>
                <a:spcPct val="0"/>
              </a:spcBef>
            </a:pPr>
            <a:endParaRPr lang="en-US" altLang="en-US" b="1" dirty="0"/>
          </a:p>
          <a:p>
            <a:pPr eaLnBrk="1" hangingPunct="1">
              <a:spcBef>
                <a:spcPct val="0"/>
              </a:spcBef>
            </a:pPr>
            <a:r>
              <a:rPr lang="en-US" altLang="en-US" dirty="0"/>
              <a:t>Parties can play a role in checking presidential power, particularly when there is divided government, but this is not a principal reason that parties form in the first place.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16FFD27-03AD-5C4C-BE1F-E8BDAC2C305A}" type="slidenum">
              <a:rPr lang="en-US" altLang="en-US"/>
              <a:pPr>
                <a:spcBef>
                  <a:spcPct val="0"/>
                </a:spcBef>
              </a:pPr>
              <a:t>8</a:t>
            </a:fld>
            <a:endParaRPr lang="en-US" altLang="en-US"/>
          </a:p>
        </p:txBody>
      </p:sp>
    </p:spTree>
    <p:extLst>
      <p:ext uri="{BB962C8B-B14F-4D97-AF65-F5344CB8AC3E}">
        <p14:creationId xmlns:p14="http://schemas.microsoft.com/office/powerpoint/2010/main" val="272899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This function of parties is not discussed much, but it is a critical lynchpin in partisan activity. Campaigns are more and more expensive, and media scrutiny is more and more intrusive all the time. Good candidates are those who can withstand the media scrutiny and who are willing to do the work of raising money, building campaign organizations, and campaigning. This usually requires sacrifices in terms of family and career, and for many would-be candidates, the price is too high. They </a:t>
            </a:r>
            <a:r>
              <a:rPr lang="ja-JP" altLang="en-US" dirty="0"/>
              <a:t>“</a:t>
            </a:r>
            <a:r>
              <a:rPr lang="en-US" altLang="ja-JP" dirty="0"/>
              <a:t>choose not to run,</a:t>
            </a:r>
            <a:r>
              <a:rPr lang="ja-JP" altLang="en-US" dirty="0"/>
              <a:t>”</a:t>
            </a:r>
            <a:r>
              <a:rPr lang="en-US" altLang="ja-JP" dirty="0"/>
              <a:t> as Jerry Seinfeld once famously said!</a:t>
            </a: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0AE31B0-F4A4-4243-A85F-98E8DC3B2847}" type="slidenum">
              <a:rPr lang="en-US" altLang="en-US"/>
              <a:pPr>
                <a:spcBef>
                  <a:spcPct val="0"/>
                </a:spcBef>
              </a:pPr>
              <a:t>9</a:t>
            </a:fld>
            <a:endParaRPr lang="en-US" altLang="en-US"/>
          </a:p>
        </p:txBody>
      </p:sp>
    </p:spTree>
    <p:extLst>
      <p:ext uri="{BB962C8B-B14F-4D97-AF65-F5344CB8AC3E}">
        <p14:creationId xmlns:p14="http://schemas.microsoft.com/office/powerpoint/2010/main" val="221293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shift, in the early 1970s, from party conventions to primaries for the selection of presidential nominees has led to an era of more ambitious and more media-savvy presidents who are also more independent of party leaders and congressional leaders. In this sense, Barack Obama and Donald Trump are arguably the prototypes of the primary-nominated president. Obama was not chosen as the Democratic Party</a:t>
            </a:r>
            <a:r>
              <a:rPr lang="ja-JP" altLang="en-US" dirty="0"/>
              <a:t>’</a:t>
            </a:r>
            <a:r>
              <a:rPr lang="en-US" altLang="ja-JP" dirty="0"/>
              <a:t>s nominee in 2008 because insiders in the party wanted him over Hillary Clinton. He was chosen because he got more votes in key caucuses and primaries, and that meant appealing to and organizing voters and activists at the grassroots level. For President Obama, this path to the nomination was both a strength and a weakness. He was a remarkably adept retail campaigner who was able to move the public to his side with soaring oratory. But he was also not as connected to key leaders on Capitol Hill as presidents from the era of party conventions. Donald Trump may experience a similar kind of tension. His relationship with congressional Republicans during the 2016 campaign was complicated to say the least. How that will translate into governance in concert with Republican leaders will be one of the key questions of the Trump presidency.</a:t>
            </a: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75A16AC-7554-9646-AE75-355A56C5BE55}" type="slidenum">
              <a:rPr lang="en-US" altLang="en-US"/>
              <a:pPr>
                <a:spcBef>
                  <a:spcPct val="0"/>
                </a:spcBef>
              </a:pPr>
              <a:t>10</a:t>
            </a:fld>
            <a:endParaRPr lang="en-US" altLang="en-US"/>
          </a:p>
        </p:txBody>
      </p:sp>
    </p:spTree>
    <p:extLst>
      <p:ext uri="{BB962C8B-B14F-4D97-AF65-F5344CB8AC3E}">
        <p14:creationId xmlns:p14="http://schemas.microsoft.com/office/powerpoint/2010/main" val="155132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77663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504F72-0622-4C3B-8B74-E42404372BC8}" type="datetimeFigureOut">
              <a:rPr lang="en-US"/>
              <a:pPr>
                <a:defRPr/>
              </a:pPr>
              <a:t>11/6/2017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1A7982-C3B4-F140-9F2A-84054834B55A}" type="slidenum">
              <a:rPr lang="en-US" altLang="en-US"/>
              <a:pPr>
                <a:defRPr/>
              </a:pPr>
              <a:t>‹#›</a:t>
            </a:fld>
            <a:endParaRPr lang="en-US" altLang="en-US"/>
          </a:p>
        </p:txBody>
      </p:sp>
    </p:spTree>
    <p:extLst>
      <p:ext uri="{BB962C8B-B14F-4D97-AF65-F5344CB8AC3E}">
        <p14:creationId xmlns:p14="http://schemas.microsoft.com/office/powerpoint/2010/main" val="39387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39455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189027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11/6/2017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6915122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787883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40127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188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228707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78178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50847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11/6/2017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1776418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84049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11/6/2017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5902261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12515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352007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72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684658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071453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12171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71298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49210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099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uble Content +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60332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64582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6050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11/6/2017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386288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11/6/2017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8721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11/6/2017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26390173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11/6/2017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5927497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Political Parties</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12</a:t>
            </a:r>
            <a:endParaRPr lang="en-US" sz="2400" b="1" dirty="0">
              <a:cs typeface="Tahoma"/>
            </a:endParaRPr>
          </a:p>
        </p:txBody>
      </p:sp>
    </p:spTree>
    <p:extLst>
      <p:ext uri="{BB962C8B-B14F-4D97-AF65-F5344CB8AC3E}">
        <p14:creationId xmlns:p14="http://schemas.microsoft.com/office/powerpoint/2010/main" val="194365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a:cs typeface="Tahoma"/>
              </a:rPr>
              <a:t>Functions of Parties: Nominating Candidates</a:t>
            </a:r>
          </a:p>
        </p:txBody>
      </p:sp>
      <p:sp>
        <p:nvSpPr>
          <p:cNvPr id="21507" name="Content Placeholder 4"/>
          <p:cNvSpPr>
            <a:spLocks noGrp="1"/>
          </p:cNvSpPr>
          <p:nvPr>
            <p:ph idx="1"/>
          </p:nvPr>
        </p:nvSpPr>
        <p:spPr/>
        <p:txBody>
          <a:bodyPr>
            <a:normAutofit fontScale="92500"/>
          </a:bodyPr>
          <a:lstStyle/>
          <a:p>
            <a:pPr eaLnBrk="1" hangingPunct="1"/>
            <a:r>
              <a:rPr lang="en-US" altLang="en-US" b="1" i="1" dirty="0">
                <a:cs typeface="Tahoma"/>
              </a:rPr>
              <a:t>Nomination</a:t>
            </a:r>
            <a:r>
              <a:rPr lang="en-US" altLang="en-US" dirty="0">
                <a:cs typeface="Tahoma"/>
              </a:rPr>
              <a:t> is the process by which parties select their candidates to run for office</a:t>
            </a:r>
          </a:p>
          <a:p>
            <a:pPr eaLnBrk="1" hangingPunct="1"/>
            <a:r>
              <a:rPr lang="en-US" altLang="en-US" dirty="0">
                <a:cs typeface="Tahoma"/>
              </a:rPr>
              <a:t>There are generally two ways to do this:</a:t>
            </a:r>
          </a:p>
          <a:p>
            <a:pPr lvl="1" eaLnBrk="1" hangingPunct="1"/>
            <a:r>
              <a:rPr lang="en-US" altLang="en-US" dirty="0">
                <a:cs typeface="Tahoma"/>
              </a:rPr>
              <a:t>Convention: a meeting of party leaders to choose nominees</a:t>
            </a:r>
          </a:p>
          <a:p>
            <a:pPr lvl="1" eaLnBrk="1" hangingPunct="1"/>
            <a:r>
              <a:rPr lang="en-US" altLang="en-US" dirty="0">
                <a:cs typeface="Tahoma"/>
              </a:rPr>
              <a:t>Primary: registered party members choose the nominee in an election</a:t>
            </a:r>
          </a:p>
          <a:p>
            <a:pPr eaLnBrk="1" hangingPunct="1"/>
            <a:r>
              <a:rPr lang="en-US" altLang="en-US" dirty="0">
                <a:cs typeface="Tahoma"/>
              </a:rPr>
              <a:t>Conventions tend to choose insiders, while primaries allow for more outsiders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dirty="0">
                <a:cs typeface="Tahoma"/>
              </a:rPr>
              <a:t>Types of Primaries</a:t>
            </a:r>
          </a:p>
        </p:txBody>
      </p:sp>
      <p:sp>
        <p:nvSpPr>
          <p:cNvPr id="25603" name="Content Placeholder 4"/>
          <p:cNvSpPr>
            <a:spLocks noGrp="1"/>
          </p:cNvSpPr>
          <p:nvPr>
            <p:ph idx="1"/>
          </p:nvPr>
        </p:nvSpPr>
        <p:spPr/>
        <p:txBody>
          <a:bodyPr>
            <a:normAutofit lnSpcReduction="10000"/>
          </a:bodyPr>
          <a:lstStyle/>
          <a:p>
            <a:pPr eaLnBrk="1" hangingPunct="1"/>
            <a:r>
              <a:rPr lang="en-US" altLang="en-US" b="1" i="1" dirty="0">
                <a:cs typeface="Tahoma"/>
              </a:rPr>
              <a:t>Closed primary</a:t>
            </a:r>
            <a:r>
              <a:rPr lang="en-US" altLang="ja-JP" dirty="0">
                <a:cs typeface="Tahoma"/>
              </a:rPr>
              <a:t>—</a:t>
            </a:r>
            <a:r>
              <a:rPr lang="en-US" altLang="en-US" dirty="0">
                <a:cs typeface="Tahoma"/>
              </a:rPr>
              <a:t>an election in which only those voters who registered with the party a specified period before Election Day can participate</a:t>
            </a:r>
          </a:p>
          <a:p>
            <a:pPr eaLnBrk="1" hangingPunct="1"/>
            <a:r>
              <a:rPr lang="en-US" altLang="en-US" b="1" i="1" dirty="0">
                <a:cs typeface="Tahoma"/>
              </a:rPr>
              <a:t>Open primary</a:t>
            </a:r>
            <a:r>
              <a:rPr lang="en-US" altLang="ja-JP" dirty="0">
                <a:cs typeface="Tahoma"/>
              </a:rPr>
              <a:t>—</a:t>
            </a:r>
            <a:r>
              <a:rPr lang="en-US" altLang="en-US" dirty="0">
                <a:cs typeface="Tahoma"/>
              </a:rPr>
              <a:t>an election in which voters can choose on Election Day itself which party’s primary to vote in</a:t>
            </a:r>
          </a:p>
          <a:p>
            <a:pPr eaLnBrk="1" hangingPunct="1"/>
            <a:r>
              <a:rPr lang="en-US" altLang="en-US" dirty="0">
                <a:cs typeface="Tahoma"/>
              </a:rPr>
              <a:t>Closed primaries are preferable from the standpoint of party organizers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a:cs typeface="Tahoma"/>
              </a:rPr>
              <a:t>Functions of Parties: Getting Out the Vote (GOTV)</a:t>
            </a:r>
          </a:p>
        </p:txBody>
      </p:sp>
      <p:sp>
        <p:nvSpPr>
          <p:cNvPr id="27651" name="Content Placeholder 4"/>
          <p:cNvSpPr>
            <a:spLocks noGrp="1"/>
          </p:cNvSpPr>
          <p:nvPr>
            <p:ph idx="1"/>
          </p:nvPr>
        </p:nvSpPr>
        <p:spPr/>
        <p:txBody>
          <a:bodyPr/>
          <a:lstStyle/>
          <a:p>
            <a:pPr eaLnBrk="1" hangingPunct="1"/>
            <a:r>
              <a:rPr lang="en-US" altLang="en-US" dirty="0">
                <a:cs typeface="Tahoma"/>
              </a:rPr>
              <a:t>Parties:</a:t>
            </a:r>
          </a:p>
          <a:p>
            <a:pPr lvl="1" eaLnBrk="1" hangingPunct="1"/>
            <a:r>
              <a:rPr lang="en-US" altLang="en-US" dirty="0">
                <a:cs typeface="Tahoma"/>
              </a:rPr>
              <a:t>Work to register voters</a:t>
            </a:r>
          </a:p>
          <a:p>
            <a:pPr lvl="1" eaLnBrk="1" hangingPunct="1"/>
            <a:r>
              <a:rPr lang="en-US" altLang="en-US" dirty="0">
                <a:cs typeface="Tahoma"/>
              </a:rPr>
              <a:t>Persuade eligible voters to vote</a:t>
            </a:r>
          </a:p>
          <a:p>
            <a:pPr eaLnBrk="1" hangingPunct="1"/>
            <a:r>
              <a:rPr lang="en-US" altLang="en-US" dirty="0">
                <a:cs typeface="Tahoma"/>
              </a:rPr>
              <a:t>Parties used to perform these functions by themselves, but today, candidate organizations and outside organizations have significant GOTV operations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dirty="0">
                <a:cs typeface="Tahoma"/>
              </a:rPr>
              <a:t>Functions of Parties: Facilitating Electoral Choice</a:t>
            </a:r>
          </a:p>
        </p:txBody>
      </p:sp>
      <p:sp>
        <p:nvSpPr>
          <p:cNvPr id="29699" name="Content Placeholder 4"/>
          <p:cNvSpPr>
            <a:spLocks noGrp="1"/>
          </p:cNvSpPr>
          <p:nvPr>
            <p:ph idx="1"/>
          </p:nvPr>
        </p:nvSpPr>
        <p:spPr/>
        <p:txBody>
          <a:bodyPr/>
          <a:lstStyle/>
          <a:p>
            <a:pPr eaLnBrk="1" hangingPunct="1"/>
            <a:r>
              <a:rPr lang="en-US" altLang="en-US" dirty="0">
                <a:cs typeface="Tahoma"/>
              </a:rPr>
              <a:t>Voters usually do not know much about the candidates for various offices, and they know less about </a:t>
            </a:r>
            <a:r>
              <a:rPr lang="ja-JP" altLang="en-US" dirty="0">
                <a:cs typeface="Tahoma"/>
              </a:rPr>
              <a:t>“</a:t>
            </a:r>
            <a:r>
              <a:rPr lang="en-US" altLang="ja-JP" dirty="0">
                <a:cs typeface="Tahoma"/>
              </a:rPr>
              <a:t>down-ballot</a:t>
            </a:r>
            <a:r>
              <a:rPr lang="ja-JP" altLang="en-US" dirty="0">
                <a:cs typeface="Tahoma"/>
              </a:rPr>
              <a:t>”</a:t>
            </a:r>
            <a:r>
              <a:rPr lang="en-US" altLang="ja-JP" dirty="0">
                <a:cs typeface="Tahoma"/>
              </a:rPr>
              <a:t> candidates</a:t>
            </a:r>
          </a:p>
          <a:p>
            <a:pPr eaLnBrk="1" hangingPunct="1"/>
            <a:r>
              <a:rPr lang="en-US" altLang="en-US" dirty="0">
                <a:cs typeface="Tahoma"/>
              </a:rPr>
              <a:t>Parties provide a </a:t>
            </a:r>
            <a:r>
              <a:rPr lang="ja-JP" altLang="en-US" dirty="0">
                <a:cs typeface="Tahoma"/>
              </a:rPr>
              <a:t>“</a:t>
            </a:r>
            <a:r>
              <a:rPr lang="en-US" altLang="ja-JP" dirty="0">
                <a:cs typeface="Tahoma"/>
              </a:rPr>
              <a:t>brand name</a:t>
            </a:r>
            <a:r>
              <a:rPr lang="ja-JP" altLang="en-US" dirty="0">
                <a:cs typeface="Tahoma"/>
              </a:rPr>
              <a:t>”</a:t>
            </a:r>
            <a:r>
              <a:rPr lang="en-US" altLang="ja-JP" dirty="0">
                <a:cs typeface="Tahoma"/>
              </a:rPr>
              <a:t> that can help voters who know nothing about a candidate make a semi-informed choice</a:t>
            </a:r>
            <a:endParaRPr lang="en-US" altLang="en-US" dirty="0">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cs typeface="Tahoma"/>
              </a:rPr>
              <a:t>Functions of Parties: Influencing Government</a:t>
            </a:r>
          </a:p>
        </p:txBody>
      </p:sp>
      <p:sp>
        <p:nvSpPr>
          <p:cNvPr id="31747" name="Content Placeholder 4"/>
          <p:cNvSpPr>
            <a:spLocks noGrp="1"/>
          </p:cNvSpPr>
          <p:nvPr>
            <p:ph idx="1"/>
          </p:nvPr>
        </p:nvSpPr>
        <p:spPr/>
        <p:txBody>
          <a:bodyPr/>
          <a:lstStyle/>
          <a:p>
            <a:pPr eaLnBrk="1" hangingPunct="1"/>
            <a:r>
              <a:rPr lang="en-US" altLang="en-US" dirty="0">
                <a:cs typeface="Tahoma"/>
              </a:rPr>
              <a:t>Parties build coalitions among aligned interests that develop policy platforms</a:t>
            </a:r>
          </a:p>
          <a:p>
            <a:pPr lvl="1" eaLnBrk="1" hangingPunct="1"/>
            <a:r>
              <a:rPr lang="en-US" altLang="en-US" dirty="0">
                <a:cs typeface="Tahoma"/>
              </a:rPr>
              <a:t>Democrats are the liberal party, pushing for government intervention in the economy, less social regulation, and expansion of civil rights</a:t>
            </a:r>
          </a:p>
          <a:p>
            <a:pPr lvl="1" eaLnBrk="1" hangingPunct="1"/>
            <a:r>
              <a:rPr lang="en-US" altLang="en-US" dirty="0">
                <a:cs typeface="Tahoma"/>
              </a:rPr>
              <a:t>Republicans are the conservative party, pushing for laissez-faire economics and greater social regulation</a:t>
            </a:r>
          </a:p>
          <a:p>
            <a:pPr eaLnBrk="1" hangingPunct="1"/>
            <a:r>
              <a:rPr lang="en-US" altLang="en-US" dirty="0">
                <a:cs typeface="Tahoma"/>
              </a:rPr>
              <a:t>Parties organize government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a:cs typeface="Tahoma"/>
              </a:rPr>
              <a:t>Parties in Government</a:t>
            </a:r>
          </a:p>
        </p:txBody>
      </p:sp>
      <p:sp>
        <p:nvSpPr>
          <p:cNvPr id="33795" name="Content Placeholder 4"/>
          <p:cNvSpPr>
            <a:spLocks noGrp="1"/>
          </p:cNvSpPr>
          <p:nvPr>
            <p:ph idx="1"/>
          </p:nvPr>
        </p:nvSpPr>
        <p:spPr/>
        <p:txBody>
          <a:bodyPr/>
          <a:lstStyle/>
          <a:p>
            <a:pPr eaLnBrk="1" hangingPunct="1"/>
            <a:r>
              <a:rPr lang="en-US" altLang="en-US" dirty="0">
                <a:cs typeface="Tahoma"/>
              </a:rPr>
              <a:t>Parties have a profound influence on the organization and day-to-day operations of Congress</a:t>
            </a:r>
          </a:p>
          <a:p>
            <a:pPr lvl="1" eaLnBrk="1" hangingPunct="1"/>
            <a:r>
              <a:rPr lang="en-US" altLang="en-US" dirty="0">
                <a:cs typeface="Tahoma"/>
              </a:rPr>
              <a:t>Majority chooses the Speaker of the House</a:t>
            </a:r>
          </a:p>
          <a:p>
            <a:pPr lvl="1" eaLnBrk="1" hangingPunct="1"/>
            <a:r>
              <a:rPr lang="en-US" altLang="en-US" dirty="0">
                <a:cs typeface="Tahoma"/>
              </a:rPr>
              <a:t>Parties organize the committee system</a:t>
            </a:r>
          </a:p>
          <a:p>
            <a:pPr eaLnBrk="1" hangingPunct="1"/>
            <a:r>
              <a:rPr lang="en-US" altLang="en-US" dirty="0">
                <a:cs typeface="Tahoma"/>
              </a:rPr>
              <a:t>The president is the leader of his or her party in government and works closely with congressional party leaders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a:cs typeface="Tahoma"/>
              </a:rPr>
              <a:t>Parties in the Electorate</a:t>
            </a:r>
          </a:p>
        </p:txBody>
      </p:sp>
      <p:sp>
        <p:nvSpPr>
          <p:cNvPr id="35843" name="Content Placeholder 4"/>
          <p:cNvSpPr>
            <a:spLocks noGrp="1"/>
          </p:cNvSpPr>
          <p:nvPr>
            <p:ph idx="1"/>
          </p:nvPr>
        </p:nvSpPr>
        <p:spPr/>
        <p:txBody>
          <a:bodyPr>
            <a:normAutofit lnSpcReduction="10000"/>
          </a:bodyPr>
          <a:lstStyle/>
          <a:p>
            <a:pPr eaLnBrk="1" hangingPunct="1"/>
            <a:r>
              <a:rPr lang="en-US" altLang="en-US" dirty="0">
                <a:cs typeface="Tahoma"/>
              </a:rPr>
              <a:t>Parties are made up of millions of rank-and-file members who </a:t>
            </a:r>
            <a:r>
              <a:rPr lang="ja-JP" altLang="en-US" dirty="0">
                <a:cs typeface="Tahoma"/>
              </a:rPr>
              <a:t>“</a:t>
            </a:r>
            <a:r>
              <a:rPr lang="en-US" altLang="ja-JP" dirty="0">
                <a:cs typeface="Tahoma"/>
              </a:rPr>
              <a:t>identify</a:t>
            </a:r>
            <a:r>
              <a:rPr lang="ja-JP" altLang="en-US" dirty="0">
                <a:cs typeface="Tahoma"/>
              </a:rPr>
              <a:t>”</a:t>
            </a:r>
            <a:r>
              <a:rPr lang="en-US" altLang="ja-JP" dirty="0">
                <a:cs typeface="Tahoma"/>
              </a:rPr>
              <a:t> with the party label</a:t>
            </a:r>
          </a:p>
          <a:p>
            <a:pPr eaLnBrk="1" hangingPunct="1"/>
            <a:r>
              <a:rPr lang="en-US" altLang="en-US" dirty="0">
                <a:cs typeface="Tahoma"/>
              </a:rPr>
              <a:t>Once voters form an attachment to one party or the other, it tends to be persistent</a:t>
            </a:r>
          </a:p>
          <a:p>
            <a:pPr eaLnBrk="1" hangingPunct="1"/>
            <a:r>
              <a:rPr lang="en-US" altLang="en-US" dirty="0">
                <a:cs typeface="Tahoma"/>
              </a:rPr>
              <a:t>Party activist</a:t>
            </a:r>
            <a:r>
              <a:rPr lang="en-US" dirty="0">
                <a:cs typeface="Tahoma"/>
              </a:rPr>
              <a:t>—a</a:t>
            </a:r>
            <a:r>
              <a:rPr lang="en-US" altLang="en-US" dirty="0">
                <a:cs typeface="Tahoma"/>
              </a:rPr>
              <a:t> partisan who contributes time and energy beyond voting to support a party and its candidates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dirty="0">
                <a:cs typeface="Tahoma"/>
              </a:rPr>
              <a:t>Americans’ Party </a:t>
            </a:r>
            <a:r>
              <a:rPr lang="en-US" altLang="en-US" dirty="0" smtClean="0">
                <a:cs typeface="Tahoma"/>
              </a:rPr>
              <a:t>Identification</a:t>
            </a:r>
            <a:endParaRPr lang="en-US" altLang="en-US" dirty="0">
              <a:cs typeface="Tahoma"/>
            </a:endParaRPr>
          </a:p>
        </p:txBody>
      </p:sp>
      <p:pic>
        <p:nvPicPr>
          <p:cNvPr id="3" name="Content Placeholder 2" descr="AMGOV14U_FIG12.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648" t="16574" r="2430" b="13909"/>
          <a:stretch/>
        </p:blipFill>
        <p:spPr>
          <a:xfrm>
            <a:off x="1159895" y="1737895"/>
            <a:ext cx="6824210" cy="438826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4"/>
          <p:cNvSpPr>
            <a:spLocks noGrp="1"/>
          </p:cNvSpPr>
          <p:nvPr>
            <p:ph idx="1"/>
          </p:nvPr>
        </p:nvSpPr>
        <p:spPr/>
        <p:txBody>
          <a:bodyPr>
            <a:normAutofit fontScale="92500" lnSpcReduction="10000"/>
          </a:bodyPr>
          <a:lstStyle/>
          <a:p>
            <a:pPr eaLnBrk="1" hangingPunct="1">
              <a:buFont typeface="Arial" charset="0"/>
              <a:buNone/>
            </a:pPr>
            <a:r>
              <a:rPr lang="en-US" altLang="en-US" sz="3200" b="1" u="sng" dirty="0">
                <a:cs typeface="Tahoma"/>
              </a:rPr>
              <a:t>Democrats</a:t>
            </a:r>
          </a:p>
          <a:p>
            <a:pPr eaLnBrk="1" hangingPunct="1"/>
            <a:r>
              <a:rPr lang="en-US" altLang="en-US" dirty="0">
                <a:cs typeface="Tahoma"/>
              </a:rPr>
              <a:t>Poor</a:t>
            </a:r>
          </a:p>
          <a:p>
            <a:pPr eaLnBrk="1" hangingPunct="1"/>
            <a:r>
              <a:rPr lang="en-US" altLang="en-US" dirty="0">
                <a:cs typeface="Tahoma"/>
              </a:rPr>
              <a:t>Urban</a:t>
            </a:r>
          </a:p>
          <a:p>
            <a:pPr eaLnBrk="1" hangingPunct="1"/>
            <a:r>
              <a:rPr lang="en-US" altLang="en-US" dirty="0">
                <a:cs typeface="Tahoma"/>
              </a:rPr>
              <a:t>Union members</a:t>
            </a:r>
          </a:p>
          <a:p>
            <a:pPr eaLnBrk="1" hangingPunct="1"/>
            <a:r>
              <a:rPr lang="en-US" altLang="en-US" dirty="0">
                <a:cs typeface="Tahoma"/>
              </a:rPr>
              <a:t>African American</a:t>
            </a:r>
          </a:p>
          <a:p>
            <a:pPr eaLnBrk="1" hangingPunct="1"/>
            <a:r>
              <a:rPr lang="en-US" altLang="en-US" dirty="0">
                <a:cs typeface="Tahoma"/>
              </a:rPr>
              <a:t>Jewish</a:t>
            </a:r>
          </a:p>
          <a:p>
            <a:pPr eaLnBrk="1" hangingPunct="1"/>
            <a:r>
              <a:rPr lang="en-US" altLang="en-US" dirty="0">
                <a:cs typeface="Tahoma"/>
              </a:rPr>
              <a:t>Latina/o</a:t>
            </a:r>
          </a:p>
          <a:p>
            <a:pPr eaLnBrk="1" hangingPunct="1"/>
            <a:r>
              <a:rPr lang="en-US" altLang="en-US" dirty="0">
                <a:cs typeface="Tahoma"/>
              </a:rPr>
              <a:t>Women</a:t>
            </a:r>
          </a:p>
        </p:txBody>
      </p:sp>
      <p:sp>
        <p:nvSpPr>
          <p:cNvPr id="39940" name="Content Placeholder 3"/>
          <p:cNvSpPr>
            <a:spLocks noGrp="1"/>
          </p:cNvSpPr>
          <p:nvPr>
            <p:ph idx="13"/>
          </p:nvPr>
        </p:nvSpPr>
        <p:spPr/>
        <p:txBody>
          <a:bodyPr>
            <a:normAutofit lnSpcReduction="10000"/>
          </a:bodyPr>
          <a:lstStyle/>
          <a:p>
            <a:pPr eaLnBrk="1" hangingPunct="1">
              <a:buFont typeface="Arial" charset="0"/>
              <a:buNone/>
            </a:pPr>
            <a:r>
              <a:rPr lang="en-US" altLang="en-US" sz="3200" b="1" u="sng">
                <a:cs typeface="Tahoma"/>
              </a:rPr>
              <a:t>Republicans</a:t>
            </a:r>
          </a:p>
          <a:p>
            <a:pPr eaLnBrk="1" hangingPunct="1"/>
            <a:r>
              <a:rPr lang="en-US" altLang="en-US">
                <a:cs typeface="Tahoma"/>
              </a:rPr>
              <a:t>Wealthy</a:t>
            </a:r>
          </a:p>
          <a:p>
            <a:pPr eaLnBrk="1" hangingPunct="1"/>
            <a:r>
              <a:rPr lang="en-US" altLang="en-US">
                <a:cs typeface="Tahoma"/>
              </a:rPr>
              <a:t>Rural</a:t>
            </a:r>
          </a:p>
          <a:p>
            <a:pPr eaLnBrk="1" hangingPunct="1"/>
            <a:r>
              <a:rPr lang="en-US" altLang="en-US">
                <a:cs typeface="Tahoma"/>
              </a:rPr>
              <a:t>Business community</a:t>
            </a:r>
          </a:p>
          <a:p>
            <a:pPr eaLnBrk="1" hangingPunct="1"/>
            <a:r>
              <a:rPr lang="en-US" altLang="en-US">
                <a:cs typeface="Tahoma"/>
              </a:rPr>
              <a:t>Whites</a:t>
            </a:r>
          </a:p>
          <a:p>
            <a:pPr eaLnBrk="1" hangingPunct="1"/>
            <a:r>
              <a:rPr lang="en-US" altLang="en-US">
                <a:cs typeface="Tahoma"/>
              </a:rPr>
              <a:t>Protestants</a:t>
            </a:r>
          </a:p>
          <a:p>
            <a:pPr eaLnBrk="1" hangingPunct="1"/>
            <a:r>
              <a:rPr lang="en-US" altLang="en-US">
                <a:cs typeface="Tahoma"/>
              </a:rPr>
              <a:t>Men</a:t>
            </a:r>
          </a:p>
        </p:txBody>
      </p:sp>
      <p:sp>
        <p:nvSpPr>
          <p:cNvPr id="39938" name="Title 3"/>
          <p:cNvSpPr>
            <a:spLocks noGrp="1"/>
          </p:cNvSpPr>
          <p:nvPr>
            <p:ph type="title"/>
          </p:nvPr>
        </p:nvSpPr>
        <p:spPr/>
        <p:txBody>
          <a:bodyPr/>
          <a:lstStyle/>
          <a:p>
            <a:pPr eaLnBrk="1" hangingPunct="1"/>
            <a:r>
              <a:rPr lang="en-US" altLang="en-US">
                <a:cs typeface="Tahoma"/>
              </a:rPr>
              <a:t>Group Affiliations with Parties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cs typeface="Tahoma"/>
              </a:rPr>
              <a:t>Americans’ Party Identification</a:t>
            </a:r>
          </a:p>
        </p:txBody>
      </p:sp>
      <p:pic>
        <p:nvPicPr>
          <p:cNvPr id="3" name="Content Placeholder 2" descr="AMGOV14U_FIG12.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441" t="11433" r="2630" b="8661"/>
          <a:stretch/>
        </p:blipFill>
        <p:spPr>
          <a:xfrm>
            <a:off x="2555542" y="1737895"/>
            <a:ext cx="4032916" cy="438826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a:cs typeface="Tahoma"/>
              </a:rPr>
              <a:t>What Are Parties?</a:t>
            </a:r>
          </a:p>
        </p:txBody>
      </p:sp>
      <p:sp>
        <p:nvSpPr>
          <p:cNvPr id="5123" name="Content Placeholder 4"/>
          <p:cNvSpPr>
            <a:spLocks noGrp="1"/>
          </p:cNvSpPr>
          <p:nvPr>
            <p:ph idx="1"/>
          </p:nvPr>
        </p:nvSpPr>
        <p:spPr/>
        <p:txBody>
          <a:bodyPr>
            <a:normAutofit lnSpcReduction="10000"/>
          </a:bodyPr>
          <a:lstStyle/>
          <a:p>
            <a:pPr eaLnBrk="1" hangingPunct="1"/>
            <a:r>
              <a:rPr lang="en-US" altLang="en-US" b="1" i="1" dirty="0">
                <a:cs typeface="Tahoma"/>
              </a:rPr>
              <a:t>Parties</a:t>
            </a:r>
            <a:r>
              <a:rPr lang="en-US" altLang="en-US" dirty="0">
                <a:cs typeface="Tahoma"/>
              </a:rPr>
              <a:t> are organized groups that attempt to influence government by electing their members to office</a:t>
            </a:r>
          </a:p>
          <a:p>
            <a:pPr eaLnBrk="1" hangingPunct="1"/>
            <a:r>
              <a:rPr lang="en-US" altLang="en-US" dirty="0">
                <a:cs typeface="Tahoma"/>
              </a:rPr>
              <a:t>The constitutional system of federalism, separation of powers, and bicameralism makes it difficult for one party to gain complete control of the government</a:t>
            </a:r>
          </a:p>
          <a:p>
            <a:pPr eaLnBrk="1" hangingPunct="1"/>
            <a:r>
              <a:rPr lang="en-US" altLang="en-US" dirty="0">
                <a:cs typeface="Tahoma"/>
              </a:rPr>
              <a:t>Still, parties are critical in making elections and government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a:cs typeface="Tahoma"/>
              </a:rPr>
              <a:t>Parties as Institutions</a:t>
            </a:r>
          </a:p>
        </p:txBody>
      </p:sp>
      <p:sp>
        <p:nvSpPr>
          <p:cNvPr id="44035" name="Content Placeholder 4"/>
          <p:cNvSpPr>
            <a:spLocks noGrp="1"/>
          </p:cNvSpPr>
          <p:nvPr>
            <p:ph idx="1"/>
          </p:nvPr>
        </p:nvSpPr>
        <p:spPr/>
        <p:txBody>
          <a:bodyPr>
            <a:normAutofit lnSpcReduction="10000"/>
          </a:bodyPr>
          <a:lstStyle/>
          <a:p>
            <a:pPr eaLnBrk="1" hangingPunct="1">
              <a:spcBef>
                <a:spcPct val="0"/>
              </a:spcBef>
            </a:pPr>
            <a:r>
              <a:rPr lang="en-US" altLang="en-US" dirty="0">
                <a:cs typeface="Tahoma"/>
              </a:rPr>
              <a:t>National convention: nominates presidential candidate, sets party platform</a:t>
            </a:r>
          </a:p>
          <a:p>
            <a:pPr eaLnBrk="1" hangingPunct="1">
              <a:spcBef>
                <a:spcPct val="0"/>
              </a:spcBef>
            </a:pPr>
            <a:r>
              <a:rPr lang="en-US" altLang="en-US" dirty="0">
                <a:cs typeface="Tahoma"/>
              </a:rPr>
              <a:t>National committee: raises money, enhances party’s image or brand name</a:t>
            </a:r>
          </a:p>
          <a:p>
            <a:pPr eaLnBrk="1" hangingPunct="1">
              <a:spcBef>
                <a:spcPct val="0"/>
              </a:spcBef>
            </a:pPr>
            <a:r>
              <a:rPr lang="en-US" altLang="en-US" dirty="0">
                <a:cs typeface="Tahoma"/>
              </a:rPr>
              <a:t>Congressional campaign committees: recruit candidates, raise money, provide services</a:t>
            </a:r>
          </a:p>
          <a:p>
            <a:pPr eaLnBrk="1" hangingPunct="1">
              <a:spcBef>
                <a:spcPct val="0"/>
              </a:spcBef>
            </a:pPr>
            <a:r>
              <a:rPr lang="en-US" altLang="en-US" dirty="0">
                <a:cs typeface="Tahoma"/>
              </a:rPr>
              <a:t>State and local organizations: register voters, recruit candidates, raise money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dirty="0">
                <a:cs typeface="Tahoma"/>
              </a:rPr>
              <a:t>Party Organization</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7739" r="-37739"/>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dirty="0">
                <a:cs typeface="Tahoma"/>
              </a:rPr>
              <a:t>Parties as Candidate </a:t>
            </a:r>
            <a:br>
              <a:rPr lang="en-US" altLang="en-US" dirty="0">
                <a:cs typeface="Tahoma"/>
              </a:rPr>
            </a:br>
            <a:r>
              <a:rPr lang="en-US" altLang="en-US" dirty="0">
                <a:cs typeface="Tahoma"/>
              </a:rPr>
              <a:t>Service Providers</a:t>
            </a:r>
          </a:p>
        </p:txBody>
      </p:sp>
      <p:sp>
        <p:nvSpPr>
          <p:cNvPr id="48131" name="Content Placeholder 4"/>
          <p:cNvSpPr>
            <a:spLocks noGrp="1"/>
          </p:cNvSpPr>
          <p:nvPr>
            <p:ph idx="1"/>
          </p:nvPr>
        </p:nvSpPr>
        <p:spPr/>
        <p:txBody>
          <a:bodyPr/>
          <a:lstStyle/>
          <a:p>
            <a:pPr eaLnBrk="1" hangingPunct="1"/>
            <a:r>
              <a:rPr lang="en-US" altLang="en-US" dirty="0">
                <a:cs typeface="Tahoma"/>
              </a:rPr>
              <a:t>Parties provide services to candidate organizations:</a:t>
            </a:r>
          </a:p>
          <a:p>
            <a:pPr lvl="1" eaLnBrk="1" hangingPunct="1"/>
            <a:r>
              <a:rPr lang="en-US" altLang="en-US" dirty="0">
                <a:cs typeface="Tahoma"/>
              </a:rPr>
              <a:t>Money</a:t>
            </a:r>
          </a:p>
          <a:p>
            <a:pPr lvl="1" eaLnBrk="1" hangingPunct="1"/>
            <a:r>
              <a:rPr lang="en-US" altLang="en-US" dirty="0">
                <a:cs typeface="Tahoma"/>
              </a:rPr>
              <a:t>Voter lists and engage in GOTV</a:t>
            </a:r>
          </a:p>
          <a:p>
            <a:pPr lvl="1" eaLnBrk="1" hangingPunct="1"/>
            <a:r>
              <a:rPr lang="en-US" altLang="en-US" dirty="0">
                <a:cs typeface="Tahoma"/>
              </a:rPr>
              <a:t>Campaign advice</a:t>
            </a:r>
          </a:p>
          <a:p>
            <a:pPr lvl="1" eaLnBrk="1" hangingPunct="1"/>
            <a:r>
              <a:rPr lang="en-US" altLang="en-US" dirty="0">
                <a:cs typeface="Tahoma"/>
              </a:rPr>
              <a:t>Coordinate expenditures</a:t>
            </a:r>
          </a:p>
          <a:p>
            <a:pPr eaLnBrk="1" hangingPunct="1"/>
            <a:r>
              <a:rPr lang="en-US" altLang="en-US" dirty="0">
                <a:cs typeface="Tahoma"/>
              </a:rPr>
              <a:t>Parties supplement and support candidate campaigns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a:t>
            </a:r>
            <a:endParaRPr lang="en-US" altLang="en-US" dirty="0">
              <a:cs typeface="Tahoma"/>
            </a:endParaRPr>
          </a:p>
        </p:txBody>
      </p:sp>
      <p:sp>
        <p:nvSpPr>
          <p:cNvPr id="50179" name="Content Placeholder 4"/>
          <p:cNvSpPr>
            <a:spLocks noGrp="1"/>
          </p:cNvSpPr>
          <p:nvPr>
            <p:ph idx="1"/>
          </p:nvPr>
        </p:nvSpPr>
        <p:spPr/>
        <p:txBody>
          <a:bodyPr/>
          <a:lstStyle/>
          <a:p>
            <a:pPr marL="0" indent="0" eaLnBrk="1" hangingPunct="1">
              <a:buFont typeface="Arial" charset="0"/>
              <a:buNone/>
            </a:pPr>
            <a:r>
              <a:rPr lang="en-US" altLang="en-US" dirty="0">
                <a:cs typeface="Tahoma"/>
              </a:rPr>
              <a:t>All of the following are the </a:t>
            </a:r>
            <a:r>
              <a:rPr lang="ja-JP" altLang="en-US" dirty="0">
                <a:cs typeface="Tahoma"/>
              </a:rPr>
              <a:t>“</a:t>
            </a:r>
            <a:r>
              <a:rPr lang="en-US" altLang="ja-JP" dirty="0">
                <a:cs typeface="Tahoma"/>
              </a:rPr>
              <a:t>spheres</a:t>
            </a:r>
            <a:r>
              <a:rPr lang="ja-JP" altLang="en-US" dirty="0">
                <a:cs typeface="Tahoma"/>
              </a:rPr>
              <a:t>”</a:t>
            </a:r>
            <a:r>
              <a:rPr lang="en-US" altLang="ja-JP" dirty="0">
                <a:cs typeface="Tahoma"/>
              </a:rPr>
              <a:t> in which parties operate EXCEPT for parties</a:t>
            </a:r>
          </a:p>
          <a:p>
            <a:pPr marL="0" indent="0" eaLnBrk="1" hangingPunct="1">
              <a:buFont typeface="Arial" charset="0"/>
              <a:buNone/>
            </a:pPr>
            <a:endParaRPr lang="en-US" altLang="en-US" sz="2400" dirty="0">
              <a:cs typeface="Tahoma"/>
            </a:endParaRPr>
          </a:p>
          <a:p>
            <a:pPr marL="0" indent="0" eaLnBrk="1" hangingPunct="1">
              <a:buClrTx/>
              <a:buFont typeface="Calibri" charset="0"/>
              <a:buAutoNum type="alphaUcPeriod"/>
            </a:pPr>
            <a:r>
              <a:rPr lang="en-US" altLang="en-US" dirty="0">
                <a:cs typeface="Tahoma"/>
              </a:rPr>
              <a:t>in government.</a:t>
            </a:r>
          </a:p>
          <a:p>
            <a:pPr marL="0" indent="0" eaLnBrk="1" hangingPunct="1">
              <a:buClrTx/>
              <a:buFont typeface="Calibri" charset="0"/>
              <a:buAutoNum type="alphaUcPeriod"/>
            </a:pPr>
            <a:r>
              <a:rPr lang="en-US" altLang="en-US" dirty="0">
                <a:cs typeface="Tahoma"/>
              </a:rPr>
              <a:t>as cities.</a:t>
            </a:r>
          </a:p>
          <a:p>
            <a:pPr marL="0" indent="0" eaLnBrk="1" hangingPunct="1">
              <a:buClrTx/>
              <a:buFont typeface="Calibri" charset="0"/>
              <a:buAutoNum type="alphaUcPeriod"/>
            </a:pPr>
            <a:r>
              <a:rPr lang="en-US" altLang="en-US" dirty="0">
                <a:cs typeface="Tahoma"/>
              </a:rPr>
              <a:t>as institutions.</a:t>
            </a:r>
          </a:p>
          <a:p>
            <a:pPr marL="0" indent="0" eaLnBrk="1" hangingPunct="1">
              <a:buClrTx/>
              <a:buFont typeface="Calibri" charset="0"/>
              <a:buAutoNum type="alphaUcPeriod"/>
            </a:pPr>
            <a:r>
              <a:rPr lang="en-US" altLang="en-US" dirty="0">
                <a:cs typeface="Tahoma"/>
              </a:rPr>
              <a:t>in the electorate.</a:t>
            </a:r>
          </a:p>
          <a:p>
            <a:pPr marL="0" indent="0" eaLnBrk="1" hangingPunct="1">
              <a:buFont typeface="Arial" charset="0"/>
              <a:buAutoNum type="alphaUcPeriod"/>
            </a:pPr>
            <a:endParaRPr lang="en-US" altLang="en-US" dirty="0">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 (Answer)</a:t>
            </a:r>
            <a:endParaRPr lang="en-US" altLang="en-US" dirty="0">
              <a:cs typeface="Tahoma"/>
            </a:endParaRPr>
          </a:p>
        </p:txBody>
      </p:sp>
      <p:sp>
        <p:nvSpPr>
          <p:cNvPr id="52227" name="Content Placeholder 4"/>
          <p:cNvSpPr>
            <a:spLocks noGrp="1"/>
          </p:cNvSpPr>
          <p:nvPr>
            <p:ph idx="1"/>
          </p:nvPr>
        </p:nvSpPr>
        <p:spPr/>
        <p:txBody>
          <a:bodyPr/>
          <a:lstStyle/>
          <a:p>
            <a:pPr marL="0" indent="0" eaLnBrk="1" hangingPunct="1">
              <a:buFont typeface="Arial" charset="0"/>
              <a:buNone/>
            </a:pPr>
            <a:r>
              <a:rPr lang="en-US" altLang="en-US" dirty="0">
                <a:cs typeface="Tahoma"/>
              </a:rPr>
              <a:t>All of the following are the </a:t>
            </a:r>
            <a:r>
              <a:rPr lang="ja-JP" altLang="en-US" dirty="0">
                <a:cs typeface="Tahoma"/>
              </a:rPr>
              <a:t>“</a:t>
            </a:r>
            <a:r>
              <a:rPr lang="en-US" altLang="en-US" dirty="0">
                <a:cs typeface="Tahoma"/>
              </a:rPr>
              <a:t>spheres</a:t>
            </a:r>
            <a:r>
              <a:rPr lang="ja-JP" altLang="en-US" dirty="0">
                <a:cs typeface="Tahoma"/>
              </a:rPr>
              <a:t>”</a:t>
            </a:r>
            <a:r>
              <a:rPr lang="en-US" altLang="en-US" dirty="0">
                <a:cs typeface="Tahoma"/>
              </a:rPr>
              <a:t> in which parties operate EXCEPT for parties</a:t>
            </a:r>
          </a:p>
          <a:p>
            <a:pPr marL="0" indent="0" eaLnBrk="1" hangingPunct="1">
              <a:buFont typeface="Arial" charset="0"/>
              <a:buNone/>
            </a:pPr>
            <a:endParaRPr lang="en-US" altLang="en-US" sz="2400" dirty="0">
              <a:cs typeface="Tahoma"/>
            </a:endParaRPr>
          </a:p>
          <a:p>
            <a:pPr marL="0" indent="0" eaLnBrk="1" hangingPunct="1">
              <a:buClrTx/>
              <a:buFont typeface="Calibri" charset="0"/>
              <a:buAutoNum type="alphaUcPeriod"/>
            </a:pPr>
            <a:r>
              <a:rPr lang="en-US" altLang="en-US" dirty="0">
                <a:cs typeface="Tahoma"/>
              </a:rPr>
              <a:t>in government.</a:t>
            </a:r>
          </a:p>
          <a:p>
            <a:pPr marL="0" indent="0" eaLnBrk="1" hangingPunct="1">
              <a:buClrTx/>
              <a:buFont typeface="Calibri" charset="0"/>
              <a:buAutoNum type="alphaUcPeriod"/>
            </a:pPr>
            <a:r>
              <a:rPr lang="en-US" altLang="en-US" b="1" dirty="0">
                <a:cs typeface="Tahoma"/>
              </a:rPr>
              <a:t> as cities.</a:t>
            </a:r>
          </a:p>
          <a:p>
            <a:pPr marL="0" indent="0" eaLnBrk="1" hangingPunct="1">
              <a:buClrTx/>
              <a:buFont typeface="Calibri" charset="0"/>
              <a:buAutoNum type="alphaUcPeriod"/>
            </a:pPr>
            <a:r>
              <a:rPr lang="en-US" altLang="en-US" dirty="0">
                <a:cs typeface="Tahoma"/>
              </a:rPr>
              <a:t>as institutions.</a:t>
            </a:r>
          </a:p>
          <a:p>
            <a:pPr marL="0" indent="0" eaLnBrk="1" hangingPunct="1">
              <a:buClrTx/>
              <a:buFont typeface="Calibri" charset="0"/>
              <a:buAutoNum type="alphaUcPeriod"/>
            </a:pPr>
            <a:r>
              <a:rPr lang="en-US" altLang="en-US" dirty="0">
                <a:cs typeface="Tahoma"/>
              </a:rPr>
              <a:t>in the electorate.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a:cs typeface="Tahoma"/>
              </a:rPr>
              <a:t>Party Systems</a:t>
            </a:r>
          </a:p>
        </p:txBody>
      </p:sp>
      <p:sp>
        <p:nvSpPr>
          <p:cNvPr id="54275" name="Content Placeholder 4"/>
          <p:cNvSpPr>
            <a:spLocks noGrp="1"/>
          </p:cNvSpPr>
          <p:nvPr>
            <p:ph idx="1"/>
          </p:nvPr>
        </p:nvSpPr>
        <p:spPr/>
        <p:txBody>
          <a:bodyPr/>
          <a:lstStyle/>
          <a:p>
            <a:pPr eaLnBrk="1" hangingPunct="1"/>
            <a:r>
              <a:rPr lang="en-US" altLang="en-US" dirty="0">
                <a:cs typeface="Tahoma"/>
              </a:rPr>
              <a:t>A party system is the constellation of parties that are important at any given moment</a:t>
            </a:r>
          </a:p>
          <a:p>
            <a:pPr eaLnBrk="1" hangingPunct="1"/>
            <a:r>
              <a:rPr lang="en-US" altLang="en-US" dirty="0">
                <a:cs typeface="Tahoma"/>
              </a:rPr>
              <a:t>It can be thought of as a state of equilibrium in which the two major parties compete with stable coalitions for a period of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dirty="0">
                <a:cs typeface="Tahoma"/>
              </a:rPr>
              <a:t>Party </a:t>
            </a:r>
            <a:r>
              <a:rPr lang="en-US" altLang="en-US" dirty="0" smtClean="0">
                <a:cs typeface="Tahoma"/>
              </a:rPr>
              <a:t>Systems: Two Parties</a:t>
            </a:r>
            <a:endParaRPr lang="en-US" altLang="en-US" dirty="0">
              <a:cs typeface="Tahoma"/>
            </a:endParaRPr>
          </a:p>
        </p:txBody>
      </p:sp>
      <p:sp>
        <p:nvSpPr>
          <p:cNvPr id="56323" name="Content Placeholder 4"/>
          <p:cNvSpPr>
            <a:spLocks noGrp="1"/>
          </p:cNvSpPr>
          <p:nvPr>
            <p:ph idx="1"/>
          </p:nvPr>
        </p:nvSpPr>
        <p:spPr/>
        <p:txBody>
          <a:bodyPr/>
          <a:lstStyle/>
          <a:p>
            <a:pPr eaLnBrk="1" hangingPunct="1"/>
            <a:r>
              <a:rPr lang="en-US" altLang="en-US" dirty="0">
                <a:cs typeface="Tahoma"/>
              </a:rPr>
              <a:t>Why two parties?</a:t>
            </a:r>
          </a:p>
          <a:p>
            <a:pPr lvl="1" eaLnBrk="1" hangingPunct="1"/>
            <a:r>
              <a:rPr lang="en-US" altLang="en-US" dirty="0">
                <a:cs typeface="Tahoma"/>
              </a:rPr>
              <a:t>Winner-takes-all elections</a:t>
            </a:r>
          </a:p>
          <a:p>
            <a:pPr lvl="1" eaLnBrk="1" hangingPunct="1"/>
            <a:r>
              <a:rPr lang="en-US" altLang="en-US" dirty="0">
                <a:cs typeface="Tahoma"/>
              </a:rPr>
              <a:t>No ideological room for more than two</a:t>
            </a:r>
          </a:p>
          <a:p>
            <a:pPr lvl="1" eaLnBrk="1" hangingPunct="1"/>
            <a:r>
              <a:rPr lang="en-US" altLang="en-US" dirty="0">
                <a:cs typeface="Tahoma"/>
              </a:rPr>
              <a:t>Legal barriers to third parties</a:t>
            </a:r>
          </a:p>
          <a:p>
            <a:pPr eaLnBrk="1" hangingPunct="1"/>
            <a:r>
              <a:rPr lang="en-US" altLang="en-US" dirty="0">
                <a:cs typeface="Tahoma"/>
              </a:rPr>
              <a:t>Realignments punctuate the movements between party systems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eaLnBrk="1" hangingPunct="1"/>
            <a:r>
              <a:rPr lang="en-US" altLang="en-US" dirty="0">
                <a:cs typeface="Tahoma"/>
              </a:rPr>
              <a:t>The First Party </a:t>
            </a:r>
            <a:r>
              <a:rPr lang="en-US" altLang="en-US" dirty="0" smtClean="0">
                <a:cs typeface="Tahoma"/>
              </a:rPr>
              <a:t>System</a:t>
            </a:r>
            <a:endParaRPr lang="en-US" altLang="en-US" dirty="0">
              <a:cs typeface="Tahoma"/>
            </a:endParaRPr>
          </a:p>
        </p:txBody>
      </p:sp>
      <p:sp>
        <p:nvSpPr>
          <p:cNvPr id="60419" name="Content Placeholder 4"/>
          <p:cNvSpPr>
            <a:spLocks noGrp="1"/>
          </p:cNvSpPr>
          <p:nvPr>
            <p:ph idx="1"/>
          </p:nvPr>
        </p:nvSpPr>
        <p:spPr/>
        <p:txBody>
          <a:bodyPr>
            <a:normAutofit fontScale="92500" lnSpcReduction="10000"/>
          </a:bodyPr>
          <a:lstStyle/>
          <a:p>
            <a:pPr eaLnBrk="1" hangingPunct="1"/>
            <a:r>
              <a:rPr lang="en-US" altLang="en-US" dirty="0">
                <a:cs typeface="Tahoma"/>
              </a:rPr>
              <a:t>Federalists</a:t>
            </a:r>
          </a:p>
          <a:p>
            <a:pPr lvl="1" eaLnBrk="1" hangingPunct="1"/>
            <a:r>
              <a:rPr lang="en-US" altLang="en-US" dirty="0">
                <a:cs typeface="Tahoma"/>
              </a:rPr>
              <a:t>Washington, Hamilton, Adams</a:t>
            </a:r>
          </a:p>
          <a:p>
            <a:pPr lvl="1" eaLnBrk="1" hangingPunct="1"/>
            <a:r>
              <a:rPr lang="en-US" altLang="en-US" dirty="0">
                <a:cs typeface="Tahoma"/>
              </a:rPr>
              <a:t>Northeasterners, mercantile and business interests</a:t>
            </a:r>
          </a:p>
          <a:p>
            <a:pPr eaLnBrk="1" hangingPunct="1"/>
            <a:r>
              <a:rPr lang="en-US" altLang="en-US" dirty="0">
                <a:cs typeface="Tahoma"/>
              </a:rPr>
              <a:t>Democratic-Republicans</a:t>
            </a:r>
          </a:p>
          <a:p>
            <a:pPr lvl="1" eaLnBrk="1" hangingPunct="1"/>
            <a:r>
              <a:rPr lang="en-US" altLang="en-US" dirty="0">
                <a:cs typeface="Tahoma"/>
              </a:rPr>
              <a:t>Jefferson, Madison</a:t>
            </a:r>
          </a:p>
          <a:p>
            <a:pPr lvl="1" eaLnBrk="1" hangingPunct="1"/>
            <a:r>
              <a:rPr lang="en-US" altLang="en-US" dirty="0">
                <a:cs typeface="Tahoma"/>
              </a:rPr>
              <a:t>Southerners, agrarian interests</a:t>
            </a:r>
          </a:p>
          <a:p>
            <a:pPr eaLnBrk="1" hangingPunct="1"/>
            <a:r>
              <a:rPr lang="en-US" altLang="en-US" dirty="0">
                <a:cs typeface="Tahoma"/>
              </a:rPr>
              <a:t>The Federalists disappeared after the War of 1812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eaLnBrk="1" hangingPunct="1"/>
            <a:r>
              <a:rPr lang="en-US" altLang="en-US">
                <a:cs typeface="Tahoma"/>
              </a:rPr>
              <a:t>The Second Party System:</a:t>
            </a:r>
            <a:br>
              <a:rPr lang="en-US" altLang="en-US">
                <a:cs typeface="Tahoma"/>
              </a:rPr>
            </a:br>
            <a:r>
              <a:rPr lang="en-US" altLang="en-US">
                <a:cs typeface="Tahoma"/>
              </a:rPr>
              <a:t>Birth of Mass Mobilization</a:t>
            </a:r>
          </a:p>
        </p:txBody>
      </p:sp>
      <p:sp>
        <p:nvSpPr>
          <p:cNvPr id="62467" name="Content Placeholder 4"/>
          <p:cNvSpPr>
            <a:spLocks noGrp="1"/>
          </p:cNvSpPr>
          <p:nvPr>
            <p:ph idx="1"/>
          </p:nvPr>
        </p:nvSpPr>
        <p:spPr/>
        <p:txBody>
          <a:bodyPr/>
          <a:lstStyle/>
          <a:p>
            <a:pPr eaLnBrk="1" hangingPunct="1"/>
            <a:r>
              <a:rPr lang="en-US" altLang="en-US" dirty="0">
                <a:cs typeface="Tahoma"/>
              </a:rPr>
              <a:t>Democrats</a:t>
            </a:r>
          </a:p>
          <a:p>
            <a:pPr lvl="1" eaLnBrk="1" hangingPunct="1"/>
            <a:r>
              <a:rPr lang="en-US" altLang="en-US" dirty="0">
                <a:cs typeface="Tahoma"/>
              </a:rPr>
              <a:t>Jackson, Van Buren</a:t>
            </a:r>
          </a:p>
          <a:p>
            <a:pPr lvl="1" eaLnBrk="1" hangingPunct="1"/>
            <a:r>
              <a:rPr lang="en-US" altLang="en-US" dirty="0">
                <a:cs typeface="Tahoma"/>
              </a:rPr>
              <a:t>Stronger in the South and the West</a:t>
            </a:r>
          </a:p>
          <a:p>
            <a:pPr lvl="1" eaLnBrk="1" hangingPunct="1"/>
            <a:r>
              <a:rPr lang="en-US" altLang="en-US" dirty="0">
                <a:cs typeface="Tahoma"/>
              </a:rPr>
              <a:t>Opposed national bank and tariffs</a:t>
            </a:r>
          </a:p>
          <a:p>
            <a:pPr eaLnBrk="1" hangingPunct="1"/>
            <a:r>
              <a:rPr lang="en-US" altLang="en-US" dirty="0">
                <a:cs typeface="Tahoma"/>
              </a:rPr>
              <a:t>Whigs</a:t>
            </a:r>
          </a:p>
          <a:p>
            <a:pPr lvl="1" eaLnBrk="1" hangingPunct="1"/>
            <a:r>
              <a:rPr lang="en-US" altLang="en-US" dirty="0">
                <a:cs typeface="Tahoma"/>
              </a:rPr>
              <a:t>Harrison, Tyler</a:t>
            </a:r>
          </a:p>
          <a:p>
            <a:pPr lvl="1" eaLnBrk="1" hangingPunct="1"/>
            <a:r>
              <a:rPr lang="en-US" altLang="en-US" dirty="0">
                <a:cs typeface="Tahoma"/>
              </a:rPr>
              <a:t>Stronger in the Northeast</a:t>
            </a:r>
          </a:p>
          <a:p>
            <a:pPr lvl="1" eaLnBrk="1" hangingPunct="1"/>
            <a:r>
              <a:rPr lang="en-US" altLang="en-US" dirty="0">
                <a:cs typeface="Tahoma"/>
              </a:rPr>
              <a:t>National bank, tariffs, internal improvements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dirty="0">
                <a:cs typeface="Tahoma"/>
              </a:rPr>
              <a:t>The Third Party System:</a:t>
            </a:r>
            <a:br>
              <a:rPr lang="en-US" altLang="en-US" dirty="0">
                <a:cs typeface="Tahoma"/>
              </a:rPr>
            </a:br>
            <a:r>
              <a:rPr lang="en-US" altLang="en-US" dirty="0" smtClean="0">
                <a:cs typeface="Tahoma"/>
              </a:rPr>
              <a:t>1860–96</a:t>
            </a:r>
            <a:endParaRPr lang="en-US" altLang="en-US" dirty="0">
              <a:cs typeface="Tahoma"/>
            </a:endParaRPr>
          </a:p>
        </p:txBody>
      </p:sp>
      <p:sp>
        <p:nvSpPr>
          <p:cNvPr id="64515" name="Content Placeholder 4"/>
          <p:cNvSpPr>
            <a:spLocks noGrp="1"/>
          </p:cNvSpPr>
          <p:nvPr>
            <p:ph idx="1"/>
          </p:nvPr>
        </p:nvSpPr>
        <p:spPr/>
        <p:txBody>
          <a:bodyPr>
            <a:normAutofit fontScale="92500" lnSpcReduction="10000"/>
          </a:bodyPr>
          <a:lstStyle/>
          <a:p>
            <a:pPr eaLnBrk="1" hangingPunct="1"/>
            <a:r>
              <a:rPr lang="en-US" altLang="en-US" dirty="0">
                <a:cs typeface="Tahoma"/>
              </a:rPr>
              <a:t>Republicans</a:t>
            </a:r>
          </a:p>
          <a:p>
            <a:pPr lvl="1" eaLnBrk="1" hangingPunct="1"/>
            <a:r>
              <a:rPr lang="en-US" altLang="en-US" dirty="0">
                <a:cs typeface="Tahoma"/>
              </a:rPr>
              <a:t>Lincoln, Grant</a:t>
            </a:r>
          </a:p>
          <a:p>
            <a:pPr lvl="1" eaLnBrk="1" hangingPunct="1"/>
            <a:r>
              <a:rPr lang="en-US" altLang="en-US" dirty="0">
                <a:cs typeface="Tahoma"/>
              </a:rPr>
              <a:t>Strong in the North and in cities</a:t>
            </a:r>
          </a:p>
          <a:p>
            <a:pPr lvl="1" eaLnBrk="1" hangingPunct="1"/>
            <a:r>
              <a:rPr lang="en-US" altLang="en-US" dirty="0">
                <a:cs typeface="Tahoma"/>
              </a:rPr>
              <a:t>Support national power, commercial interests</a:t>
            </a:r>
          </a:p>
          <a:p>
            <a:pPr eaLnBrk="1" hangingPunct="1"/>
            <a:r>
              <a:rPr lang="en-US" altLang="en-US" dirty="0">
                <a:cs typeface="Tahoma"/>
              </a:rPr>
              <a:t>Democrats</a:t>
            </a:r>
          </a:p>
          <a:p>
            <a:pPr lvl="1" eaLnBrk="1" hangingPunct="1"/>
            <a:r>
              <a:rPr lang="en-US" altLang="en-US" dirty="0">
                <a:cs typeface="Tahoma"/>
              </a:rPr>
              <a:t>Cleveland</a:t>
            </a:r>
          </a:p>
          <a:p>
            <a:pPr lvl="1" eaLnBrk="1" hangingPunct="1"/>
            <a:r>
              <a:rPr lang="en-US" altLang="en-US" dirty="0">
                <a:cs typeface="Tahoma"/>
              </a:rPr>
              <a:t>Strong in the South and the Midwest</a:t>
            </a:r>
          </a:p>
          <a:p>
            <a:pPr lvl="1" eaLnBrk="1" hangingPunct="1"/>
            <a:r>
              <a:rPr lang="en-US" altLang="en-US" dirty="0">
                <a:cs typeface="Tahoma"/>
              </a:rPr>
              <a:t>Opposed tariffs, supported rural interests</a:t>
            </a:r>
          </a:p>
          <a:p>
            <a:pPr eaLnBrk="1" hangingPunct="1"/>
            <a:r>
              <a:rPr lang="en-US" altLang="en-US" dirty="0">
                <a:cs typeface="Tahoma"/>
              </a:rPr>
              <a:t>Party machines as a strategic innovation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a:cs typeface="Tahoma"/>
              </a:rPr>
              <a:t>The Two-Party System and the 2016 Election</a:t>
            </a:r>
          </a:p>
        </p:txBody>
      </p:sp>
      <p:sp>
        <p:nvSpPr>
          <p:cNvPr id="7171" name="Content Placeholder 4"/>
          <p:cNvSpPr>
            <a:spLocks noGrp="1"/>
          </p:cNvSpPr>
          <p:nvPr>
            <p:ph idx="1"/>
          </p:nvPr>
        </p:nvSpPr>
        <p:spPr/>
        <p:txBody>
          <a:bodyPr>
            <a:normAutofit lnSpcReduction="10000"/>
          </a:bodyPr>
          <a:lstStyle/>
          <a:p>
            <a:pPr eaLnBrk="1" hangingPunct="1"/>
            <a:r>
              <a:rPr lang="en-US" altLang="en-US" dirty="0">
                <a:cs typeface="Tahoma"/>
              </a:rPr>
              <a:t>America has only two major parties and has had the same two major parties since the 1850s</a:t>
            </a:r>
          </a:p>
          <a:p>
            <a:pPr eaLnBrk="1" hangingPunct="1"/>
            <a:r>
              <a:rPr lang="en-US" altLang="en-US" dirty="0">
                <a:cs typeface="Tahoma"/>
              </a:rPr>
              <a:t>In 2016, Bernie Sanders and Donald Trump ran as outsiders against the “political establishment,” but it is notable that both found it necessary to attach themselves to one of the major parties to pursue their goals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tLang="en-US" dirty="0">
                <a:cs typeface="Tahoma"/>
              </a:rPr>
              <a:t>The Fourth Party System:</a:t>
            </a:r>
            <a:br>
              <a:rPr lang="en-US" altLang="en-US" dirty="0">
                <a:cs typeface="Tahoma"/>
              </a:rPr>
            </a:br>
            <a:r>
              <a:rPr lang="en-US" altLang="en-US" dirty="0">
                <a:cs typeface="Tahoma"/>
              </a:rPr>
              <a:t>1896–1932</a:t>
            </a:r>
          </a:p>
        </p:txBody>
      </p:sp>
      <p:sp>
        <p:nvSpPr>
          <p:cNvPr id="66563" name="Content Placeholder 4"/>
          <p:cNvSpPr>
            <a:spLocks noGrp="1"/>
          </p:cNvSpPr>
          <p:nvPr>
            <p:ph idx="1"/>
          </p:nvPr>
        </p:nvSpPr>
        <p:spPr/>
        <p:txBody>
          <a:bodyPr/>
          <a:lstStyle/>
          <a:p>
            <a:pPr eaLnBrk="1" hangingPunct="1"/>
            <a:r>
              <a:rPr lang="en-US" altLang="en-US" dirty="0">
                <a:cs typeface="Tahoma"/>
              </a:rPr>
              <a:t>Republicans</a:t>
            </a:r>
          </a:p>
          <a:p>
            <a:pPr lvl="1" eaLnBrk="1" hangingPunct="1"/>
            <a:r>
              <a:rPr lang="en-US" altLang="en-US" dirty="0">
                <a:cs typeface="Tahoma"/>
              </a:rPr>
              <a:t>McKinley, Theodore Roosevelt, Hoover</a:t>
            </a:r>
          </a:p>
          <a:p>
            <a:pPr lvl="1" eaLnBrk="1" hangingPunct="1"/>
            <a:r>
              <a:rPr lang="en-US" altLang="en-US" dirty="0">
                <a:cs typeface="Tahoma"/>
              </a:rPr>
              <a:t>Strong in the Northeast and the far West</a:t>
            </a:r>
          </a:p>
          <a:p>
            <a:pPr lvl="1" eaLnBrk="1" hangingPunct="1"/>
            <a:r>
              <a:rPr lang="en-US" altLang="en-US" dirty="0">
                <a:cs typeface="Tahoma"/>
              </a:rPr>
              <a:t>National power and business interests</a:t>
            </a:r>
          </a:p>
          <a:p>
            <a:pPr eaLnBrk="1" hangingPunct="1"/>
            <a:r>
              <a:rPr lang="en-US" altLang="en-US" dirty="0">
                <a:cs typeface="Tahoma"/>
              </a:rPr>
              <a:t>Democrats</a:t>
            </a:r>
          </a:p>
          <a:p>
            <a:pPr lvl="1" eaLnBrk="1" hangingPunct="1"/>
            <a:r>
              <a:rPr lang="en-US" altLang="en-US" dirty="0">
                <a:cs typeface="Tahoma"/>
              </a:rPr>
              <a:t>Wilson</a:t>
            </a:r>
          </a:p>
          <a:p>
            <a:pPr lvl="1" eaLnBrk="1" hangingPunct="1"/>
            <a:r>
              <a:rPr lang="en-US" altLang="en-US" dirty="0">
                <a:cs typeface="Tahoma"/>
              </a:rPr>
              <a:t>Strong in the South and the Midwest</a:t>
            </a:r>
          </a:p>
          <a:p>
            <a:pPr lvl="1" eaLnBrk="1" hangingPunct="1"/>
            <a:r>
              <a:rPr lang="en-US" altLang="en-US" dirty="0">
                <a:cs typeface="Tahoma"/>
              </a:rPr>
              <a:t>A rural, minority party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dirty="0">
                <a:cs typeface="Tahoma"/>
              </a:rPr>
              <a:t>The Fifth Party System:</a:t>
            </a:r>
            <a:br>
              <a:rPr lang="en-US" altLang="en-US" dirty="0">
                <a:cs typeface="Tahoma"/>
              </a:rPr>
            </a:br>
            <a:r>
              <a:rPr lang="en-US" altLang="en-US" dirty="0">
                <a:cs typeface="Tahoma"/>
              </a:rPr>
              <a:t>New Deal Coalition, 1932–68</a:t>
            </a:r>
          </a:p>
        </p:txBody>
      </p:sp>
      <p:sp>
        <p:nvSpPr>
          <p:cNvPr id="68611" name="Content Placeholder 4"/>
          <p:cNvSpPr>
            <a:spLocks noGrp="1"/>
          </p:cNvSpPr>
          <p:nvPr>
            <p:ph idx="1"/>
          </p:nvPr>
        </p:nvSpPr>
        <p:spPr/>
        <p:txBody>
          <a:bodyPr/>
          <a:lstStyle/>
          <a:p>
            <a:pPr eaLnBrk="1" hangingPunct="1"/>
            <a:r>
              <a:rPr lang="en-US" altLang="en-US" dirty="0">
                <a:cs typeface="Tahoma"/>
              </a:rPr>
              <a:t>Democrats</a:t>
            </a:r>
          </a:p>
          <a:p>
            <a:pPr lvl="1" eaLnBrk="1" hangingPunct="1"/>
            <a:r>
              <a:rPr lang="en-US" altLang="en-US" dirty="0">
                <a:cs typeface="Tahoma"/>
              </a:rPr>
              <a:t>FDR, Truman, JFK, LBJ</a:t>
            </a:r>
          </a:p>
          <a:p>
            <a:pPr lvl="1" eaLnBrk="1" hangingPunct="1"/>
            <a:r>
              <a:rPr lang="en-US" altLang="en-US" dirty="0">
                <a:cs typeface="Tahoma"/>
              </a:rPr>
              <a:t>Solid South, plus African Americans, union members, Catholics, and Jews</a:t>
            </a:r>
          </a:p>
          <a:p>
            <a:pPr eaLnBrk="1" hangingPunct="1"/>
            <a:r>
              <a:rPr lang="en-US" altLang="en-US" dirty="0">
                <a:cs typeface="Tahoma"/>
              </a:rPr>
              <a:t>Republicans</a:t>
            </a:r>
          </a:p>
          <a:p>
            <a:pPr lvl="1" eaLnBrk="1" hangingPunct="1"/>
            <a:r>
              <a:rPr lang="en-US" altLang="en-US" dirty="0">
                <a:cs typeface="Tahoma"/>
              </a:rPr>
              <a:t>Eisenhower</a:t>
            </a:r>
          </a:p>
          <a:p>
            <a:pPr lvl="1" eaLnBrk="1" hangingPunct="1"/>
            <a:r>
              <a:rPr lang="en-US" altLang="en-US" dirty="0">
                <a:cs typeface="Tahoma"/>
              </a:rPr>
              <a:t>Yankee New England and the Midwest</a:t>
            </a:r>
          </a:p>
          <a:p>
            <a:pPr lvl="1" eaLnBrk="1" hangingPunct="1"/>
            <a:r>
              <a:rPr lang="en-US" altLang="en-US" dirty="0">
                <a:cs typeface="Tahoma"/>
              </a:rPr>
              <a:t>Business interests, Protestants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pPr eaLnBrk="1" hangingPunct="1"/>
            <a:r>
              <a:rPr lang="en-US" altLang="en-US" dirty="0">
                <a:cs typeface="Tahoma"/>
              </a:rPr>
              <a:t>The Sixth Party System:</a:t>
            </a:r>
            <a:br>
              <a:rPr lang="en-US" altLang="en-US" dirty="0">
                <a:cs typeface="Tahoma"/>
              </a:rPr>
            </a:br>
            <a:r>
              <a:rPr lang="en-US" altLang="en-US" dirty="0">
                <a:cs typeface="Tahoma"/>
              </a:rPr>
              <a:t>1968–Present </a:t>
            </a:r>
          </a:p>
        </p:txBody>
      </p:sp>
      <p:sp>
        <p:nvSpPr>
          <p:cNvPr id="70659" name="Content Placeholder 4"/>
          <p:cNvSpPr>
            <a:spLocks noGrp="1"/>
          </p:cNvSpPr>
          <p:nvPr>
            <p:ph idx="1"/>
          </p:nvPr>
        </p:nvSpPr>
        <p:spPr/>
        <p:txBody>
          <a:bodyPr/>
          <a:lstStyle/>
          <a:p>
            <a:pPr eaLnBrk="1" hangingPunct="1"/>
            <a:r>
              <a:rPr lang="en-US" altLang="en-US" dirty="0">
                <a:cs typeface="Tahoma"/>
              </a:rPr>
              <a:t>The 1960s split the New Deal Coalition</a:t>
            </a:r>
          </a:p>
          <a:p>
            <a:pPr lvl="1" eaLnBrk="1" hangingPunct="1"/>
            <a:r>
              <a:rPr lang="en-US" altLang="en-US" dirty="0">
                <a:cs typeface="Tahoma"/>
              </a:rPr>
              <a:t>Southern whites left the party over civil rights</a:t>
            </a:r>
          </a:p>
          <a:p>
            <a:pPr lvl="1" eaLnBrk="1" hangingPunct="1"/>
            <a:r>
              <a:rPr lang="en-US" altLang="en-US" dirty="0">
                <a:cs typeface="Tahoma"/>
              </a:rPr>
              <a:t>Catholics and religious conservatives moved to the right</a:t>
            </a:r>
          </a:p>
          <a:p>
            <a:pPr eaLnBrk="1" hangingPunct="1"/>
            <a:r>
              <a:rPr lang="en-US" altLang="en-US" dirty="0">
                <a:cs typeface="Tahoma"/>
              </a:rPr>
              <a:t>Both parties became more ideologically homogeneous and more evenly matched in national elections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err="1">
                <a:cs typeface="Tahoma"/>
              </a:rPr>
              <a:t>Timeplot</a:t>
            </a:r>
            <a:r>
              <a:rPr lang="en-US" altLang="en-US" dirty="0">
                <a:cs typeface="Tahoma"/>
              </a:rPr>
              <a:t>: Parties’ Share of Electoral Votes, 1789</a:t>
            </a:r>
            <a:r>
              <a:rPr lang="en-US" dirty="0">
                <a:cs typeface="Tahoma"/>
              </a:rPr>
              <a:t>–</a:t>
            </a:r>
            <a:r>
              <a:rPr lang="en-US" altLang="en-US" dirty="0">
                <a:cs typeface="Tahoma"/>
              </a:rPr>
              <a:t>2016</a:t>
            </a:r>
          </a:p>
        </p:txBody>
      </p:sp>
      <p:pic>
        <p:nvPicPr>
          <p:cNvPr id="3" name="Content Placeholder 2" descr="AMGOV14U_UNFIG12.03.jpg"/>
          <p:cNvPicPr>
            <a:picLocks noGrp="1" noChangeAspect="1"/>
          </p:cNvPicPr>
          <p:nvPr>
            <p:ph idx="1"/>
          </p:nvPr>
        </p:nvPicPr>
        <p:blipFill>
          <a:blip r:embed="rId2">
            <a:extLst>
              <a:ext uri="{28A0092B-C50C-407E-A947-70E740481C1C}">
                <a14:useLocalDpi xmlns:a14="http://schemas.microsoft.com/office/drawing/2010/main" val="0"/>
              </a:ext>
            </a:extLst>
          </a:blip>
          <a:srcRect t="-6679" b="-6679"/>
          <a:stretch>
            <a:fillRect/>
          </a:stretch>
        </p:blip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err="1">
                <a:cs typeface="Tahoma"/>
              </a:rPr>
              <a:t>Timeplot</a:t>
            </a:r>
            <a:r>
              <a:rPr lang="en-US" altLang="en-US" dirty="0">
                <a:cs typeface="Tahoma"/>
              </a:rPr>
              <a:t>: Parties’ Share of Electoral Votes, 1789</a:t>
            </a:r>
            <a:r>
              <a:rPr lang="en-US" dirty="0">
                <a:cs typeface="Tahoma"/>
              </a:rPr>
              <a:t>–</a:t>
            </a:r>
            <a:r>
              <a:rPr lang="en-US" altLang="en-US" dirty="0">
                <a:cs typeface="Tahoma"/>
              </a:rPr>
              <a:t>2016</a:t>
            </a:r>
          </a:p>
        </p:txBody>
      </p:sp>
      <p:pic>
        <p:nvPicPr>
          <p:cNvPr id="4" name="Content Placeholder 3" descr="AMGOV14U_UNFIG12.04.jpg"/>
          <p:cNvPicPr>
            <a:picLocks noGrp="1" noChangeAspect="1"/>
          </p:cNvPicPr>
          <p:nvPr>
            <p:ph idx="1"/>
          </p:nvPr>
        </p:nvPicPr>
        <p:blipFill>
          <a:blip r:embed="rId2">
            <a:extLst>
              <a:ext uri="{28A0092B-C50C-407E-A947-70E740481C1C}">
                <a14:useLocalDpi xmlns:a14="http://schemas.microsoft.com/office/drawing/2010/main" val="0"/>
              </a:ext>
            </a:extLst>
          </a:blip>
          <a:srcRect t="-6679" b="-6679"/>
          <a:stretch>
            <a:fillRect/>
          </a:stretch>
        </p:blipFill>
        <p:spPr/>
      </p:pic>
    </p:spTree>
    <p:extLst>
      <p:ext uri="{BB962C8B-B14F-4D97-AF65-F5344CB8AC3E}">
        <p14:creationId xmlns:p14="http://schemas.microsoft.com/office/powerpoint/2010/main" val="911019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pPr eaLnBrk="1" hangingPunct="1"/>
            <a:r>
              <a:rPr lang="en-US" altLang="en-US" dirty="0">
                <a:cs typeface="Tahoma"/>
              </a:rPr>
              <a:t>Third Parties</a:t>
            </a:r>
          </a:p>
        </p:txBody>
      </p:sp>
      <p:sp>
        <p:nvSpPr>
          <p:cNvPr id="73731" name="Content Placeholder 4"/>
          <p:cNvSpPr>
            <a:spLocks noGrp="1"/>
          </p:cNvSpPr>
          <p:nvPr>
            <p:ph idx="1"/>
          </p:nvPr>
        </p:nvSpPr>
        <p:spPr/>
        <p:txBody>
          <a:bodyPr/>
          <a:lstStyle/>
          <a:p>
            <a:pPr eaLnBrk="1" hangingPunct="1"/>
            <a:r>
              <a:rPr lang="en-US" altLang="en-US" dirty="0">
                <a:cs typeface="Tahoma"/>
              </a:rPr>
              <a:t>Third parties emerge and disappear just as quickly throughout these party systems</a:t>
            </a:r>
          </a:p>
          <a:p>
            <a:pPr eaLnBrk="1" hangingPunct="1"/>
            <a:r>
              <a:rPr lang="en-US" altLang="en-US" dirty="0">
                <a:cs typeface="Tahoma"/>
              </a:rPr>
              <a:t>Various barriers:</a:t>
            </a:r>
          </a:p>
          <a:p>
            <a:pPr lvl="1" eaLnBrk="1" hangingPunct="1"/>
            <a:r>
              <a:rPr lang="en-US" altLang="en-US" dirty="0">
                <a:cs typeface="Tahoma"/>
              </a:rPr>
              <a:t>No ideological room for third parties</a:t>
            </a:r>
          </a:p>
          <a:p>
            <a:pPr lvl="1" eaLnBrk="1" hangingPunct="1"/>
            <a:r>
              <a:rPr lang="en-US" altLang="en-US" dirty="0">
                <a:cs typeface="Tahoma"/>
              </a:rPr>
              <a:t>Legal advantages for the two major parties</a:t>
            </a:r>
          </a:p>
          <a:p>
            <a:pPr lvl="1" eaLnBrk="1" hangingPunct="1"/>
            <a:r>
              <a:rPr lang="en-US" altLang="en-US" dirty="0">
                <a:cs typeface="Tahoma"/>
              </a:rPr>
              <a:t>Existing party identification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 Votes for Third Parties</a:t>
            </a:r>
            <a:endParaRPr lang="en-US" dirty="0"/>
          </a:p>
        </p:txBody>
      </p:sp>
      <p:pic>
        <p:nvPicPr>
          <p:cNvPr id="4" name="Content Placeholder 3" descr="AMGOV14U_Table12.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946" t="8301" r="-22223" b="10669"/>
          <a:stretch/>
        </p:blip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p:nvPr>
        </p:nvSpPr>
        <p:spPr/>
        <p:txBody>
          <a:bodyPr/>
          <a:lstStyle/>
          <a:p>
            <a:pPr eaLnBrk="1" hangingPunct="1"/>
            <a:r>
              <a:rPr lang="en-US" altLang="en-US">
                <a:cs typeface="Tahoma"/>
              </a:rPr>
              <a:t>Parties and Democracy</a:t>
            </a:r>
          </a:p>
        </p:txBody>
      </p:sp>
      <p:sp>
        <p:nvSpPr>
          <p:cNvPr id="77827" name="Content Placeholder 4"/>
          <p:cNvSpPr>
            <a:spLocks noGrp="1"/>
          </p:cNvSpPr>
          <p:nvPr>
            <p:ph idx="1"/>
          </p:nvPr>
        </p:nvSpPr>
        <p:spPr/>
        <p:txBody>
          <a:bodyPr/>
          <a:lstStyle/>
          <a:p>
            <a:pPr eaLnBrk="1" hangingPunct="1"/>
            <a:r>
              <a:rPr lang="en-US" altLang="en-US" dirty="0">
                <a:cs typeface="Tahoma"/>
              </a:rPr>
              <a:t>Parties help make democracy work</a:t>
            </a:r>
          </a:p>
          <a:p>
            <a:pPr eaLnBrk="1" hangingPunct="1"/>
            <a:r>
              <a:rPr lang="en-US" altLang="en-US" dirty="0">
                <a:cs typeface="Tahoma"/>
              </a:rPr>
              <a:t>They allow for BOTH</a:t>
            </a:r>
          </a:p>
          <a:p>
            <a:pPr lvl="1" eaLnBrk="1" hangingPunct="1"/>
            <a:r>
              <a:rPr lang="en-US" altLang="en-US" dirty="0">
                <a:cs typeface="Tahoma"/>
              </a:rPr>
              <a:t>Popular participation</a:t>
            </a:r>
          </a:p>
          <a:p>
            <a:pPr lvl="1" eaLnBrk="1" hangingPunct="1"/>
            <a:r>
              <a:rPr lang="en-US" altLang="en-US" dirty="0">
                <a:cs typeface="Tahoma"/>
              </a:rPr>
              <a:t>Collective action</a:t>
            </a:r>
          </a:p>
          <a:p>
            <a:pPr eaLnBrk="1" hangingPunct="1"/>
            <a:r>
              <a:rPr lang="en-US" altLang="en-US" dirty="0">
                <a:cs typeface="Tahoma"/>
              </a:rPr>
              <a:t>They provide</a:t>
            </a:r>
          </a:p>
          <a:p>
            <a:pPr lvl="1" eaLnBrk="1" hangingPunct="1"/>
            <a:r>
              <a:rPr lang="en-US" altLang="en-US" dirty="0">
                <a:cs typeface="Tahoma"/>
              </a:rPr>
              <a:t>Voting cues</a:t>
            </a:r>
          </a:p>
          <a:p>
            <a:pPr lvl="1" eaLnBrk="1" hangingPunct="1"/>
            <a:r>
              <a:rPr lang="en-US" altLang="en-US" dirty="0">
                <a:cs typeface="Tahoma"/>
              </a:rPr>
              <a:t>Organization in government</a:t>
            </a:r>
          </a:p>
          <a:p>
            <a:pPr lvl="1" eaLnBrk="1" hangingPunct="1"/>
            <a:r>
              <a:rPr lang="en-US" altLang="en-US" dirty="0">
                <a:cs typeface="Tahoma"/>
              </a:rPr>
              <a:t>Logistical support for campaigns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US" altLang="en-US">
                <a:cs typeface="Tahoma"/>
              </a:rPr>
              <a:t>Clicker Question: Review</a:t>
            </a:r>
          </a:p>
        </p:txBody>
      </p:sp>
      <p:sp>
        <p:nvSpPr>
          <p:cNvPr id="79875"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groups is most likely to support the Democratic nominee for president in 2020?</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a:cs typeface="Tahoma"/>
              </a:rPr>
              <a:t> white, evangelical Protestants</a:t>
            </a:r>
          </a:p>
          <a:p>
            <a:pPr marL="0" indent="0" eaLnBrk="1" hangingPunct="1">
              <a:buClrTx/>
              <a:buFont typeface="Arial" charset="0"/>
              <a:buAutoNum type="alphaUcPeriod"/>
            </a:pPr>
            <a:r>
              <a:rPr lang="en-US" altLang="en-US" dirty="0">
                <a:cs typeface="Tahoma"/>
              </a:rPr>
              <a:t> African American voters</a:t>
            </a:r>
          </a:p>
          <a:p>
            <a:pPr marL="0" indent="0" eaLnBrk="1" hangingPunct="1">
              <a:buClrTx/>
              <a:buFont typeface="Arial" charset="0"/>
              <a:buAutoNum type="alphaUcPeriod"/>
            </a:pPr>
            <a:r>
              <a:rPr lang="en-US" altLang="en-US" dirty="0">
                <a:cs typeface="Tahoma"/>
              </a:rPr>
              <a:t> wealthy bankers</a:t>
            </a:r>
          </a:p>
          <a:p>
            <a:pPr marL="0" indent="0" eaLnBrk="1" hangingPunct="1">
              <a:buClrTx/>
              <a:buFont typeface="Arial" charset="0"/>
              <a:buAutoNum type="alphaUcPeriod"/>
            </a:pPr>
            <a:r>
              <a:rPr lang="en-US" altLang="en-US" dirty="0">
                <a:cs typeface="Tahoma"/>
              </a:rPr>
              <a:t> rural voters</a:t>
            </a:r>
          </a:p>
          <a:p>
            <a:pPr marL="0" indent="0" eaLnBrk="1" hangingPunct="1">
              <a:buFont typeface="Arial" charset="0"/>
              <a:buAutoNum type="alphaUcPeriod"/>
            </a:pPr>
            <a:endParaRPr lang="en-US" altLang="en-US" dirty="0">
              <a:cs typeface="Tahoma"/>
            </a:endParaRPr>
          </a:p>
          <a:p>
            <a:pPr marL="0" indent="0" eaLnBrk="1" hangingPunct="1">
              <a:buFont typeface="Arial" charset="0"/>
              <a:buAutoNum type="alphaUcPeriod"/>
            </a:pPr>
            <a:endParaRPr lang="en-US" altLang="en-US" dirty="0">
              <a:cs typeface="Tahom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p:cNvSpPr>
            <a:spLocks noGrp="1"/>
          </p:cNvSpPr>
          <p:nvPr>
            <p:ph type="title"/>
          </p:nvPr>
        </p:nvSpPr>
        <p:spPr/>
        <p:txBody>
          <a:bodyPr/>
          <a:lstStyle/>
          <a:p>
            <a:pPr eaLnBrk="1" hangingPunct="1"/>
            <a:r>
              <a:rPr lang="en-US" altLang="en-US" dirty="0">
                <a:cs typeface="Tahoma"/>
              </a:rPr>
              <a:t>Clicker Question: </a:t>
            </a:r>
            <a:r>
              <a:rPr lang="en-US" altLang="en-US" dirty="0" smtClean="0">
                <a:cs typeface="Tahoma"/>
              </a:rPr>
              <a:t>Review (Answer)</a:t>
            </a:r>
            <a:endParaRPr lang="en-US" altLang="en-US" dirty="0">
              <a:cs typeface="Tahoma"/>
            </a:endParaRPr>
          </a:p>
        </p:txBody>
      </p:sp>
      <p:sp>
        <p:nvSpPr>
          <p:cNvPr id="81923"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groups is most likely to support the Democratic nominee for president in 2020?</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a:cs typeface="Tahoma"/>
              </a:rPr>
              <a:t> white, evangelical Protestants</a:t>
            </a:r>
          </a:p>
          <a:p>
            <a:pPr marL="0" indent="0" eaLnBrk="1" hangingPunct="1">
              <a:buClrTx/>
              <a:buFont typeface="Arial" charset="0"/>
              <a:buAutoNum type="alphaUcPeriod"/>
            </a:pPr>
            <a:r>
              <a:rPr lang="en-US" altLang="en-US" b="1" dirty="0">
                <a:cs typeface="Tahoma"/>
              </a:rPr>
              <a:t> African-American voters</a:t>
            </a:r>
          </a:p>
          <a:p>
            <a:pPr marL="0" indent="0" eaLnBrk="1" hangingPunct="1">
              <a:buClrTx/>
              <a:buFont typeface="Arial" charset="0"/>
              <a:buAutoNum type="alphaUcPeriod"/>
            </a:pPr>
            <a:r>
              <a:rPr lang="en-US" altLang="en-US" dirty="0">
                <a:cs typeface="Tahoma"/>
              </a:rPr>
              <a:t> wealthy bankers</a:t>
            </a:r>
          </a:p>
          <a:p>
            <a:pPr marL="0" indent="0" eaLnBrk="1" hangingPunct="1">
              <a:buClrTx/>
              <a:buFont typeface="Arial" charset="0"/>
              <a:buAutoNum type="alphaUcPeriod"/>
            </a:pPr>
            <a:r>
              <a:rPr lang="en-US" altLang="en-US" dirty="0">
                <a:cs typeface="Tahoma"/>
              </a:rPr>
              <a:t> rural voters</a:t>
            </a:r>
          </a:p>
          <a:p>
            <a:pPr marL="0" indent="0" eaLnBrk="1" hangingPunct="1">
              <a:buFont typeface="Arial" charset="0"/>
              <a:buAutoNum type="alphaUcPeriod"/>
            </a:pPr>
            <a:endParaRPr lang="en-US" altLang="en-US" dirty="0">
              <a:cs typeface="Tahoma"/>
            </a:endParaRPr>
          </a:p>
          <a:p>
            <a:pPr marL="0" indent="0" eaLnBrk="1" hangingPunct="1">
              <a:buFont typeface="Arial" charset="0"/>
              <a:buAutoNum type="alphaUcPeriod"/>
            </a:pPr>
            <a:endParaRPr lang="en-US" altLang="en-US" dirty="0">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dirty="0">
                <a:cs typeface="Tahoma"/>
              </a:rPr>
              <a:t>Why Parties</a:t>
            </a:r>
            <a:r>
              <a:rPr lang="en-US" altLang="en-US" dirty="0" smtClean="0">
                <a:cs typeface="Tahoma"/>
              </a:rPr>
              <a:t>?: </a:t>
            </a:r>
            <a:r>
              <a:rPr lang="en-US" altLang="en-US" dirty="0">
                <a:cs typeface="Tahoma"/>
              </a:rPr>
              <a:t>Collective Action in the Electoral Process</a:t>
            </a:r>
          </a:p>
        </p:txBody>
      </p:sp>
      <p:sp>
        <p:nvSpPr>
          <p:cNvPr id="9219" name="Content Placeholder 4"/>
          <p:cNvSpPr>
            <a:spLocks noGrp="1"/>
          </p:cNvSpPr>
          <p:nvPr>
            <p:ph idx="1"/>
          </p:nvPr>
        </p:nvSpPr>
        <p:spPr/>
        <p:txBody>
          <a:bodyPr>
            <a:normAutofit lnSpcReduction="10000"/>
          </a:bodyPr>
          <a:lstStyle/>
          <a:p>
            <a:pPr eaLnBrk="1" hangingPunct="1"/>
            <a:r>
              <a:rPr lang="en-US" altLang="en-US" dirty="0">
                <a:cs typeface="Tahoma"/>
              </a:rPr>
              <a:t>Building campaign organizations requires collective action</a:t>
            </a:r>
          </a:p>
          <a:p>
            <a:pPr lvl="1" eaLnBrk="1" hangingPunct="1"/>
            <a:r>
              <a:rPr lang="en-US" altLang="en-US" dirty="0">
                <a:cs typeface="Tahoma"/>
              </a:rPr>
              <a:t>Parties get their structure from the electoral process; in every district, there is party unit</a:t>
            </a:r>
          </a:p>
          <a:p>
            <a:pPr lvl="1" eaLnBrk="1" hangingPunct="1"/>
            <a:r>
              <a:rPr lang="en-US" altLang="en-US" dirty="0">
                <a:cs typeface="Tahoma"/>
              </a:rPr>
              <a:t>Smaller groups band together to find power within a major party</a:t>
            </a:r>
          </a:p>
          <a:p>
            <a:pPr eaLnBrk="1" hangingPunct="1"/>
            <a:r>
              <a:rPr lang="en-US" altLang="en-US" dirty="0">
                <a:cs typeface="Tahoma"/>
              </a:rPr>
              <a:t>A two-way street: groups provide parties with resources, and parties provide groups with influence over government</a:t>
            </a:r>
          </a:p>
          <a:p>
            <a:pPr lvl="1" eaLnBrk="1" hangingPunct="1"/>
            <a:endParaRPr lang="en-US" altLang="en-US" dirty="0">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pPr eaLnBrk="1" hangingPunct="1"/>
            <a:r>
              <a:rPr lang="en-US" altLang="en-US">
                <a:cs typeface="Tahoma"/>
              </a:rPr>
              <a:t>Parties and Democracy</a:t>
            </a:r>
          </a:p>
        </p:txBody>
      </p:sp>
      <p:sp>
        <p:nvSpPr>
          <p:cNvPr id="83971" name="Content Placeholder 4"/>
          <p:cNvSpPr>
            <a:spLocks noGrp="1"/>
          </p:cNvSpPr>
          <p:nvPr>
            <p:ph idx="1"/>
          </p:nvPr>
        </p:nvSpPr>
        <p:spPr/>
        <p:txBody>
          <a:bodyPr/>
          <a:lstStyle/>
          <a:p>
            <a:pPr eaLnBrk="1" hangingPunct="1"/>
            <a:r>
              <a:rPr lang="en-US" altLang="en-US" dirty="0">
                <a:cs typeface="Tahoma"/>
              </a:rPr>
              <a:t>The three </a:t>
            </a:r>
            <a:r>
              <a:rPr lang="ja-JP" altLang="en-US" dirty="0">
                <a:cs typeface="Tahoma"/>
              </a:rPr>
              <a:t>“</a:t>
            </a:r>
            <a:r>
              <a:rPr lang="en-US" altLang="ja-JP" dirty="0">
                <a:cs typeface="Tahoma"/>
              </a:rPr>
              <a:t>spheres</a:t>
            </a:r>
            <a:r>
              <a:rPr lang="ja-JP" altLang="en-US" dirty="0">
                <a:cs typeface="Tahoma"/>
              </a:rPr>
              <a:t>”</a:t>
            </a:r>
            <a:r>
              <a:rPr lang="en-US" altLang="ja-JP" dirty="0">
                <a:cs typeface="Tahoma"/>
              </a:rPr>
              <a:t> are parties </a:t>
            </a:r>
          </a:p>
          <a:p>
            <a:pPr lvl="1" eaLnBrk="1" hangingPunct="1"/>
            <a:r>
              <a:rPr lang="en-US" altLang="en-US" dirty="0">
                <a:cs typeface="Tahoma"/>
              </a:rPr>
              <a:t>In the electorate</a:t>
            </a:r>
          </a:p>
          <a:p>
            <a:pPr lvl="1" eaLnBrk="1" hangingPunct="1"/>
            <a:r>
              <a:rPr lang="en-US" altLang="en-US" dirty="0">
                <a:cs typeface="Tahoma"/>
              </a:rPr>
              <a:t>As institutions</a:t>
            </a:r>
          </a:p>
          <a:p>
            <a:pPr lvl="1" eaLnBrk="1" hangingPunct="1"/>
            <a:r>
              <a:rPr lang="en-US" altLang="en-US" dirty="0">
                <a:cs typeface="Tahoma"/>
              </a:rPr>
              <a:t>In government</a:t>
            </a:r>
          </a:p>
          <a:p>
            <a:pPr eaLnBrk="1" hangingPunct="1"/>
            <a:r>
              <a:rPr lang="en-US" altLang="en-US" dirty="0">
                <a:cs typeface="Tahoma"/>
              </a:rPr>
              <a:t>In what ways are parties stronger or weaker in these various spheres than they were 100 years ago?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2124821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Party Coalitions and Abortion Policy</a:t>
            </a:r>
            <a:endParaRPr lang="en-US" dirty="0"/>
          </a:p>
        </p:txBody>
      </p:sp>
      <p:pic>
        <p:nvPicPr>
          <p:cNvPr id="4" name="Content Placeholder 3" descr="AMGOV14U_Photo12.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r="3990" b="-3991"/>
          <a:stretch/>
        </p:blipFill>
        <p:spPr/>
      </p:pic>
    </p:spTree>
    <p:extLst>
      <p:ext uri="{BB962C8B-B14F-4D97-AF65-F5344CB8AC3E}">
        <p14:creationId xmlns:p14="http://schemas.microsoft.com/office/powerpoint/2010/main" val="1326711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Candidate Religion and Partisan Voting</a:t>
            </a:r>
            <a:endParaRPr lang="en-US" dirty="0"/>
          </a:p>
        </p:txBody>
      </p:sp>
      <p:pic>
        <p:nvPicPr>
          <p:cNvPr id="4" name="Content Placeholder 3" descr="AMGOV14U_UNFIG12.01.jpg"/>
          <p:cNvPicPr>
            <a:picLocks noGrp="1" noChangeAspect="1"/>
          </p:cNvPicPr>
          <p:nvPr>
            <p:ph idx="1"/>
          </p:nvPr>
        </p:nvPicPr>
        <p:blipFill>
          <a:blip r:embed="rId3">
            <a:extLst>
              <a:ext uri="{28A0092B-C50C-407E-A947-70E740481C1C}">
                <a14:useLocalDpi xmlns:a14="http://schemas.microsoft.com/office/drawing/2010/main" val="0"/>
              </a:ext>
            </a:extLst>
          </a:blip>
          <a:srcRect l="-16977" r="-16977"/>
          <a:stretch>
            <a:fillRect/>
          </a:stretch>
        </p:blipFill>
        <p:spPr/>
      </p:pic>
    </p:spTree>
    <p:extLst>
      <p:ext uri="{BB962C8B-B14F-4D97-AF65-F5344CB8AC3E}">
        <p14:creationId xmlns:p14="http://schemas.microsoft.com/office/powerpoint/2010/main" val="2596114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a:t>
            </a:r>
            <a:r>
              <a:rPr lang="en-US" dirty="0" smtClean="0"/>
              <a:t>: Electoral Impact of Candidate Religiosity</a:t>
            </a:r>
            <a:endParaRPr lang="en-US" dirty="0"/>
          </a:p>
        </p:txBody>
      </p:sp>
      <p:pic>
        <p:nvPicPr>
          <p:cNvPr id="4" name="Content Placeholder 3" descr="AMGOV14U_UNFIG12.02.jpg"/>
          <p:cNvPicPr>
            <a:picLocks noGrp="1" noChangeAspect="1"/>
          </p:cNvPicPr>
          <p:nvPr>
            <p:ph idx="1"/>
          </p:nvPr>
        </p:nvPicPr>
        <p:blipFill>
          <a:blip r:embed="rId3">
            <a:extLst>
              <a:ext uri="{28A0092B-C50C-407E-A947-70E740481C1C}">
                <a14:useLocalDpi xmlns:a14="http://schemas.microsoft.com/office/drawing/2010/main" val="0"/>
              </a:ext>
            </a:extLst>
          </a:blip>
          <a:srcRect l="-34838" r="-34838"/>
          <a:stretch>
            <a:fillRect/>
          </a:stretch>
        </p:blipFill>
        <p:spPr/>
      </p:pic>
    </p:spTree>
    <p:extLst>
      <p:ext uri="{BB962C8B-B14F-4D97-AF65-F5344CB8AC3E}">
        <p14:creationId xmlns:p14="http://schemas.microsoft.com/office/powerpoint/2010/main" val="3374082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206701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dirty="0">
                <a:cs typeface="Tahoma"/>
              </a:rPr>
              <a:t>Why Parties</a:t>
            </a:r>
            <a:r>
              <a:rPr lang="en-US" altLang="en-US" dirty="0" smtClean="0">
                <a:cs typeface="Tahoma"/>
              </a:rPr>
              <a:t>?: </a:t>
            </a:r>
            <a:r>
              <a:rPr lang="en-US" altLang="en-US" dirty="0">
                <a:cs typeface="Tahoma"/>
              </a:rPr>
              <a:t>Collective Choice in Government</a:t>
            </a:r>
          </a:p>
        </p:txBody>
      </p:sp>
      <p:sp>
        <p:nvSpPr>
          <p:cNvPr id="11267" name="Content Placeholder 4"/>
          <p:cNvSpPr>
            <a:spLocks noGrp="1"/>
          </p:cNvSpPr>
          <p:nvPr>
            <p:ph idx="1"/>
          </p:nvPr>
        </p:nvSpPr>
        <p:spPr/>
        <p:txBody>
          <a:bodyPr>
            <a:normAutofit lnSpcReduction="10000"/>
          </a:bodyPr>
          <a:lstStyle/>
          <a:p>
            <a:pPr eaLnBrk="1" hangingPunct="1"/>
            <a:r>
              <a:rPr lang="en-US" altLang="en-US" dirty="0">
                <a:cs typeface="Tahoma"/>
              </a:rPr>
              <a:t>As permanent coalitions in policy-making processes, parties facilitate action</a:t>
            </a:r>
          </a:p>
          <a:p>
            <a:pPr lvl="1" eaLnBrk="1" hangingPunct="1"/>
            <a:r>
              <a:rPr lang="en-US" altLang="en-US" dirty="0">
                <a:cs typeface="Tahoma"/>
              </a:rPr>
              <a:t>As individual political actors sharing a label, members are incentivized to work together</a:t>
            </a:r>
          </a:p>
          <a:p>
            <a:pPr lvl="1" eaLnBrk="1" hangingPunct="1"/>
            <a:r>
              <a:rPr lang="en-US" altLang="en-US" dirty="0">
                <a:cs typeface="Tahoma"/>
              </a:rPr>
              <a:t>While there are disagreements among those actors, they have more in common than with the other party</a:t>
            </a:r>
          </a:p>
          <a:p>
            <a:pPr eaLnBrk="1" hangingPunct="1"/>
            <a:r>
              <a:rPr lang="en-US" altLang="en-US" dirty="0">
                <a:cs typeface="Tahoma"/>
              </a:rPr>
              <a:t>Action would be unthinkable in Congress without parties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dirty="0">
                <a:cs typeface="Tahoma"/>
              </a:rPr>
              <a:t>Why Parties? Dealing with the Problem of Ambition</a:t>
            </a:r>
          </a:p>
        </p:txBody>
      </p:sp>
      <p:sp>
        <p:nvSpPr>
          <p:cNvPr id="13315" name="Content Placeholder 4"/>
          <p:cNvSpPr>
            <a:spLocks noGrp="1"/>
          </p:cNvSpPr>
          <p:nvPr>
            <p:ph idx="1"/>
          </p:nvPr>
        </p:nvSpPr>
        <p:spPr/>
        <p:txBody>
          <a:bodyPr/>
          <a:lstStyle/>
          <a:p>
            <a:pPr eaLnBrk="1" hangingPunct="1"/>
            <a:r>
              <a:rPr lang="en-US" altLang="en-US" dirty="0">
                <a:cs typeface="Tahoma"/>
              </a:rPr>
              <a:t>Unchecked ambition is a problem for the political system</a:t>
            </a:r>
          </a:p>
          <a:p>
            <a:pPr lvl="1" eaLnBrk="1" hangingPunct="1"/>
            <a:r>
              <a:rPr lang="en-US" altLang="en-US" dirty="0">
                <a:cs typeface="Tahoma"/>
              </a:rPr>
              <a:t>Parties channel ambition through a system of career advancement</a:t>
            </a:r>
          </a:p>
          <a:p>
            <a:pPr lvl="1" eaLnBrk="1" hangingPunct="1"/>
            <a:r>
              <a:rPr lang="en-US" altLang="en-US" dirty="0">
                <a:cs typeface="Tahoma"/>
              </a:rPr>
              <a:t>Parties allow for the internal resolution of conflict through primaries</a:t>
            </a:r>
          </a:p>
          <a:p>
            <a:pPr eaLnBrk="1" hangingPunct="1"/>
            <a:r>
              <a:rPr lang="en-US" altLang="en-US" dirty="0">
                <a:cs typeface="Tahoma"/>
              </a:rPr>
              <a:t>Because party members share a </a:t>
            </a:r>
            <a:r>
              <a:rPr lang="ja-JP" altLang="en-US" dirty="0">
                <a:cs typeface="Tahoma"/>
              </a:rPr>
              <a:t>“</a:t>
            </a:r>
            <a:r>
              <a:rPr lang="en-US" altLang="ja-JP" dirty="0">
                <a:cs typeface="Tahoma"/>
              </a:rPr>
              <a:t>brand name,</a:t>
            </a:r>
            <a:r>
              <a:rPr lang="ja-JP" altLang="en-US" dirty="0">
                <a:cs typeface="Tahoma"/>
              </a:rPr>
              <a:t>”</a:t>
            </a:r>
            <a:r>
              <a:rPr lang="en-US" altLang="ja-JP" dirty="0">
                <a:cs typeface="Tahoma"/>
              </a:rPr>
              <a:t> conflict is effectively </a:t>
            </a:r>
            <a:r>
              <a:rPr lang="en-US" altLang="ja-JP" dirty="0" smtClean="0">
                <a:cs typeface="Tahoma"/>
              </a:rPr>
              <a:t>contained</a:t>
            </a:r>
            <a:endParaRPr lang="en-US" altLang="en-US" dirty="0">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15363"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is NOT a reason political parties form?</a:t>
            </a:r>
          </a:p>
          <a:p>
            <a:pPr marL="0" indent="0" eaLnBrk="1" hangingPunct="1">
              <a:buFont typeface="Arial" charset="0"/>
              <a:buNone/>
            </a:pPr>
            <a:endParaRPr lang="en-US" altLang="en-US" sz="2400" dirty="0">
              <a:cs typeface="Tahoma"/>
            </a:endParaRPr>
          </a:p>
          <a:p>
            <a:pPr marL="0" indent="0" eaLnBrk="1" hangingPunct="1">
              <a:buClrTx/>
              <a:buFont typeface="Calibri" charset="0"/>
              <a:buAutoNum type="alphaUcPeriod"/>
            </a:pPr>
            <a:r>
              <a:rPr lang="en-US" altLang="en-US" dirty="0" smtClean="0">
                <a:cs typeface="Tahoma"/>
              </a:rPr>
              <a:t> to </a:t>
            </a:r>
            <a:r>
              <a:rPr lang="en-US" altLang="en-US" dirty="0">
                <a:cs typeface="Tahoma"/>
              </a:rPr>
              <a:t>deal with the problem of ambition</a:t>
            </a:r>
          </a:p>
          <a:p>
            <a:pPr marL="0" indent="0" eaLnBrk="1" hangingPunct="1">
              <a:buClrTx/>
              <a:buFont typeface="Calibri" charset="0"/>
              <a:buAutoNum type="alphaUcPeriod"/>
            </a:pPr>
            <a:r>
              <a:rPr lang="en-US" altLang="en-US" dirty="0" smtClean="0">
                <a:cs typeface="Tahoma"/>
              </a:rPr>
              <a:t> to </a:t>
            </a:r>
            <a:r>
              <a:rPr lang="en-US" altLang="en-US" dirty="0">
                <a:cs typeface="Tahoma"/>
              </a:rPr>
              <a:t>check presidential power</a:t>
            </a:r>
          </a:p>
          <a:p>
            <a:pPr marL="0" indent="0" eaLnBrk="1" hangingPunct="1">
              <a:buClrTx/>
              <a:buFont typeface="Calibri" charset="0"/>
              <a:buAutoNum type="alphaUcPeriod"/>
            </a:pPr>
            <a:r>
              <a:rPr lang="en-US" altLang="en-US" dirty="0" smtClean="0">
                <a:cs typeface="Tahoma"/>
              </a:rPr>
              <a:t> to </a:t>
            </a:r>
            <a:r>
              <a:rPr lang="en-US" altLang="en-US" dirty="0">
                <a:cs typeface="Tahoma"/>
              </a:rPr>
              <a:t>facilitate collective choice in government</a:t>
            </a:r>
          </a:p>
          <a:p>
            <a:pPr marL="0" indent="0" eaLnBrk="1" hangingPunct="1">
              <a:buClrTx/>
              <a:buFont typeface="Calibri" charset="0"/>
              <a:buAutoNum type="alphaUcPeriod"/>
            </a:pPr>
            <a:r>
              <a:rPr lang="en-US" altLang="en-US" dirty="0" smtClean="0">
                <a:cs typeface="Tahoma"/>
              </a:rPr>
              <a:t> to </a:t>
            </a:r>
            <a:r>
              <a:rPr lang="en-US" altLang="en-US" dirty="0">
                <a:cs typeface="Tahoma"/>
              </a:rPr>
              <a:t>facilitate elections</a:t>
            </a:r>
          </a:p>
          <a:p>
            <a:pPr marL="0" indent="0" eaLnBrk="1" hangingPunct="1">
              <a:buFont typeface="Arial" charset="0"/>
              <a:buAutoNum type="alphaUcPeriod"/>
            </a:pPr>
            <a:endParaRPr lang="en-US" altLang="en-US" dirty="0">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 (Answer)</a:t>
            </a:r>
            <a:endParaRPr lang="en-US" altLang="en-US" dirty="0">
              <a:cs typeface="Tahoma"/>
            </a:endParaRPr>
          </a:p>
        </p:txBody>
      </p:sp>
      <p:sp>
        <p:nvSpPr>
          <p:cNvPr id="17411" name="Content Placeholder 4"/>
          <p:cNvSpPr>
            <a:spLocks noGrp="1"/>
          </p:cNvSpPr>
          <p:nvPr>
            <p:ph idx="1"/>
          </p:nvPr>
        </p:nvSpPr>
        <p:spPr/>
        <p:txBody>
          <a:bodyPr/>
          <a:lstStyle/>
          <a:p>
            <a:pPr marL="0" indent="0" eaLnBrk="1" hangingPunct="1">
              <a:buFont typeface="Arial" charset="0"/>
              <a:buNone/>
            </a:pPr>
            <a:r>
              <a:rPr lang="en-US" altLang="en-US" dirty="0">
                <a:cs typeface="Tahoma"/>
              </a:rPr>
              <a:t>Which of the following is NOT a reason that political parties form?</a:t>
            </a:r>
          </a:p>
          <a:p>
            <a:pPr marL="0" indent="0" eaLnBrk="1" hangingPunct="1">
              <a:buFont typeface="Arial" charset="0"/>
              <a:buNone/>
            </a:pPr>
            <a:endParaRPr lang="en-US" altLang="en-US" sz="2400" dirty="0">
              <a:cs typeface="Tahoma"/>
            </a:endParaRPr>
          </a:p>
          <a:p>
            <a:pPr marL="0" indent="0" eaLnBrk="1" hangingPunct="1">
              <a:buClrTx/>
              <a:buFont typeface="Calibri" charset="0"/>
              <a:buAutoNum type="alphaUcPeriod"/>
            </a:pPr>
            <a:r>
              <a:rPr lang="en-US" altLang="en-US" dirty="0" smtClean="0">
                <a:cs typeface="Tahoma"/>
              </a:rPr>
              <a:t> to </a:t>
            </a:r>
            <a:r>
              <a:rPr lang="en-US" altLang="en-US" dirty="0">
                <a:cs typeface="Tahoma"/>
              </a:rPr>
              <a:t>deal with the problem of ambition</a:t>
            </a:r>
          </a:p>
          <a:p>
            <a:pPr marL="0" indent="0" eaLnBrk="1" hangingPunct="1">
              <a:buClrTx/>
              <a:buFont typeface="Calibri" charset="0"/>
              <a:buAutoNum type="alphaUcPeriod"/>
            </a:pPr>
            <a:r>
              <a:rPr lang="en-US" altLang="en-US" b="1" dirty="0">
                <a:cs typeface="Tahoma"/>
              </a:rPr>
              <a:t> to check presidential power</a:t>
            </a:r>
          </a:p>
          <a:p>
            <a:pPr marL="0" indent="0" eaLnBrk="1" hangingPunct="1">
              <a:buClrTx/>
              <a:buFont typeface="Calibri" charset="0"/>
              <a:buAutoNum type="alphaUcPeriod"/>
            </a:pPr>
            <a:r>
              <a:rPr lang="en-US" altLang="en-US" dirty="0" smtClean="0">
                <a:cs typeface="Tahoma"/>
              </a:rPr>
              <a:t> to </a:t>
            </a:r>
            <a:r>
              <a:rPr lang="en-US" altLang="en-US" dirty="0">
                <a:cs typeface="Tahoma"/>
              </a:rPr>
              <a:t>facilitate collective choice in government</a:t>
            </a:r>
          </a:p>
          <a:p>
            <a:pPr marL="0" indent="0" eaLnBrk="1" hangingPunct="1">
              <a:buClrTx/>
              <a:buFont typeface="Calibri" charset="0"/>
              <a:buAutoNum type="alphaUcPeriod"/>
            </a:pPr>
            <a:r>
              <a:rPr lang="en-US" altLang="en-US" dirty="0" smtClean="0">
                <a:cs typeface="Tahoma"/>
              </a:rPr>
              <a:t> to </a:t>
            </a:r>
            <a:r>
              <a:rPr lang="en-US" altLang="en-US" dirty="0">
                <a:cs typeface="Tahoma"/>
              </a:rPr>
              <a:t>facilitate elections</a:t>
            </a:r>
          </a:p>
          <a:p>
            <a:pPr marL="0" indent="0" eaLnBrk="1" hangingPunct="1">
              <a:buFont typeface="Arial" charset="0"/>
              <a:buAutoNum type="alphaUcPeriod"/>
            </a:pPr>
            <a:endParaRPr lang="en-US" altLang="en-US" dirty="0">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a:cs typeface="Tahoma"/>
              </a:rPr>
              <a:t>Functions of Parties: Recruiting Candidates</a:t>
            </a:r>
          </a:p>
        </p:txBody>
      </p:sp>
      <p:sp>
        <p:nvSpPr>
          <p:cNvPr id="19459" name="Content Placeholder 4"/>
          <p:cNvSpPr>
            <a:spLocks noGrp="1"/>
          </p:cNvSpPr>
          <p:nvPr>
            <p:ph idx="1"/>
          </p:nvPr>
        </p:nvSpPr>
        <p:spPr/>
        <p:txBody>
          <a:bodyPr/>
          <a:lstStyle/>
          <a:p>
            <a:pPr eaLnBrk="1" hangingPunct="1"/>
            <a:r>
              <a:rPr lang="en-US" altLang="en-US" dirty="0">
                <a:cs typeface="Tahoma"/>
              </a:rPr>
              <a:t>Candidates must be found to run for each of the thousands of elective offices at the national, state, and local levels</a:t>
            </a:r>
          </a:p>
          <a:p>
            <a:pPr eaLnBrk="1" hangingPunct="1"/>
            <a:r>
              <a:rPr lang="en-US" altLang="en-US" dirty="0">
                <a:cs typeface="Tahoma"/>
              </a:rPr>
              <a:t>Finding candidates is not easy, as running for office and holding office are difficult</a:t>
            </a:r>
          </a:p>
          <a:p>
            <a:pPr eaLnBrk="1" hangingPunct="1"/>
            <a:r>
              <a:rPr lang="en-US" altLang="en-US" dirty="0">
                <a:cs typeface="Tahoma"/>
              </a:rPr>
              <a:t>Finding </a:t>
            </a:r>
            <a:r>
              <a:rPr lang="en-US" altLang="en-US" i="1" dirty="0">
                <a:cs typeface="Tahoma"/>
              </a:rPr>
              <a:t>good</a:t>
            </a:r>
            <a:r>
              <a:rPr lang="en-US" altLang="en-US" dirty="0">
                <a:cs typeface="Tahoma"/>
              </a:rPr>
              <a:t> candidates who can raise the necessary money and who can appeal to the public is even harder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3491</Words>
  <Application>Microsoft Office PowerPoint</Application>
  <PresentationFormat>On-screen Show (4:3)</PresentationFormat>
  <Paragraphs>312</Paragraphs>
  <Slides>45</Slides>
  <Notes>40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Default Design</vt:lpstr>
      <vt:lpstr>2_Default Design</vt:lpstr>
      <vt:lpstr>1_Default Design</vt:lpstr>
      <vt:lpstr>American Government Power and Purpose</vt:lpstr>
      <vt:lpstr>What Are Parties?</vt:lpstr>
      <vt:lpstr>The Two-Party System and the 2016 Election</vt:lpstr>
      <vt:lpstr>Why Parties?: Collective Action in the Electoral Process</vt:lpstr>
      <vt:lpstr>Why Parties?: Collective Choice in Government</vt:lpstr>
      <vt:lpstr>Why Parties? Dealing with the Problem of Ambition</vt:lpstr>
      <vt:lpstr>Clicker Question 1</vt:lpstr>
      <vt:lpstr>Clicker Question 1 (Answer)</vt:lpstr>
      <vt:lpstr>Functions of Parties: Recruiting Candidates</vt:lpstr>
      <vt:lpstr>Functions of Parties: Nominating Candidates</vt:lpstr>
      <vt:lpstr>Types of Primaries</vt:lpstr>
      <vt:lpstr>Functions of Parties: Getting Out the Vote (GOTV)</vt:lpstr>
      <vt:lpstr>Functions of Parties: Facilitating Electoral Choice</vt:lpstr>
      <vt:lpstr>Functions of Parties: Influencing Government</vt:lpstr>
      <vt:lpstr>Parties in Government</vt:lpstr>
      <vt:lpstr>Parties in the Electorate</vt:lpstr>
      <vt:lpstr>Americans’ Party Identification</vt:lpstr>
      <vt:lpstr>Group Affiliations with Parties</vt:lpstr>
      <vt:lpstr>Americans’ Party Identification</vt:lpstr>
      <vt:lpstr>Parties as Institutions</vt:lpstr>
      <vt:lpstr>Party Organization</vt:lpstr>
      <vt:lpstr>Parties as Candidate  Service Providers</vt:lpstr>
      <vt:lpstr>Clicker Question 2</vt:lpstr>
      <vt:lpstr>Clicker Question 2 (Answer)</vt:lpstr>
      <vt:lpstr>Party Systems</vt:lpstr>
      <vt:lpstr>Party Systems: Two Parties</vt:lpstr>
      <vt:lpstr>The First Party System</vt:lpstr>
      <vt:lpstr>The Second Party System: Birth of Mass Mobilization</vt:lpstr>
      <vt:lpstr>The Third Party System: 1860–96</vt:lpstr>
      <vt:lpstr>The Fourth Party System: 1896–1932</vt:lpstr>
      <vt:lpstr>The Fifth Party System: New Deal Coalition, 1932–68</vt:lpstr>
      <vt:lpstr>The Sixth Party System: 1968–Present </vt:lpstr>
      <vt:lpstr>Timeplot: Parties’ Share of Electoral Votes, 1789–2016</vt:lpstr>
      <vt:lpstr>Timeplot: Parties’ Share of Electoral Votes, 1789–2016</vt:lpstr>
      <vt:lpstr>Third Parties</vt:lpstr>
      <vt:lpstr>Few Votes for Third Parties</vt:lpstr>
      <vt:lpstr>Parties and Democracy</vt:lpstr>
      <vt:lpstr>Clicker Question: Review</vt:lpstr>
      <vt:lpstr>Clicker Question: Review (Answer)</vt:lpstr>
      <vt:lpstr>Parties and Democracy</vt:lpstr>
      <vt:lpstr>Additional Information</vt:lpstr>
      <vt:lpstr>Party Coalitions and Abortion Policy</vt:lpstr>
      <vt:lpstr>Analyzing the Evidence: Candidate Religion and Partisan Voting</vt:lpstr>
      <vt:lpstr>Analyzing the Evidence: Electoral Impact of Candidate Religiosity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378</cp:revision>
  <dcterms:created xsi:type="dcterms:W3CDTF">2017-03-20T21:21:56Z</dcterms:created>
  <dcterms:modified xsi:type="dcterms:W3CDTF">2017-11-06T16:24:16Z</dcterms:modified>
</cp:coreProperties>
</file>