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3" r:id="rId2"/>
    <p:sldMasterId id="2147483703" r:id="rId3"/>
  </p:sldMasterIdLst>
  <p:notesMasterIdLst>
    <p:notesMasterId r:id="rId53"/>
  </p:notesMasterIdLst>
  <p:handoutMasterIdLst>
    <p:handoutMasterId r:id="rId54"/>
  </p:handoutMasterIdLst>
  <p:sldIdLst>
    <p:sldId id="366" r:id="rId4"/>
    <p:sldId id="257" r:id="rId5"/>
    <p:sldId id="292" r:id="rId6"/>
    <p:sldId id="263" r:id="rId7"/>
    <p:sldId id="322" r:id="rId8"/>
    <p:sldId id="323" r:id="rId9"/>
    <p:sldId id="264" r:id="rId10"/>
    <p:sldId id="296" r:id="rId11"/>
    <p:sldId id="300" r:id="rId12"/>
    <p:sldId id="371" r:id="rId13"/>
    <p:sldId id="372" r:id="rId14"/>
    <p:sldId id="324" r:id="rId15"/>
    <p:sldId id="327" r:id="rId16"/>
    <p:sldId id="329" r:id="rId17"/>
    <p:sldId id="330" r:id="rId18"/>
    <p:sldId id="332" r:id="rId19"/>
    <p:sldId id="331" r:id="rId20"/>
    <p:sldId id="333" r:id="rId21"/>
    <p:sldId id="335" r:id="rId22"/>
    <p:sldId id="336" r:id="rId23"/>
    <p:sldId id="338" r:id="rId24"/>
    <p:sldId id="373" r:id="rId25"/>
    <p:sldId id="374" r:id="rId26"/>
    <p:sldId id="271" r:id="rId27"/>
    <p:sldId id="347" r:id="rId28"/>
    <p:sldId id="272" r:id="rId29"/>
    <p:sldId id="316" r:id="rId30"/>
    <p:sldId id="273" r:id="rId31"/>
    <p:sldId id="274" r:id="rId32"/>
    <p:sldId id="348" r:id="rId33"/>
    <p:sldId id="349" r:id="rId34"/>
    <p:sldId id="298" r:id="rId35"/>
    <p:sldId id="351" r:id="rId36"/>
    <p:sldId id="350" r:id="rId37"/>
    <p:sldId id="299" r:id="rId38"/>
    <p:sldId id="317" r:id="rId39"/>
    <p:sldId id="369" r:id="rId40"/>
    <p:sldId id="302" r:id="rId41"/>
    <p:sldId id="370" r:id="rId42"/>
    <p:sldId id="318" r:id="rId43"/>
    <p:sldId id="352" r:id="rId44"/>
    <p:sldId id="291" r:id="rId45"/>
    <p:sldId id="354" r:id="rId46"/>
    <p:sldId id="359" r:id="rId47"/>
    <p:sldId id="368" r:id="rId48"/>
    <p:sldId id="361" r:id="rId49"/>
    <p:sldId id="362" r:id="rId50"/>
    <p:sldId id="363" r:id="rId51"/>
    <p:sldId id="364" r:id="rId5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57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ton, Ariel" initials="EA" lastIdx="1" clrIdx="0">
    <p:extLst/>
  </p:cmAuthor>
  <p:cmAuthor id="2" name="Eaton, Ariel" initials="EA [2]" lastIdx="1" clrIdx="1">
    <p:extLst/>
  </p:cmAuthor>
  <p:cmAuthor id="3" name="Eaton, Ariel" initials="EA [3]" lastIdx="1" clrIdx="2">
    <p:extLst/>
  </p:cmAuthor>
  <p:cmAuthor id="4" name="Eaton, Ariel" initials="EA [4]" lastIdx="1" clrIdx="3">
    <p:extLst/>
  </p:cmAuthor>
  <p:cmAuthor id="5" name="Eaton, Ariel" initials="EA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4"/>
    <p:restoredTop sz="73993" autoAdjust="0"/>
  </p:normalViewPr>
  <p:slideViewPr>
    <p:cSldViewPr snapToGrid="0" snapToObjects="1">
      <p:cViewPr>
        <p:scale>
          <a:sx n="91" d="100"/>
          <a:sy n="91" d="100"/>
        </p:scale>
        <p:origin x="-2214" y="0"/>
      </p:cViewPr>
      <p:guideLst>
        <p:guide orient="horz" pos="2160"/>
        <p:guide orient="horz" pos="57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BE00D-8676-BB41-9D82-6046B054F0B3}" type="datetimeFigureOut">
              <a:rPr lang="en-US" smtClean="0"/>
              <a:t>10/23/2017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CF9820-5058-CC49-8D34-268B921E8CE8}" type="slidenum">
              <a:rPr lang="en-US" smtClean="0"/>
              <a:t>‹#›</a:t>
            </a:fld>
            <a:endParaRPr lang="en-US"/>
          </a:p>
        </p:txBody>
      </p:sp>
    </p:spTree>
    <p:extLst>
      <p:ext uri="{BB962C8B-B14F-4D97-AF65-F5344CB8AC3E}">
        <p14:creationId xmlns:p14="http://schemas.microsoft.com/office/powerpoint/2010/main" val="63560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55138216-016D-EA46-8A1E-9D3356D480A9}" type="datetime1">
              <a:rPr lang="en-US"/>
              <a:pPr>
                <a:defRPr/>
              </a:pPr>
              <a:t>10/23/2017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C528587E-09D6-A54E-A863-6B88ECFECD07}" type="slidenum">
              <a:rPr lang="en-US" altLang="en-US"/>
              <a:pPr>
                <a:defRPr/>
              </a:pPr>
              <a:t>‹#›</a:t>
            </a:fld>
            <a:endParaRPr lang="en-US" altLang="en-US"/>
          </a:p>
        </p:txBody>
      </p:sp>
    </p:spTree>
    <p:extLst>
      <p:ext uri="{BB962C8B-B14F-4D97-AF65-F5344CB8AC3E}">
        <p14:creationId xmlns:p14="http://schemas.microsoft.com/office/powerpoint/2010/main" val="12993203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the 2010 midterm congressional elections, the Democrats took a </a:t>
            </a:r>
            <a:r>
              <a:rPr lang="ja-JP" altLang="en-US" dirty="0"/>
              <a:t>“</a:t>
            </a:r>
            <a:r>
              <a:rPr lang="en-US" altLang="ja-JP" dirty="0"/>
              <a:t>shellacking,</a:t>
            </a:r>
            <a:r>
              <a:rPr lang="ja-JP" altLang="en-US" dirty="0"/>
              <a:t>”</a:t>
            </a:r>
            <a:r>
              <a:rPr lang="en-US" altLang="ja-JP" dirty="0"/>
              <a:t> according to President Obama. Despite the president</a:t>
            </a:r>
            <a:r>
              <a:rPr lang="ja-JP" altLang="en-US" dirty="0"/>
              <a:t>’</a:t>
            </a:r>
            <a:r>
              <a:rPr lang="en-US" altLang="ja-JP" dirty="0"/>
              <a:t>s admission, many in the media accused the president of not </a:t>
            </a:r>
            <a:r>
              <a:rPr lang="ja-JP" altLang="en-US" dirty="0"/>
              <a:t>“</a:t>
            </a:r>
            <a:r>
              <a:rPr lang="en-US" altLang="ja-JP" dirty="0"/>
              <a:t>getting it.</a:t>
            </a:r>
            <a:r>
              <a:rPr lang="ja-JP" altLang="en-US" dirty="0"/>
              <a:t>”</a:t>
            </a:r>
            <a:r>
              <a:rPr lang="en-US" altLang="ja-JP" dirty="0"/>
              <a:t> The </a:t>
            </a:r>
            <a:r>
              <a:rPr lang="ja-JP" altLang="en-US" dirty="0"/>
              <a:t>“</a:t>
            </a:r>
            <a:r>
              <a:rPr lang="en-US" altLang="ja-JP" dirty="0"/>
              <a:t>it</a:t>
            </a:r>
            <a:r>
              <a:rPr lang="ja-JP" altLang="en-US" dirty="0"/>
              <a:t>”</a:t>
            </a:r>
            <a:r>
              <a:rPr lang="en-US" altLang="ja-JP" dirty="0"/>
              <a:t> the president was accused of not getting is the public mood, a measure of public opinion</a:t>
            </a:r>
            <a:r>
              <a:rPr lang="en-US" altLang="ja-JP" dirty="0" smtClean="0"/>
              <a:t>.</a:t>
            </a: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F4A0EB5-4652-E642-821F-B28BEDBE5A7A}" type="slidenum">
              <a:rPr lang="en-US" altLang="en-US"/>
              <a:pPr>
                <a:spcBef>
                  <a:spcPct val="0"/>
                </a:spcBef>
              </a:pPr>
              <a:t>2</a:t>
            </a:fld>
            <a:endParaRPr lang="en-US" altLang="en-US"/>
          </a:p>
        </p:txBody>
      </p:sp>
    </p:spTree>
    <p:extLst>
      <p:ext uri="{BB962C8B-B14F-4D97-AF65-F5344CB8AC3E}">
        <p14:creationId xmlns:p14="http://schemas.microsoft.com/office/powerpoint/2010/main" val="276165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31472967-7AA1-47CD-A714-693A937FDA10}"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C2506C1-CB49-D24D-A1DE-95D3952BFC64}" type="slidenum">
              <a:rPr lang="en-US" altLang="en-US"/>
              <a:pPr>
                <a:spcBef>
                  <a:spcPct val="0"/>
                </a:spcBef>
              </a:pPr>
              <a:t>12</a:t>
            </a:fld>
            <a:endParaRPr lang="en-US" altLang="en-US"/>
          </a:p>
        </p:txBody>
      </p:sp>
    </p:spTree>
    <p:extLst>
      <p:ext uri="{BB962C8B-B14F-4D97-AF65-F5344CB8AC3E}">
        <p14:creationId xmlns:p14="http://schemas.microsoft.com/office/powerpoint/2010/main" val="253714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39404FE-EC61-9F4A-923B-96DCC6D47F90}" type="slidenum">
              <a:rPr lang="en-US" altLang="en-US"/>
              <a:pPr>
                <a:spcBef>
                  <a:spcPct val="0"/>
                </a:spcBef>
              </a:pPr>
              <a:t>13</a:t>
            </a:fld>
            <a:endParaRPr lang="en-US" altLang="en-US"/>
          </a:p>
        </p:txBody>
      </p:sp>
    </p:spTree>
    <p:extLst>
      <p:ext uri="{BB962C8B-B14F-4D97-AF65-F5344CB8AC3E}">
        <p14:creationId xmlns:p14="http://schemas.microsoft.com/office/powerpoint/2010/main" val="152394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text argues that identities are both absolutes (you </a:t>
            </a:r>
            <a:r>
              <a:rPr lang="en-US" altLang="en-US" dirty="0" smtClean="0"/>
              <a:t>identify </a:t>
            </a:r>
            <a:r>
              <a:rPr lang="en-US" altLang="en-US" dirty="0"/>
              <a:t>with </a:t>
            </a:r>
            <a:r>
              <a:rPr lang="en-US" altLang="en-US" dirty="0" smtClean="0"/>
              <a:t>either one </a:t>
            </a:r>
            <a:r>
              <a:rPr lang="en-US" altLang="en-US" dirty="0"/>
              <a:t>group or another; there is no in-between) and that identity politics is often zero-sum: one group wins and another loses. You might ask students to discuss these premises and see whether they agree. Can they identify overlapping </a:t>
            </a:r>
            <a:r>
              <a:rPr lang="en-US" altLang="en-US" dirty="0" smtClean="0"/>
              <a:t>identities, </a:t>
            </a:r>
            <a:r>
              <a:rPr lang="en-US" altLang="en-US" dirty="0"/>
              <a:t>and can they identify ways in which identity politics might not be zero-sum?</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7B8500B-13BF-B24D-A3D4-ECE609D7AE98}" type="slidenum">
              <a:rPr lang="en-US" altLang="en-US"/>
              <a:pPr>
                <a:spcBef>
                  <a:spcPct val="0"/>
                </a:spcBef>
              </a:pPr>
              <a:t>14</a:t>
            </a:fld>
            <a:endParaRPr lang="en-US" altLang="en-US"/>
          </a:p>
        </p:txBody>
      </p:sp>
    </p:spTree>
    <p:extLst>
      <p:ext uri="{BB962C8B-B14F-4D97-AF65-F5344CB8AC3E}">
        <p14:creationId xmlns:p14="http://schemas.microsoft.com/office/powerpoint/2010/main" val="126857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478687D-5E80-0E42-B7E4-E0CF23753690}" type="slidenum">
              <a:rPr lang="en-US" altLang="en-US"/>
              <a:pPr>
                <a:spcBef>
                  <a:spcPct val="0"/>
                </a:spcBef>
              </a:pPr>
              <a:t>15</a:t>
            </a:fld>
            <a:endParaRPr lang="en-US" altLang="en-US"/>
          </a:p>
        </p:txBody>
      </p:sp>
    </p:spTree>
    <p:extLst>
      <p:ext uri="{BB962C8B-B14F-4D97-AF65-F5344CB8AC3E}">
        <p14:creationId xmlns:p14="http://schemas.microsoft.com/office/powerpoint/2010/main" val="110334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This is an opportunity to point out how the </a:t>
            </a:r>
            <a:r>
              <a:rPr lang="en-US" altLang="en-US" dirty="0" smtClean="0"/>
              <a:t>history principle </a:t>
            </a:r>
            <a:r>
              <a:rPr lang="en-US" altLang="en-US" dirty="0"/>
              <a:t>works in practice. The differences we observe in public opinion among blacks, Latinos, and whites </a:t>
            </a:r>
            <a:r>
              <a:rPr lang="en-US" altLang="en-US" dirty="0" smtClean="0"/>
              <a:t>are </a:t>
            </a:r>
            <a:r>
              <a:rPr lang="en-US" altLang="en-US" dirty="0"/>
              <a:t>largely a function of historical patterns of discrimination that have a lasting effect on the preferences and beliefs of people from different racial and ethnic groups.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0160D48-EF9A-FD42-9BD7-02E72F01C86A}" type="slidenum">
              <a:rPr lang="en-US" altLang="en-US"/>
              <a:pPr>
                <a:spcBef>
                  <a:spcPct val="0"/>
                </a:spcBef>
              </a:pPr>
              <a:t>16</a:t>
            </a:fld>
            <a:endParaRPr lang="en-US" altLang="en-US"/>
          </a:p>
        </p:txBody>
      </p:sp>
    </p:spTree>
    <p:extLst>
      <p:ext uri="{BB962C8B-B14F-4D97-AF65-F5344CB8AC3E}">
        <p14:creationId xmlns:p14="http://schemas.microsoft.com/office/powerpoint/2010/main" val="140853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6F498CF-60FB-F843-8968-C327A59D18A6}" type="slidenum">
              <a:rPr lang="en-US" altLang="en-US"/>
              <a:pPr>
                <a:spcBef>
                  <a:spcPct val="0"/>
                </a:spcBef>
              </a:pPr>
              <a:t>17</a:t>
            </a:fld>
            <a:endParaRPr lang="en-US" altLang="en-US"/>
          </a:p>
        </p:txBody>
      </p:sp>
    </p:spTree>
    <p:extLst>
      <p:ext uri="{BB962C8B-B14F-4D97-AF65-F5344CB8AC3E}">
        <p14:creationId xmlns:p14="http://schemas.microsoft.com/office/powerpoint/2010/main" val="67845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the 2012 presidential race, President Obama lost among white voters by about 20 points (59–39</a:t>
            </a:r>
            <a:r>
              <a:rPr lang="en-US" altLang="en-US" dirty="0" smtClean="0"/>
              <a:t>), </a:t>
            </a:r>
            <a:r>
              <a:rPr lang="en-US" altLang="en-US" dirty="0"/>
              <a:t>and the Latino vote was crucial, mainly because it is the fastest-growing group in the country and because there are large numbers of Latinos in key swing states </a:t>
            </a:r>
            <a:r>
              <a:rPr lang="en-US" altLang="en-US" dirty="0" smtClean="0"/>
              <a:t>such as </a:t>
            </a:r>
            <a:r>
              <a:rPr lang="en-US" altLang="en-US" dirty="0"/>
              <a:t>Arizona, New Mexico, Nevada, Colorado, and Florida. But as these data show, Latino voters are not a solid </a:t>
            </a:r>
            <a:r>
              <a:rPr lang="ja-JP" altLang="en-US" dirty="0"/>
              <a:t>“</a:t>
            </a:r>
            <a:r>
              <a:rPr lang="en-US" altLang="ja-JP" dirty="0"/>
              <a:t>bloc</a:t>
            </a:r>
            <a:r>
              <a:rPr lang="ja-JP" altLang="en-US" dirty="0"/>
              <a:t>”</a:t>
            </a:r>
            <a:r>
              <a:rPr lang="en-US" altLang="ja-JP" dirty="0"/>
              <a:t> but rather an umbrella name for a number of subgroups that have divergent preferences on issues, the parties, and candidates. In 2008, the Republican advantage among Cuban voters disappeared, and in 2012 the Democratic advantage among Latinos generally grew. While Latino voters strongly supported Hillary Clinton in 2016, there is some dispute over how big the margin was and whether Latinos moved even further </a:t>
            </a:r>
            <a:r>
              <a:rPr lang="en-US" altLang="ja-JP" dirty="0" smtClean="0"/>
              <a:t>toward </a:t>
            </a:r>
            <a:r>
              <a:rPr lang="en-US" altLang="ja-JP" dirty="0"/>
              <a:t>the Democratic Party or whether Donald Trump and Republicans made some slight gains among Latino voters.</a:t>
            </a: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5651DAB-7110-1841-A932-1253C83680B7}" type="slidenum">
              <a:rPr lang="en-US" altLang="en-US"/>
              <a:pPr>
                <a:spcBef>
                  <a:spcPct val="0"/>
                </a:spcBef>
              </a:pPr>
              <a:t>18</a:t>
            </a:fld>
            <a:endParaRPr lang="en-US" altLang="en-US"/>
          </a:p>
        </p:txBody>
      </p:sp>
    </p:spTree>
    <p:extLst>
      <p:ext uri="{BB962C8B-B14F-4D97-AF65-F5344CB8AC3E}">
        <p14:creationId xmlns:p14="http://schemas.microsoft.com/office/powerpoint/2010/main" val="98737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0ABEA34-5B29-A84E-BE44-7BB3A06014FF}" type="slidenum">
              <a:rPr lang="en-US" altLang="en-US"/>
              <a:pPr>
                <a:spcBef>
                  <a:spcPct val="0"/>
                </a:spcBef>
              </a:pPr>
              <a:t>19</a:t>
            </a:fld>
            <a:endParaRPr lang="en-US" altLang="en-US"/>
          </a:p>
        </p:txBody>
      </p:sp>
    </p:spTree>
    <p:extLst>
      <p:ext uri="{BB962C8B-B14F-4D97-AF65-F5344CB8AC3E}">
        <p14:creationId xmlns:p14="http://schemas.microsoft.com/office/powerpoint/2010/main" val="152587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3A900AF-16F8-3E44-911E-9CD3C573D1F3}" type="slidenum">
              <a:rPr lang="en-US" altLang="en-US"/>
              <a:pPr>
                <a:spcBef>
                  <a:spcPct val="0"/>
                </a:spcBef>
              </a:pPr>
              <a:t>20</a:t>
            </a:fld>
            <a:endParaRPr lang="en-US" altLang="en-US"/>
          </a:p>
        </p:txBody>
      </p:sp>
    </p:spTree>
    <p:extLst>
      <p:ext uri="{BB962C8B-B14F-4D97-AF65-F5344CB8AC3E}">
        <p14:creationId xmlns:p14="http://schemas.microsoft.com/office/powerpoint/2010/main" val="230315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role of choices is quite important but is frequently ignored in public opinion. In a given election or in a survey, we might be asked to choose between two candidates or between two statements of a position on an issue. Since no candidate or statement is likely to match our preferences and beliefs perfectly, the outcome of the election or survey will not render a perfect picture of our true preferences and beliefs. Instead, they serve as an imperfect (sometimes very imperfect) proxy measure.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9C1BB3A-00AC-C744-9E90-9D720DC82D4D}" type="slidenum">
              <a:rPr lang="en-US" altLang="en-US"/>
              <a:pPr>
                <a:spcBef>
                  <a:spcPct val="0"/>
                </a:spcBef>
              </a:pPr>
              <a:t>3</a:t>
            </a:fld>
            <a:endParaRPr lang="en-US" altLang="en-US"/>
          </a:p>
        </p:txBody>
      </p:sp>
    </p:spTree>
    <p:extLst>
      <p:ext uri="{BB962C8B-B14F-4D97-AF65-F5344CB8AC3E}">
        <p14:creationId xmlns:p14="http://schemas.microsoft.com/office/powerpoint/2010/main" val="212359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Again, the </a:t>
            </a:r>
            <a:r>
              <a:rPr lang="en-US" altLang="en-US" dirty="0" smtClean="0"/>
              <a:t>history principle </a:t>
            </a:r>
            <a:r>
              <a:rPr lang="en-US" altLang="en-US" dirty="0"/>
              <a:t>plays a role in understanding how geography shapes our political identities. The lasting impact of the history of the Civil War and, even before that, what Alexis de Tocqueville viewed as America</a:t>
            </a:r>
            <a:r>
              <a:rPr lang="ja-JP" altLang="en-US" dirty="0"/>
              <a:t>’</a:t>
            </a:r>
            <a:r>
              <a:rPr lang="en-US" altLang="ja-JP" dirty="0"/>
              <a:t>s two separate </a:t>
            </a:r>
            <a:r>
              <a:rPr lang="en-US" altLang="ja-JP" dirty="0" err="1"/>
              <a:t>foundings</a:t>
            </a:r>
            <a:r>
              <a:rPr lang="en-US" altLang="ja-JP" dirty="0"/>
              <a:t> </a:t>
            </a:r>
            <a:r>
              <a:rPr lang="en-US" altLang="ja-JP" dirty="0" smtClean="0"/>
              <a:t>shape </a:t>
            </a:r>
            <a:r>
              <a:rPr lang="en-US" altLang="ja-JP" dirty="0"/>
              <a:t>how southerners have a distinctive political identity from those living in the northeast.</a:t>
            </a: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F16EEB1-BD3F-0D4E-ABFC-158CB800B07F}" type="slidenum">
              <a:rPr lang="en-US" altLang="en-US"/>
              <a:pPr>
                <a:spcBef>
                  <a:spcPct val="0"/>
                </a:spcBef>
              </a:pPr>
              <a:t>21</a:t>
            </a:fld>
            <a:endParaRPr lang="en-US" altLang="en-US"/>
          </a:p>
        </p:txBody>
      </p:sp>
    </p:spTree>
    <p:extLst>
      <p:ext uri="{BB962C8B-B14F-4D97-AF65-F5344CB8AC3E}">
        <p14:creationId xmlns:p14="http://schemas.microsoft.com/office/powerpoint/2010/main" val="2443906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70959506-D2BE-47DF-ADF1-D768D5A4A14A}"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BAEEB9FE-57E6-4706-87F5-F3978E2DD1D4}"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EF89298-8B96-A642-BD4A-660418F8AE4D}" type="slidenum">
              <a:rPr lang="en-US" altLang="en-US"/>
              <a:pPr>
                <a:spcBef>
                  <a:spcPct val="0"/>
                </a:spcBef>
              </a:pPr>
              <a:t>24</a:t>
            </a:fld>
            <a:endParaRPr lang="en-US" altLang="en-US"/>
          </a:p>
        </p:txBody>
      </p:sp>
    </p:spTree>
    <p:extLst>
      <p:ext uri="{BB962C8B-B14F-4D97-AF65-F5344CB8AC3E}">
        <p14:creationId xmlns:p14="http://schemas.microsoft.com/office/powerpoint/2010/main" val="255094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This discussion is a good example of the </a:t>
            </a:r>
            <a:r>
              <a:rPr lang="en-US" altLang="en-US" dirty="0" smtClean="0"/>
              <a:t>rationality principle </a:t>
            </a:r>
            <a:r>
              <a:rPr lang="en-US" altLang="en-US" dirty="0"/>
              <a:t>in action. Political scientists may not like it, but some citizens may come to the rational conclusion that having lots of political information does them no good. While having a lot of information may not necessarily help, low levels of information can be harmful. The political scientist Larry Bartels points out that millions of Americans unlikely to benefit from George W. Bush</a:t>
            </a:r>
            <a:r>
              <a:rPr lang="ja-JP" altLang="en-US" dirty="0"/>
              <a:t>’</a:t>
            </a:r>
            <a:r>
              <a:rPr lang="en-US" altLang="ja-JP" dirty="0"/>
              <a:t>s tax proposals supported his tax cuts regardless because they mistakenly thought that they would. Bartels calls this phenomenon </a:t>
            </a:r>
            <a:r>
              <a:rPr lang="ja-JP" altLang="en-US" dirty="0"/>
              <a:t>“</a:t>
            </a:r>
            <a:r>
              <a:rPr lang="en-US" altLang="ja-JP" dirty="0"/>
              <a:t>misplaced self-interest.</a:t>
            </a:r>
            <a:r>
              <a:rPr lang="ja-JP" altLang="en-US" dirty="0"/>
              <a:t>”</a:t>
            </a:r>
            <a:r>
              <a:rPr lang="en-US" altLang="ja-JP" dirty="0"/>
              <a:t> Some, as far back as the Marquis de Condorcet, have argued that all this is not necessarily a problem for democratic politics, as aggregation of opinion at a mass level counteracts the effects of political ignorance. In the 2016 election, political knowledge and education played a significant </a:t>
            </a:r>
            <a:r>
              <a:rPr lang="en-US" altLang="ja-JP" dirty="0" smtClean="0"/>
              <a:t>role, </a:t>
            </a:r>
            <a:r>
              <a:rPr lang="en-US" altLang="ja-JP" dirty="0"/>
              <a:t>as Donald Trump performed significantly better than Mitt Romney had among voters with less than a college degree while Hillary Clinton performed far better than Barack Obama had in 2012 among voters with a college degree or more</a:t>
            </a:r>
            <a:r>
              <a:rPr lang="en-US" altLang="ja-JP" dirty="0" smtClean="0"/>
              <a:t>. </a:t>
            </a:r>
            <a:r>
              <a:rPr lang="en-US" altLang="ja-JP" dirty="0"/>
              <a:t>Nate Silver, </a:t>
            </a:r>
            <a:r>
              <a:rPr lang="en-US" altLang="ja-JP" dirty="0" smtClean="0"/>
              <a:t>editor </a:t>
            </a:r>
            <a:r>
              <a:rPr lang="en-US" altLang="ja-JP" dirty="0"/>
              <a:t>of FiveThirtyEight.com, showed that Clinton’s vote surged in the most </a:t>
            </a:r>
            <a:r>
              <a:rPr lang="en-US" altLang="ja-JP" dirty="0" smtClean="0"/>
              <a:t>highly educated </a:t>
            </a:r>
            <a:r>
              <a:rPr lang="en-US" altLang="ja-JP" dirty="0"/>
              <a:t>counties in America while Trump’s vote surged in the least-educated counties: http://fivethirtyeight.com/features/education-not-income-predicted-who-would-vote-for-trump/.</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15647AE-6EE3-DF46-AE0B-7E0032FE984E}" type="slidenum">
              <a:rPr lang="en-US" altLang="en-US"/>
              <a:pPr>
                <a:spcBef>
                  <a:spcPct val="0"/>
                </a:spcBef>
              </a:pPr>
              <a:t>25</a:t>
            </a:fld>
            <a:endParaRPr lang="en-US" altLang="en-US"/>
          </a:p>
        </p:txBody>
      </p:sp>
    </p:spTree>
    <p:extLst>
      <p:ext uri="{BB962C8B-B14F-4D97-AF65-F5344CB8AC3E}">
        <p14:creationId xmlns:p14="http://schemas.microsoft.com/office/powerpoint/2010/main" val="502365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442B974-31F8-2443-A79C-BBCD336FB4A0}" type="slidenum">
              <a:rPr lang="en-US" altLang="en-US"/>
              <a:pPr>
                <a:spcBef>
                  <a:spcPct val="0"/>
                </a:spcBef>
              </a:pPr>
              <a:t>26</a:t>
            </a:fld>
            <a:endParaRPr lang="en-US" altLang="en-US"/>
          </a:p>
        </p:txBody>
      </p:sp>
    </p:spTree>
    <p:extLst>
      <p:ext uri="{BB962C8B-B14F-4D97-AF65-F5344CB8AC3E}">
        <p14:creationId xmlns:p14="http://schemas.microsoft.com/office/powerpoint/2010/main" val="385658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2011, Stephen Colbert formed his own Super PAC, but knowing that he did not necessarily have the skill to market his ideas to the public, he sat down with Frank </a:t>
            </a:r>
            <a:r>
              <a:rPr lang="en-US" altLang="en-US" dirty="0" err="1"/>
              <a:t>Luntz</a:t>
            </a:r>
            <a:r>
              <a:rPr lang="en-US" altLang="en-US" dirty="0"/>
              <a:t>, a Republican political consultant, for advice. </a:t>
            </a:r>
            <a:r>
              <a:rPr lang="en-US" altLang="en-US" dirty="0" err="1"/>
              <a:t>Luntz</a:t>
            </a:r>
            <a:r>
              <a:rPr lang="en-US" altLang="en-US" dirty="0"/>
              <a:t> helped Colbert come up with ways to market his ideas. The video of the interview can be found here: http://www.cc.com/video-clips/m00z1i/the-colbert-report-colbert-super-pac---frank-luntz-commits-to-the-pac.</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9F3FAE-1600-DA47-9334-9EC0DC23EBDB}" type="slidenum">
              <a:rPr lang="en-US" altLang="en-US"/>
              <a:pPr>
                <a:spcBef>
                  <a:spcPct val="0"/>
                </a:spcBef>
              </a:pPr>
              <a:t>27</a:t>
            </a:fld>
            <a:endParaRPr lang="en-US" altLang="en-US"/>
          </a:p>
        </p:txBody>
      </p:sp>
    </p:spTree>
    <p:extLst>
      <p:ext uri="{BB962C8B-B14F-4D97-AF65-F5344CB8AC3E}">
        <p14:creationId xmlns:p14="http://schemas.microsoft.com/office/powerpoint/2010/main" val="3629639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84AD3C1-E95C-5B40-973D-FACF7CB5237E}" type="slidenum">
              <a:rPr lang="en-US" altLang="en-US"/>
              <a:pPr>
                <a:spcBef>
                  <a:spcPct val="0"/>
                </a:spcBef>
              </a:pPr>
              <a:t>28</a:t>
            </a:fld>
            <a:endParaRPr lang="en-US" altLang="en-US"/>
          </a:p>
        </p:txBody>
      </p:sp>
    </p:spTree>
    <p:extLst>
      <p:ext uri="{BB962C8B-B14F-4D97-AF65-F5344CB8AC3E}">
        <p14:creationId xmlns:p14="http://schemas.microsoft.com/office/powerpoint/2010/main" val="1511681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13841C5-D98A-6A40-B8BD-BD15D02A4C8E}" type="slidenum">
              <a:rPr lang="en-US" altLang="en-US"/>
              <a:pPr>
                <a:spcBef>
                  <a:spcPct val="0"/>
                </a:spcBef>
              </a:pPr>
              <a:t>29</a:t>
            </a:fld>
            <a:endParaRPr lang="en-US" altLang="en-US"/>
          </a:p>
        </p:txBody>
      </p:sp>
    </p:spTree>
    <p:extLst>
      <p:ext uri="{BB962C8B-B14F-4D97-AF65-F5344CB8AC3E}">
        <p14:creationId xmlns:p14="http://schemas.microsoft.com/office/powerpoint/2010/main" val="2359622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A. agenda setting.</a:t>
            </a:r>
            <a:endParaRPr lang="en-US" altLang="en-US" b="1"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9DCD724-3051-024C-A828-967029476554}" type="slidenum">
              <a:rPr lang="en-US" altLang="en-US"/>
              <a:pPr>
                <a:spcBef>
                  <a:spcPct val="0"/>
                </a:spcBef>
              </a:pPr>
              <a:t>30</a:t>
            </a:fld>
            <a:endParaRPr lang="en-US" altLang="en-US"/>
          </a:p>
        </p:txBody>
      </p:sp>
    </p:spTree>
    <p:extLst>
      <p:ext uri="{BB962C8B-B14F-4D97-AF65-F5344CB8AC3E}">
        <p14:creationId xmlns:p14="http://schemas.microsoft.com/office/powerpoint/2010/main" val="53015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r>
              <a:rPr lang="en-US" altLang="en-US"/>
              <a:t>:</a:t>
            </a:r>
          </a:p>
          <a:p>
            <a:pPr eaLnBrk="1" hangingPunct="1">
              <a:spcBef>
                <a:spcPct val="0"/>
              </a:spcBef>
            </a:pPr>
            <a:r>
              <a:rPr lang="en-US" altLang="en-US"/>
              <a:t>One way to get students to think about the variety within the scope of public opinion is to think about political culture, ideology, and public opinion as three distinct concepts. Political culture may be defined as the set of views that all (or virtually all) Americans hold in common. We agree on the legitimacy of the Constitution, we agree that democracy is a fair process for decision making, and we agree that slavery should not be allowed, among other consensus views. Note that each of these three views was not always a consensus view. Ideology is different. It is an enduring set of principles that people hold about the proper role of government in society, but people disagree in their ideological outlook. One</a:t>
            </a:r>
            <a:r>
              <a:rPr lang="ja-JP" altLang="en-US"/>
              <a:t>’</a:t>
            </a:r>
            <a:r>
              <a:rPr lang="en-US" altLang="ja-JP"/>
              <a:t>s ideology is likewise not the same as public opinion. Public opinion focuses on specific individuals, policies, or circumstances at a moment in time. It changes more readily (say, for example, evaluations of presidential job approval) than ideology.</a:t>
            </a: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8E0142A-F2DD-094C-841E-44955418572E}" type="slidenum">
              <a:rPr lang="en-US" altLang="en-US"/>
              <a:pPr>
                <a:spcBef>
                  <a:spcPct val="0"/>
                </a:spcBef>
              </a:pPr>
              <a:t>4</a:t>
            </a:fld>
            <a:endParaRPr lang="en-US" altLang="en-US"/>
          </a:p>
        </p:txBody>
      </p:sp>
    </p:spTree>
    <p:extLst>
      <p:ext uri="{BB962C8B-B14F-4D97-AF65-F5344CB8AC3E}">
        <p14:creationId xmlns:p14="http://schemas.microsoft.com/office/powerpoint/2010/main" val="1476497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A. agenda setting.</a:t>
            </a:r>
            <a:endParaRPr lang="en-US" altLang="en-US" b="1"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771B999-29DC-BC49-A1B4-7F4A7B6BF239}" type="slidenum">
              <a:rPr lang="en-US" altLang="en-US"/>
              <a:pPr>
                <a:spcBef>
                  <a:spcPct val="0"/>
                </a:spcBef>
              </a:pPr>
              <a:t>31</a:t>
            </a:fld>
            <a:endParaRPr lang="en-US" altLang="en-US"/>
          </a:p>
        </p:txBody>
      </p:sp>
    </p:spTree>
    <p:extLst>
      <p:ext uri="{BB962C8B-B14F-4D97-AF65-F5344CB8AC3E}">
        <p14:creationId xmlns:p14="http://schemas.microsoft.com/office/powerpoint/2010/main" val="2401403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8974665-5925-DF4A-8202-F25EE820054E}" type="slidenum">
              <a:rPr lang="en-US" altLang="en-US"/>
              <a:pPr>
                <a:spcBef>
                  <a:spcPct val="0"/>
                </a:spcBef>
              </a:pPr>
              <a:t>32</a:t>
            </a:fld>
            <a:endParaRPr lang="en-US" altLang="en-US"/>
          </a:p>
        </p:txBody>
      </p:sp>
    </p:spTree>
    <p:extLst>
      <p:ext uri="{BB962C8B-B14F-4D97-AF65-F5344CB8AC3E}">
        <p14:creationId xmlns:p14="http://schemas.microsoft.com/office/powerpoint/2010/main" val="905860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Surveys that do not use random samples can provide wildly misleading results. After the first general election presidential debate in 2016, Donald Trump claimed he had won the debate according to all of the “online polls.” </a:t>
            </a:r>
            <a:r>
              <a:rPr lang="en-US" altLang="en-US" dirty="0" smtClean="0"/>
              <a:t>Trump </a:t>
            </a:r>
            <a:r>
              <a:rPr lang="en-US" altLang="en-US" dirty="0"/>
              <a:t>was referring to polls that are not scientific that allow people (or even computers) to vote many times. </a:t>
            </a:r>
            <a:r>
              <a:rPr lang="en-US" altLang="en-US" dirty="0" smtClean="0"/>
              <a:t>In </a:t>
            </a:r>
            <a:r>
              <a:rPr lang="en-US" altLang="en-US" dirty="0"/>
              <a:t>short, they were not based on a representative sample of </a:t>
            </a:r>
            <a:r>
              <a:rPr lang="en-US" altLang="en-US" dirty="0" smtClean="0"/>
              <a:t>debate</a:t>
            </a:r>
            <a:r>
              <a:rPr lang="en-US" altLang="en-US" baseline="0" dirty="0" smtClean="0"/>
              <a:t> </a:t>
            </a:r>
            <a:r>
              <a:rPr lang="en-US" altLang="en-US" dirty="0" smtClean="0"/>
              <a:t>watchers</a:t>
            </a:r>
            <a:r>
              <a:rPr lang="en-US" altLang="en-US" dirty="0"/>
              <a:t>. </a:t>
            </a:r>
            <a:r>
              <a:rPr lang="en-US" altLang="en-US" dirty="0" smtClean="0"/>
              <a:t>John </a:t>
            </a:r>
            <a:r>
              <a:rPr lang="en-US" altLang="en-US" dirty="0"/>
              <a:t>Oliver discussed the issue in a segment on </a:t>
            </a:r>
            <a:r>
              <a:rPr lang="en-US" altLang="en-US" i="1" dirty="0" smtClean="0"/>
              <a:t>Last </a:t>
            </a:r>
            <a:r>
              <a:rPr lang="en-US" altLang="en-US" i="1" dirty="0"/>
              <a:t>Week </a:t>
            </a:r>
            <a:r>
              <a:rPr lang="en-US" altLang="en-US" i="1" dirty="0" smtClean="0"/>
              <a:t>Tonight</a:t>
            </a:r>
            <a:r>
              <a:rPr lang="en-US" altLang="en-US" dirty="0" smtClean="0"/>
              <a:t>: </a:t>
            </a:r>
            <a:r>
              <a:rPr lang="en-US" altLang="en-US" dirty="0"/>
              <a:t>https://www.youtube.com/watch?v=v9FBMYBaMsg.</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5E0EBA6-7E86-E841-BA15-249AC8170ABA}" type="slidenum">
              <a:rPr lang="en-US" altLang="en-US"/>
              <a:pPr>
                <a:spcBef>
                  <a:spcPct val="0"/>
                </a:spcBef>
              </a:pPr>
              <a:t>33</a:t>
            </a:fld>
            <a:endParaRPr lang="en-US" altLang="en-US"/>
          </a:p>
        </p:txBody>
      </p:sp>
    </p:spTree>
    <p:extLst>
      <p:ext uri="{BB962C8B-B14F-4D97-AF65-F5344CB8AC3E}">
        <p14:creationId xmlns:p14="http://schemas.microsoft.com/office/powerpoint/2010/main" val="2543415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One of the most important current issues that pollsters face is that random-digit dialing is less and less successful because of innovations like Caller ID and because lists of mobile phone numbers are more expensive to purchase. Because of Caller ID, many respondents will not answer the phone, and the people who use Caller ID to screen calls are not randomly distributed. In other words, Caller ID introduces selection bias. In addition, more and more homes do not have an active landline phone, so unless the survey compensates for this by calling mobile phones as well, there is a problem with selection bias. Selection bias is also an issue in some polls, particularly in states with large Hispanic populations, that do not conduct any interviews in Spanish for voters who do not speak English.</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9E0D43C-C647-5847-9739-592A86C8B8DF}" type="slidenum">
              <a:rPr lang="en-US" altLang="en-US"/>
              <a:pPr>
                <a:spcBef>
                  <a:spcPct val="0"/>
                </a:spcBef>
              </a:pPr>
              <a:t>34</a:t>
            </a:fld>
            <a:endParaRPr lang="en-US" altLang="en-US"/>
          </a:p>
        </p:txBody>
      </p:sp>
    </p:spTree>
    <p:extLst>
      <p:ext uri="{BB962C8B-B14F-4D97-AF65-F5344CB8AC3E}">
        <p14:creationId xmlns:p14="http://schemas.microsoft.com/office/powerpoint/2010/main" val="239554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43E4882-15EC-2145-83BC-EEEC80816DE1}" type="slidenum">
              <a:rPr lang="en-US" altLang="en-US"/>
              <a:pPr>
                <a:spcBef>
                  <a:spcPct val="0"/>
                </a:spcBef>
              </a:pPr>
              <a:t>35</a:t>
            </a:fld>
            <a:endParaRPr lang="en-US" altLang="en-US"/>
          </a:p>
        </p:txBody>
      </p:sp>
    </p:spTree>
    <p:extLst>
      <p:ext uri="{BB962C8B-B14F-4D97-AF65-F5344CB8AC3E}">
        <p14:creationId xmlns:p14="http://schemas.microsoft.com/office/powerpoint/2010/main" val="2378112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Despite its various difficulties, polling has become fairly accurate, particularly on questions such as preference of presidential candidates, where the question is highly salient and voters have high levels of information. That said, Figure 10.3 shows that most of the national polls overestimated the size of Hillary Clinton’s lead in the popular vote</a:t>
            </a:r>
            <a:r>
              <a:rPr lang="en-US" altLang="ja-JP" dirty="0"/>
              <a:t>.</a:t>
            </a: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C1A0EA0-E0C9-0A40-99F6-F28E46F1FF31}" type="slidenum">
              <a:rPr lang="en-US" altLang="en-US"/>
              <a:pPr>
                <a:spcBef>
                  <a:spcPct val="0"/>
                </a:spcBef>
              </a:pPr>
              <a:t>36</a:t>
            </a:fld>
            <a:endParaRPr lang="en-US" altLang="en-US"/>
          </a:p>
        </p:txBody>
      </p:sp>
    </p:spTree>
    <p:extLst>
      <p:ext uri="{BB962C8B-B14F-4D97-AF65-F5344CB8AC3E}">
        <p14:creationId xmlns:p14="http://schemas.microsoft.com/office/powerpoint/2010/main" val="2070297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18F40239-4D3E-4CA5-BB3E-BACEBBFC76BA}"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 different example of a theory of measurement error is the so-called </a:t>
            </a:r>
            <a:r>
              <a:rPr lang="en-US" altLang="ja-JP" dirty="0" smtClean="0"/>
              <a:t>Bradley effect. </a:t>
            </a:r>
            <a:r>
              <a:rPr lang="en-US" altLang="ja-JP" dirty="0"/>
              <a:t>During the 2008 campaign, there were some who believed that polls were overestimating then-Senator Barack Obama</a:t>
            </a:r>
            <a:r>
              <a:rPr lang="ja-JP" altLang="en-US" dirty="0"/>
              <a:t>’</a:t>
            </a:r>
            <a:r>
              <a:rPr lang="en-US" altLang="ja-JP" dirty="0"/>
              <a:t>s support </a:t>
            </a:r>
            <a:r>
              <a:rPr lang="en-US" altLang="ja-JP" dirty="0" smtClean="0"/>
              <a:t>because, out </a:t>
            </a:r>
            <a:r>
              <a:rPr lang="en-US" altLang="ja-JP" dirty="0"/>
              <a:t>of a fear that they might appear prejudiced if they were not supporting a black candidate, polling respondents would tell pollsters they were supporting Obama. This idea was referred to as the Bradley Effect because polls in Tom Bradley</a:t>
            </a:r>
            <a:r>
              <a:rPr lang="ja-JP" altLang="en-US" dirty="0"/>
              <a:t>’</a:t>
            </a:r>
            <a:r>
              <a:rPr lang="en-US" altLang="ja-JP" dirty="0"/>
              <a:t>s 1982 campaign for mayor of Los Angeles had suggested he was much further ahead than the eventual margin of his victory. It turned out that the Bradley </a:t>
            </a:r>
            <a:r>
              <a:rPr lang="en-US" altLang="ja-JP" dirty="0" smtClean="0"/>
              <a:t>effect </a:t>
            </a:r>
            <a:r>
              <a:rPr lang="en-US" altLang="ja-JP" dirty="0"/>
              <a:t>was pure mythology. </a:t>
            </a:r>
            <a:r>
              <a:rPr lang="en-US" altLang="ja-JP" dirty="0" smtClean="0"/>
              <a:t>Similarly</a:t>
            </a:r>
            <a:r>
              <a:rPr lang="en-US" altLang="ja-JP" dirty="0"/>
              <a:t>, in 2016, many argued there might be “shy Trump voters” who were not showing up in public polling. </a:t>
            </a:r>
            <a:r>
              <a:rPr lang="en-US" altLang="ja-JP" dirty="0" smtClean="0"/>
              <a:t>There </a:t>
            </a:r>
            <a:r>
              <a:rPr lang="en-US" altLang="ja-JP" dirty="0"/>
              <a:t>does not appear to have been any such effect in national </a:t>
            </a:r>
            <a:r>
              <a:rPr lang="en-US" altLang="ja-JP" dirty="0" smtClean="0"/>
              <a:t>polls, </a:t>
            </a:r>
            <a:r>
              <a:rPr lang="en-US" altLang="ja-JP" dirty="0"/>
              <a:t>though it is the case that Trump’s support in some key Midwestern swing states was understated in state-level polls.</a:t>
            </a: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1B595EA-6436-394C-BEBD-53C8231AC676}" type="slidenum">
              <a:rPr lang="en-US" altLang="en-US"/>
              <a:pPr>
                <a:spcBef>
                  <a:spcPct val="0"/>
                </a:spcBef>
              </a:pPr>
              <a:t>38</a:t>
            </a:fld>
            <a:endParaRPr lang="en-US" altLang="en-US"/>
          </a:p>
        </p:txBody>
      </p:sp>
    </p:spTree>
    <p:extLst>
      <p:ext uri="{BB962C8B-B14F-4D97-AF65-F5344CB8AC3E}">
        <p14:creationId xmlns:p14="http://schemas.microsoft.com/office/powerpoint/2010/main" val="3809390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32032784-80E9-4419-BF1D-761F2F23A26D}"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3A498E4-A6C7-1448-B6DF-2FB2EEAC0F67}" type="slidenum">
              <a:rPr lang="en-US" altLang="en-US"/>
              <a:pPr>
                <a:spcBef>
                  <a:spcPct val="0"/>
                </a:spcBef>
              </a:pPr>
              <a:t>40</a:t>
            </a:fld>
            <a:endParaRPr lang="en-US" altLang="en-US"/>
          </a:p>
        </p:txBody>
      </p:sp>
    </p:spTree>
    <p:extLst>
      <p:ext uri="{BB962C8B-B14F-4D97-AF65-F5344CB8AC3E}">
        <p14:creationId xmlns:p14="http://schemas.microsoft.com/office/powerpoint/2010/main" val="113489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C. equality</a:t>
            </a:r>
            <a:r>
              <a:rPr lang="en-US" altLang="en-US" b="1" baseline="0" dirty="0" smtClean="0"/>
              <a:t> of opportunity.</a:t>
            </a:r>
            <a:endParaRPr lang="en-US" altLang="en-US" b="1"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6667773-5C90-C54B-A8C3-03AE6529AD54}" type="slidenum">
              <a:rPr lang="en-US" altLang="en-US"/>
              <a:pPr>
                <a:spcBef>
                  <a:spcPct val="0"/>
                </a:spcBef>
              </a:pPr>
              <a:t>5</a:t>
            </a:fld>
            <a:endParaRPr lang="en-US" altLang="en-US"/>
          </a:p>
        </p:txBody>
      </p:sp>
    </p:spTree>
    <p:extLst>
      <p:ext uri="{BB962C8B-B14F-4D97-AF65-F5344CB8AC3E}">
        <p14:creationId xmlns:p14="http://schemas.microsoft.com/office/powerpoint/2010/main" val="3054532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u="sng"/>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3575AF4-B3DB-FA44-A66B-E0C282F1DAA3}" type="slidenum">
              <a:rPr lang="en-US" altLang="en-US"/>
              <a:pPr>
                <a:spcBef>
                  <a:spcPct val="0"/>
                </a:spcBef>
              </a:pPr>
              <a:t>41</a:t>
            </a:fld>
            <a:endParaRPr lang="en-US" altLang="en-US"/>
          </a:p>
        </p:txBody>
      </p:sp>
    </p:spTree>
    <p:extLst>
      <p:ext uri="{BB962C8B-B14F-4D97-AF65-F5344CB8AC3E}">
        <p14:creationId xmlns:p14="http://schemas.microsoft.com/office/powerpoint/2010/main" val="676002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C. the Bradley effect</a:t>
            </a:r>
            <a:endParaRPr lang="en-US" altLang="en-US" b="1"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219E4DC-72F0-F340-B9BC-5786052F13D1}" type="slidenum">
              <a:rPr lang="en-US" altLang="en-US"/>
              <a:pPr>
                <a:spcBef>
                  <a:spcPct val="0"/>
                </a:spcBef>
              </a:pPr>
              <a:t>42</a:t>
            </a:fld>
            <a:endParaRPr lang="en-US" altLang="en-US"/>
          </a:p>
        </p:txBody>
      </p:sp>
    </p:spTree>
    <p:extLst>
      <p:ext uri="{BB962C8B-B14F-4D97-AF65-F5344CB8AC3E}">
        <p14:creationId xmlns:p14="http://schemas.microsoft.com/office/powerpoint/2010/main" val="2937437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C. the Bradley</a:t>
            </a:r>
            <a:r>
              <a:rPr lang="en-US" altLang="en-US" b="1" baseline="0" dirty="0" smtClean="0"/>
              <a:t> effect</a:t>
            </a:r>
            <a:endParaRPr lang="en-US" altLang="en-US" b="1"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F6049F9-E4EB-AF44-A8CD-B1C232C27A03}" type="slidenum">
              <a:rPr lang="en-US" altLang="en-US"/>
              <a:pPr>
                <a:spcBef>
                  <a:spcPct val="0"/>
                </a:spcBef>
              </a:pPr>
              <a:t>43</a:t>
            </a:fld>
            <a:endParaRPr lang="en-US" altLang="en-US"/>
          </a:p>
        </p:txBody>
      </p:sp>
    </p:spTree>
    <p:extLst>
      <p:ext uri="{BB962C8B-B14F-4D97-AF65-F5344CB8AC3E}">
        <p14:creationId xmlns:p14="http://schemas.microsoft.com/office/powerpoint/2010/main" val="2546397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EC61621-BBA6-5540-9C2F-B5BC0258E26A}" type="slidenum">
              <a:rPr lang="en-US" altLang="en-US"/>
              <a:pPr>
                <a:spcBef>
                  <a:spcPct val="0"/>
                </a:spcBef>
              </a:pPr>
              <a:t>44</a:t>
            </a:fld>
            <a:endParaRPr lang="en-US" altLang="en-US"/>
          </a:p>
        </p:txBody>
      </p:sp>
    </p:spTree>
    <p:extLst>
      <p:ext uri="{BB962C8B-B14F-4D97-AF65-F5344CB8AC3E}">
        <p14:creationId xmlns:p14="http://schemas.microsoft.com/office/powerpoint/2010/main" val="765617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Demonstrators protest Social Security reform proposed in 2005.</a:t>
            </a:r>
            <a:endParaRPr lang="en-US" dirty="0"/>
          </a:p>
        </p:txBody>
      </p:sp>
      <p:sp>
        <p:nvSpPr>
          <p:cNvPr id="4" name="Slide Number Placeholder 3"/>
          <p:cNvSpPr>
            <a:spLocks noGrp="1"/>
          </p:cNvSpPr>
          <p:nvPr>
            <p:ph type="sldNum" sz="quarter" idx="10"/>
          </p:nvPr>
        </p:nvSpPr>
        <p:spPr/>
        <p:txBody>
          <a:bodyPr/>
          <a:lstStyle/>
          <a:p>
            <a:pPr>
              <a:defRPr/>
            </a:pPr>
            <a:fld id="{C528587E-09D6-A54E-A863-6B88ECFECD07}" type="slidenum">
              <a:rPr lang="en-US" altLang="en-US" smtClean="0"/>
              <a:pPr>
                <a:defRPr/>
              </a:pPr>
              <a:t>46</a:t>
            </a:fld>
            <a:endParaRPr lang="en-US" altLang="en-US"/>
          </a:p>
        </p:txBody>
      </p:sp>
    </p:spTree>
    <p:extLst>
      <p:ext uri="{BB962C8B-B14F-4D97-AF65-F5344CB8AC3E}">
        <p14:creationId xmlns:p14="http://schemas.microsoft.com/office/powerpoint/2010/main" val="210668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Americans’ attitudes toward gay rights have evolved significantly over the past 20 years. In 1996, opponents of gay marriage in the United States greatly outnumbered supporters by 65 to 27 percent. By 2015, the year the U.S. Supreme Court established the right to marry for gay couples in </a:t>
            </a:r>
            <a:r>
              <a:rPr lang="en-US" sz="1200" b="0" i="1" u="none" strike="noStrike" kern="1200" baseline="0" dirty="0" smtClean="0">
                <a:solidFill>
                  <a:schemeClr val="tx1"/>
                </a:solidFill>
                <a:latin typeface="+mn-lt"/>
                <a:ea typeface="ＭＳ Ｐゴシック" charset="-128"/>
                <a:cs typeface="ＭＳ Ｐゴシック" pitchFamily="1" charset="-128"/>
              </a:rPr>
              <a:t>Obergefell v. Hodges</a:t>
            </a:r>
            <a:r>
              <a:rPr lang="en-US" sz="1200" b="0" i="0" u="none" strike="noStrike" kern="1200" baseline="0" dirty="0" smtClean="0">
                <a:solidFill>
                  <a:schemeClr val="tx1"/>
                </a:solidFill>
                <a:latin typeface="+mn-lt"/>
                <a:ea typeface="ＭＳ Ｐゴシック" charset="-128"/>
                <a:cs typeface="ＭＳ Ｐゴシック" pitchFamily="1" charset="-128"/>
              </a:rPr>
              <a:t>, Americans favored gay marriage by 56 to 39 percent.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What explains this change in attitudes? A theory from social psychology known as the contact hypothesis holds that certain types of contact between in-group and out-group members reduces the stigma directed toward the out-group. In this case, are straight people (the in-group) who know openly gay people (the out-group) more supportive of gay rights? The graphs show that support for gay rights has increased at the same time that more Americans have reported knowing gays and lesbians who have told them personally.</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Furthermore, those who report having gay friends are indeed significantly more supportive of gay rights than those who do not. We can see this by creating a composite score for survey respondents based on their opinions on such issues as gay marriage, adoption, and job discrimination. A score of 100 is fully supportive of all gay rights. Those with gay friends score an estimated 43 on the scale; those who report having no gay friends score only 36 (see the third graph featured).</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But can we be sure that contact with gay people is actually causing increased support for gay rights? One concern is selection bias. Gay people may be selective about disclosing their identity to those friends whom they already know to be supportive, and straight people who hold more tolerant attitudes may be more likely to select gay people as friends.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To further explore this question, we can examine types of contact that are governed less by selection. While we typically do chose our friends, co-workers and family members are essentially chosen for us. These types of contacts thus offer much cleaner tests of the contact hypothesis. As shown in the bar graph above, in these contexts the effect of contact on attitudes is essentially zero (i.e., individuals with gay co-workers or gay family members are no more supportive of gay rights than those without).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This evidence thus runs counter to the contact hypothesis. But it does not entirely settle the question, and some political scientists have presented results in support of the hypothesis. When political scientists find evidence against a hypothesis, they consider different theories. For example, it may be that it is not the type but the quality of contact that changes attitudes. Definitive answers to these questions await discovery through additional research.</a:t>
            </a:r>
            <a:endParaRPr lang="en-US" dirty="0"/>
          </a:p>
        </p:txBody>
      </p:sp>
      <p:sp>
        <p:nvSpPr>
          <p:cNvPr id="4" name="Slide Number Placeholder 3"/>
          <p:cNvSpPr>
            <a:spLocks noGrp="1"/>
          </p:cNvSpPr>
          <p:nvPr>
            <p:ph type="sldNum" sz="quarter" idx="10"/>
          </p:nvPr>
        </p:nvSpPr>
        <p:spPr/>
        <p:txBody>
          <a:bodyPr/>
          <a:lstStyle/>
          <a:p>
            <a:pPr>
              <a:defRPr/>
            </a:pPr>
            <a:fld id="{C528587E-09D6-A54E-A863-6B88ECFECD07}" type="slidenum">
              <a:rPr lang="en-US" altLang="en-US" smtClean="0"/>
              <a:pPr>
                <a:defRPr/>
              </a:pPr>
              <a:t>47</a:t>
            </a:fld>
            <a:endParaRPr lang="en-US" altLang="en-US"/>
          </a:p>
        </p:txBody>
      </p:sp>
    </p:spTree>
    <p:extLst>
      <p:ext uri="{BB962C8B-B14F-4D97-AF65-F5344CB8AC3E}">
        <p14:creationId xmlns:p14="http://schemas.microsoft.com/office/powerpoint/2010/main" val="929991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Americans’ attitudes toward gay rights have evolved significantly over the past 20 years. In 1996, opponents of gay marriage in the United States greatly outnumbered supporters by 65 to 27 percent. By 2015, the year the U.S. Supreme Court established the right to marry for gay couples in </a:t>
            </a:r>
            <a:r>
              <a:rPr lang="en-US" sz="1200" b="0" i="1" u="none" strike="noStrike" kern="1200" baseline="0" dirty="0" smtClean="0">
                <a:solidFill>
                  <a:schemeClr val="tx1"/>
                </a:solidFill>
                <a:latin typeface="+mn-lt"/>
                <a:ea typeface="ＭＳ Ｐゴシック" charset="-128"/>
                <a:cs typeface="ＭＳ Ｐゴシック" pitchFamily="1" charset="-128"/>
              </a:rPr>
              <a:t>Obergefell v. Hodges</a:t>
            </a:r>
            <a:r>
              <a:rPr lang="en-US" sz="1200" b="0" i="0" u="none" strike="noStrike" kern="1200" baseline="0" dirty="0" smtClean="0">
                <a:solidFill>
                  <a:schemeClr val="tx1"/>
                </a:solidFill>
                <a:latin typeface="+mn-lt"/>
                <a:ea typeface="ＭＳ Ｐゴシック" charset="-128"/>
                <a:cs typeface="ＭＳ Ｐゴシック" pitchFamily="1" charset="-128"/>
              </a:rPr>
              <a:t>, Americans favored gay marriage by 56 to 39 percent.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What explains this change in attitudes? A theory from social psychology known as the contact hypothesis holds that certain types of contact between in-group and out-group members reduces the stigma directed toward the out-group. In this case, are straight people (the in-group) who know openly gay people (the out-group) more supportive of gay rights? The graphs show that support for gay rights has increased at the same time that more Americans have reported knowing gays and lesbians who have told them personally.</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Furthermore, those who report having gay friends are indeed significantly more supportive of gay rights than those who do not. We can see this by creating a composite score for survey respondents based on their opinions on such issues as gay marriage, adoption, and job discrimination. A score of 100 is fully supportive of all gay rights. Those with gay friends score an estimated 43 on the scale; those who report having no gay friends score only 36 (see the third graph featured).</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But can we be sure that contact with gay people is actually causing increased support for gay rights? One concern is selection bias. Gay people may be selective about disclosing their identity to those friends whom they already know to be supportive, and straight people who hold more tolerant attitudes may be more likely to select gay people as friends.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To further explore this question, we can examine types of contact that are governed less by selection. While we typically do chose our friends, co-workers and family members are essentially chosen for us. These types of contacts thus offer much cleaner tests of the contact hypothesis. As shown in the bar graph above, in these contexts the effect of contact on attitudes is essentially zero (i.e., individuals with gay co-workers or gay family members are no more supportive of gay rights than those without).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This evidence thus runs counter to the contact hypothesis. But it does not entirely settle the question, and some political scientists have presented results in support of the hypothesis. When political scientists find evidence against a hypothesis, they consider different theories. For example, it may be that it is not the type but the quality of contact that changes attitudes. Definitive answers to these questions await discovery through additional research.</a:t>
            </a:r>
            <a:endParaRPr lang="en-US" dirty="0"/>
          </a:p>
        </p:txBody>
      </p:sp>
      <p:sp>
        <p:nvSpPr>
          <p:cNvPr id="4" name="Slide Number Placeholder 3"/>
          <p:cNvSpPr>
            <a:spLocks noGrp="1"/>
          </p:cNvSpPr>
          <p:nvPr>
            <p:ph type="sldNum" sz="quarter" idx="10"/>
          </p:nvPr>
        </p:nvSpPr>
        <p:spPr/>
        <p:txBody>
          <a:bodyPr/>
          <a:lstStyle/>
          <a:p>
            <a:pPr>
              <a:defRPr/>
            </a:pPr>
            <a:fld id="{C528587E-09D6-A54E-A863-6B88ECFECD07}" type="slidenum">
              <a:rPr lang="en-US" altLang="en-US" smtClean="0"/>
              <a:pPr>
                <a:defRPr/>
              </a:pPr>
              <a:t>48</a:t>
            </a:fld>
            <a:endParaRPr lang="en-US" altLang="en-US"/>
          </a:p>
        </p:txBody>
      </p:sp>
    </p:spTree>
    <p:extLst>
      <p:ext uri="{BB962C8B-B14F-4D97-AF65-F5344CB8AC3E}">
        <p14:creationId xmlns:p14="http://schemas.microsoft.com/office/powerpoint/2010/main" val="1929391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Americans’ attitudes toward gay rights have evolved significantly over the past 20 years. In 1996, opponents of gay marriage in the United States greatly outnumbered supporters by 65 to 27 percent. By 2015, the year the U.S. Supreme Court established the right to marry for gay couples in </a:t>
            </a:r>
            <a:r>
              <a:rPr lang="en-US" sz="1200" b="0" i="1" u="none" strike="noStrike" kern="1200" baseline="0" dirty="0" smtClean="0">
                <a:solidFill>
                  <a:schemeClr val="tx1"/>
                </a:solidFill>
                <a:latin typeface="+mn-lt"/>
                <a:ea typeface="ＭＳ Ｐゴシック" charset="-128"/>
                <a:cs typeface="ＭＳ Ｐゴシック" pitchFamily="1" charset="-128"/>
              </a:rPr>
              <a:t>Obergefell v. Hodges</a:t>
            </a:r>
            <a:r>
              <a:rPr lang="en-US" sz="1200" b="0" i="0" u="none" strike="noStrike" kern="1200" baseline="0" dirty="0" smtClean="0">
                <a:solidFill>
                  <a:schemeClr val="tx1"/>
                </a:solidFill>
                <a:latin typeface="+mn-lt"/>
                <a:ea typeface="ＭＳ Ｐゴシック" charset="-128"/>
                <a:cs typeface="ＭＳ Ｐゴシック" pitchFamily="1" charset="-128"/>
              </a:rPr>
              <a:t>, Americans favored gay marriage by 56 to 39 percent.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What explains this change in attitudes? A theory from social psychology known as the contact hypothesis holds that certain types of contact between in-group and out-group members reduces the stigma directed toward the out-group. In this case, are straight people (the in-group) who know openly gay people (the out-group) more supportive of gay rights? The graphs show that support for gay rights has increased at the same time that more Americans have reported knowing gays and lesbians who have told them personally.</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Furthermore, those who report having gay friends are indeed significantly more supportive of gay rights than those who do not. We can see this by creating a composite score for survey respondents based on their opinions on such issues as gay marriage, adoption, and job discrimination. A score of 100 is fully supportive of all gay rights. Those with gay friends score an estimated 43 on the scale; those who report having no gay friends score only 36 (see this graph).</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But can we be sure that contact with gay people is actually causing increased support for gay rights? One concern is selection bias. Gay people may be selective about disclosing their identity to those friends whom they already know to be supportive, and straight people who hold more tolerant attitudes may be more likely to select gay people as friends.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To further explore this question, we can examine types of contact that are governed less by selection. While we typically do chose our friends, co-workers and family members are essentially chosen for us. These types of contacts thus offer much cleaner tests of the contact hypothesis. As shown in the bar graph above, in these contexts the effect of contact on attitudes is essentially zero (i.e., individuals with gay co-workers or gay family members are no more supportive of gay rights than those without).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This evidence thus runs counter to the contact hypothesis. But it does not entirely settle the question, and some political scientists have presented results in support of the hypothesis. When political scientists find evidence against a hypothesis, they consider different theories. For example, it may be that it is not the type but the quality of contact that changes attitudes. Definitive answers to these questions await discovery through additional research.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28587E-09D6-A54E-A863-6B88ECFECD07}" type="slidenum">
              <a:rPr lang="en-US" altLang="en-US" smtClean="0"/>
              <a:pPr>
                <a:defRPr/>
              </a:pPr>
              <a:t>49</a:t>
            </a:fld>
            <a:endParaRPr lang="en-US" altLang="en-US"/>
          </a:p>
        </p:txBody>
      </p:sp>
    </p:spTree>
    <p:extLst>
      <p:ext uri="{BB962C8B-B14F-4D97-AF65-F5344CB8AC3E}">
        <p14:creationId xmlns:p14="http://schemas.microsoft.com/office/powerpoint/2010/main" val="35871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C. equality</a:t>
            </a:r>
            <a:r>
              <a:rPr lang="en-US" altLang="en-US" b="1" baseline="0" dirty="0" smtClean="0"/>
              <a:t> of opportunity.</a:t>
            </a:r>
            <a:endParaRPr lang="en-US" altLang="en-US" b="1"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85D9EE5-A60C-CD4C-83D8-A7495FC2B5DF}" type="slidenum">
              <a:rPr lang="en-US" altLang="en-US"/>
              <a:pPr>
                <a:spcBef>
                  <a:spcPct val="0"/>
                </a:spcBef>
              </a:pPr>
              <a:t>6</a:t>
            </a:fld>
            <a:endParaRPr lang="en-US" altLang="en-US"/>
          </a:p>
        </p:txBody>
      </p:sp>
    </p:spTree>
    <p:extLst>
      <p:ext uri="{BB962C8B-B14F-4D97-AF65-F5344CB8AC3E}">
        <p14:creationId xmlns:p14="http://schemas.microsoft.com/office/powerpoint/2010/main" val="214894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9E672DE-AF36-7C4A-A6DE-C0BFA0560966}" type="slidenum">
              <a:rPr lang="en-US" altLang="en-US"/>
              <a:pPr>
                <a:spcBef>
                  <a:spcPct val="0"/>
                </a:spcBef>
              </a:pPr>
              <a:t>7</a:t>
            </a:fld>
            <a:endParaRPr lang="en-US" altLang="en-US"/>
          </a:p>
        </p:txBody>
      </p:sp>
    </p:spTree>
    <p:extLst>
      <p:ext uri="{BB962C8B-B14F-4D97-AF65-F5344CB8AC3E}">
        <p14:creationId xmlns:p14="http://schemas.microsoft.com/office/powerpoint/2010/main" val="281551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One useful exercise is to ask students to identify some of the social groups of which they are a part. </a:t>
            </a:r>
            <a:r>
              <a:rPr lang="en-US" altLang="en-US" dirty="0" smtClean="0"/>
              <a:t>They </a:t>
            </a:r>
            <a:r>
              <a:rPr lang="en-US" altLang="en-US" dirty="0"/>
              <a:t>might do this in small </a:t>
            </a:r>
            <a:r>
              <a:rPr lang="en-US" altLang="en-US" dirty="0" smtClean="0"/>
              <a:t>groups, </a:t>
            </a:r>
            <a:r>
              <a:rPr lang="en-US" altLang="en-US" dirty="0"/>
              <a:t>listing on a piece of paper the various groups they are each part of. </a:t>
            </a:r>
            <a:r>
              <a:rPr lang="en-US" altLang="en-US" dirty="0" smtClean="0"/>
              <a:t>Then</a:t>
            </a:r>
            <a:r>
              <a:rPr lang="en-US" altLang="en-US" dirty="0"/>
              <a:t>, they might identify some of the policy or candidate preferences they have and whether and how those preferences are aligned with the groups of which they are a part. </a:t>
            </a:r>
            <a:r>
              <a:rPr lang="en-US" altLang="en-US" dirty="0" smtClean="0"/>
              <a:t>Ask </a:t>
            </a:r>
            <a:r>
              <a:rPr lang="en-US" altLang="en-US" dirty="0"/>
              <a:t>students to think about the causal relationships here. </a:t>
            </a:r>
            <a:r>
              <a:rPr lang="en-US" altLang="en-US" dirty="0" smtClean="0"/>
              <a:t>Are </a:t>
            </a:r>
            <a:r>
              <a:rPr lang="en-US" altLang="en-US" dirty="0"/>
              <a:t>they part of a group because they have these </a:t>
            </a:r>
            <a:r>
              <a:rPr lang="en-US" altLang="en-US" dirty="0" smtClean="0"/>
              <a:t>preferences, </a:t>
            </a:r>
            <a:r>
              <a:rPr lang="en-US" altLang="en-US" dirty="0"/>
              <a:t>or do they have these preferences because they are part of the group?</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8A85C80-80FD-9C4F-9A63-9FB16523658F}" type="slidenum">
              <a:rPr lang="en-US" altLang="en-US"/>
              <a:pPr>
                <a:spcBef>
                  <a:spcPct val="0"/>
                </a:spcBef>
              </a:pPr>
              <a:t>8</a:t>
            </a:fld>
            <a:endParaRPr lang="en-US" altLang="en-US"/>
          </a:p>
        </p:txBody>
      </p:sp>
    </p:spTree>
    <p:extLst>
      <p:ext uri="{BB962C8B-B14F-4D97-AF65-F5344CB8AC3E}">
        <p14:creationId xmlns:p14="http://schemas.microsoft.com/office/powerpoint/2010/main" val="71761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Most students in an introductory class these days were born in the late 1990s or early 2000s, which means their parents and grandparents were likely socialized during the 1960s, a decade that tended to polarize Americans</a:t>
            </a:r>
            <a:r>
              <a:rPr lang="ja-JP" altLang="en-US"/>
              <a:t>’</a:t>
            </a:r>
            <a:r>
              <a:rPr lang="en-US" altLang="ja-JP"/>
              <a:t> political views. So, these students have likely absorbed some of their parents</a:t>
            </a:r>
            <a:r>
              <a:rPr lang="ja-JP" altLang="en-US"/>
              <a:t>’</a:t>
            </a:r>
            <a:r>
              <a:rPr lang="en-US" altLang="ja-JP"/>
              <a:t> reactions to the 1960s.</a:t>
            </a: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ADF56AC-3CA2-F742-AC85-1F0E3AA86D42}" type="slidenum">
              <a:rPr lang="en-US" altLang="en-US"/>
              <a:pPr>
                <a:spcBef>
                  <a:spcPct val="0"/>
                </a:spcBef>
              </a:pPr>
              <a:t>9</a:t>
            </a:fld>
            <a:endParaRPr lang="en-US" altLang="en-US"/>
          </a:p>
        </p:txBody>
      </p:sp>
    </p:spTree>
    <p:extLst>
      <p:ext uri="{BB962C8B-B14F-4D97-AF65-F5344CB8AC3E}">
        <p14:creationId xmlns:p14="http://schemas.microsoft.com/office/powerpoint/2010/main" val="280172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BFE88118-7407-4D14-837B-C861930175E0}" type="slidenum">
              <a:rPr lang="en-US" altLang="en-US" smtClean="0"/>
              <a:pPr eaLnBrk="1" hangingPunct="1">
                <a:spcBef>
                  <a:spcPct val="0"/>
                </a:spcBef>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99596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40784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31166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10/23/2017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12694901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51218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427708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87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56357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60238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63963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4654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10/23/2017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4429902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10/23/2017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0202152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347038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996507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1364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42231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4021640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99284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68223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2686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124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98094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78205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66377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504F72-0622-4C3B-8B74-E42404372BC8}" type="datetimeFigureOut">
              <a:rPr lang="en-US"/>
              <a:pPr>
                <a:defRPr/>
              </a:pPr>
              <a:t>10/23/2017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5373E9-58DB-4D46-95B5-3344C79CBB15}" type="slidenum">
              <a:rPr lang="en-US" altLang="en-US"/>
              <a:pPr>
                <a:defRPr/>
              </a:pPr>
              <a:t>‹#›</a:t>
            </a:fld>
            <a:endParaRPr lang="en-US" altLang="en-US"/>
          </a:p>
        </p:txBody>
      </p:sp>
    </p:spTree>
    <p:extLst>
      <p:ext uri="{BB962C8B-B14F-4D97-AF65-F5344CB8AC3E}">
        <p14:creationId xmlns:p14="http://schemas.microsoft.com/office/powerpoint/2010/main" val="102938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jp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10/23/2017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749231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10/23/2017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9207422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10/23/2017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27054086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Public Opinion</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10</a:t>
            </a:r>
            <a:endParaRPr lang="en-US" sz="2400" b="1" dirty="0">
              <a:cs typeface="Tahoma"/>
            </a:endParaRPr>
          </a:p>
        </p:txBody>
      </p:sp>
    </p:spTree>
    <p:extLst>
      <p:ext uri="{BB962C8B-B14F-4D97-AF65-F5344CB8AC3E}">
        <p14:creationId xmlns:p14="http://schemas.microsoft.com/office/powerpoint/2010/main" val="243437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algn="l" eaLnBrk="1" hangingPunct="1"/>
            <a:r>
              <a:rPr lang="en-US" altLang="en-US" b="1" smtClean="0">
                <a:latin typeface="Helvetica" pitchFamily="1" charset="0"/>
                <a:ea typeface="ＭＳ Ｐゴシック" pitchFamily="1" charset="-128"/>
              </a:rPr>
              <a:t>Agents of Socialization:</a:t>
            </a:r>
            <a:br>
              <a:rPr lang="en-US" altLang="en-US" b="1" smtClean="0">
                <a:latin typeface="Helvetica" pitchFamily="1" charset="0"/>
                <a:ea typeface="ＭＳ Ｐゴシック" pitchFamily="1" charset="-128"/>
              </a:rPr>
            </a:br>
            <a:r>
              <a:rPr lang="en-US" altLang="en-US" b="1" smtClean="0">
                <a:latin typeface="Helvetica" pitchFamily="1" charset="0"/>
                <a:ea typeface="ＭＳ Ｐゴシック" pitchFamily="1" charset="-128"/>
              </a:rPr>
              <a:t>Education</a:t>
            </a:r>
          </a:p>
        </p:txBody>
      </p:sp>
      <p:sp>
        <p:nvSpPr>
          <p:cNvPr id="14339" name="Content Placeholder 4"/>
          <p:cNvSpPr>
            <a:spLocks noGrp="1"/>
          </p:cNvSpPr>
          <p:nvPr>
            <p:ph idx="1"/>
          </p:nvPr>
        </p:nvSpPr>
        <p:spPr/>
        <p:txBody>
          <a:bodyPr/>
          <a:lstStyle/>
          <a:p>
            <a:pPr eaLnBrk="1" hangingPunct="1"/>
            <a:r>
              <a:rPr lang="en-US" altLang="en-US" smtClean="0">
                <a:latin typeface="Helvetica" pitchFamily="1" charset="0"/>
                <a:ea typeface="ＭＳ Ｐゴシック" pitchFamily="1" charset="-128"/>
              </a:rPr>
              <a:t>Some values (liberty, equality, and democracy for instance) are impressed on students continuously throughout their education</a:t>
            </a:r>
          </a:p>
          <a:p>
            <a:pPr eaLnBrk="1" hangingPunct="1"/>
            <a:r>
              <a:rPr lang="en-US" altLang="en-US" smtClean="0">
                <a:latin typeface="Helvetica" pitchFamily="1" charset="0"/>
                <a:ea typeface="ＭＳ Ｐゴシック" pitchFamily="1" charset="-128"/>
              </a:rPr>
              <a:t>But higher levels of educational attainment are associated with changes in political beliefs</a:t>
            </a:r>
          </a:p>
        </p:txBody>
      </p:sp>
    </p:spTree>
    <p:extLst>
      <p:ext uri="{BB962C8B-B14F-4D97-AF65-F5344CB8AC3E}">
        <p14:creationId xmlns:p14="http://schemas.microsoft.com/office/powerpoint/2010/main" val="470067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algn="l" eaLnBrk="1" hangingPunct="1"/>
            <a:r>
              <a:rPr lang="en-US" altLang="en-US" b="1" smtClean="0">
                <a:latin typeface="Helvetica" pitchFamily="1" charset="0"/>
                <a:ea typeface="ＭＳ Ｐゴシック" pitchFamily="1" charset="-128"/>
              </a:rPr>
              <a:t>Education and Public Opinion</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1341438"/>
            <a:ext cx="5672138"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83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a:cs typeface="Tahoma"/>
              </a:rPr>
              <a:t>Political Ideology</a:t>
            </a:r>
          </a:p>
        </p:txBody>
      </p:sp>
      <p:sp>
        <p:nvSpPr>
          <p:cNvPr id="25603" name="Content Placeholder 4"/>
          <p:cNvSpPr>
            <a:spLocks noGrp="1"/>
          </p:cNvSpPr>
          <p:nvPr>
            <p:ph idx="1"/>
          </p:nvPr>
        </p:nvSpPr>
        <p:spPr/>
        <p:txBody>
          <a:bodyPr>
            <a:normAutofit lnSpcReduction="10000"/>
          </a:bodyPr>
          <a:lstStyle/>
          <a:p>
            <a:pPr eaLnBrk="1" hangingPunct="1"/>
            <a:r>
              <a:rPr lang="en-US" altLang="en-US" dirty="0">
                <a:cs typeface="Tahoma"/>
              </a:rPr>
              <a:t>Ideology is a comprehensive way of understanding political or cultural </a:t>
            </a:r>
            <a:r>
              <a:rPr lang="en-US" altLang="en-US" dirty="0" smtClean="0">
                <a:cs typeface="Tahoma"/>
              </a:rPr>
              <a:t>situations</a:t>
            </a:r>
          </a:p>
          <a:p>
            <a:pPr eaLnBrk="1" hangingPunct="1"/>
            <a:r>
              <a:rPr lang="en-US" altLang="en-US" dirty="0" smtClean="0">
                <a:cs typeface="Tahoma"/>
              </a:rPr>
              <a:t>It </a:t>
            </a:r>
            <a:r>
              <a:rPr lang="en-US" altLang="en-US" dirty="0">
                <a:cs typeface="Tahoma"/>
              </a:rPr>
              <a:t>is a set of assumptions about the way the world and society works that help us organize our beliefs, information, and new </a:t>
            </a:r>
            <a:r>
              <a:rPr lang="en-US" altLang="en-US" dirty="0" smtClean="0">
                <a:cs typeface="Tahoma"/>
              </a:rPr>
              <a:t>situations</a:t>
            </a:r>
            <a:endParaRPr lang="en-US" altLang="en-US" dirty="0">
              <a:cs typeface="Tahoma"/>
            </a:endParaRPr>
          </a:p>
          <a:p>
            <a:pPr eaLnBrk="1" hangingPunct="1"/>
            <a:r>
              <a:rPr lang="en-US" altLang="en-US" dirty="0">
                <a:cs typeface="Tahoma"/>
              </a:rPr>
              <a:t>Most Americans describe themselves as either liberals or </a:t>
            </a:r>
            <a:r>
              <a:rPr lang="en-US" altLang="en-US" dirty="0" smtClean="0">
                <a:cs typeface="Tahoma"/>
              </a:rPr>
              <a:t>conservatives</a:t>
            </a:r>
            <a:endParaRPr lang="en-US" altLang="en-US" dirty="0">
              <a:cs typeface="Tahom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dirty="0">
                <a:cs typeface="Tahoma"/>
              </a:rPr>
              <a:t>Conservatives and Liberals</a:t>
            </a:r>
          </a:p>
        </p:txBody>
      </p:sp>
      <p:sp>
        <p:nvSpPr>
          <p:cNvPr id="27651" name="Text Placeholder 3"/>
          <p:cNvSpPr>
            <a:spLocks noGrp="1"/>
          </p:cNvSpPr>
          <p:nvPr>
            <p:ph type="body" idx="1"/>
          </p:nvPr>
        </p:nvSpPr>
        <p:spPr/>
        <p:txBody>
          <a:bodyPr>
            <a:normAutofit/>
          </a:bodyPr>
          <a:lstStyle/>
          <a:p>
            <a:pPr algn="ctr"/>
            <a:r>
              <a:rPr lang="en-US" altLang="en-US" sz="3200">
                <a:cs typeface="Tahoma"/>
              </a:rPr>
              <a:t>Conservatives</a:t>
            </a:r>
          </a:p>
        </p:txBody>
      </p:sp>
      <p:sp>
        <p:nvSpPr>
          <p:cNvPr id="27652" name="Content Placeholder 4"/>
          <p:cNvSpPr>
            <a:spLocks noGrp="1"/>
          </p:cNvSpPr>
          <p:nvPr>
            <p:ph sz="half" idx="2"/>
          </p:nvPr>
        </p:nvSpPr>
        <p:spPr/>
        <p:txBody>
          <a:bodyPr/>
          <a:lstStyle/>
          <a:p>
            <a:pPr eaLnBrk="1" hangingPunct="1"/>
            <a:r>
              <a:rPr lang="en-US" altLang="en-US" dirty="0">
                <a:cs typeface="Tahoma"/>
              </a:rPr>
              <a:t>Support the social and economic status quo</a:t>
            </a:r>
          </a:p>
          <a:p>
            <a:pPr eaLnBrk="1" hangingPunct="1"/>
            <a:r>
              <a:rPr lang="en-US" altLang="en-US" dirty="0">
                <a:cs typeface="Tahoma"/>
              </a:rPr>
              <a:t>Suspicious of efforts to introduce new political formulas and economic arrangements</a:t>
            </a:r>
          </a:p>
          <a:p>
            <a:pPr eaLnBrk="1" hangingPunct="1"/>
            <a:r>
              <a:rPr lang="en-US" altLang="en-US" dirty="0">
                <a:cs typeface="Tahoma"/>
              </a:rPr>
              <a:t>Believe that a large and powerful government poses a threat to citizens’ freedoms</a:t>
            </a:r>
          </a:p>
        </p:txBody>
      </p:sp>
      <p:sp>
        <p:nvSpPr>
          <p:cNvPr id="27653" name="Text Placeholder 4"/>
          <p:cNvSpPr>
            <a:spLocks noGrp="1"/>
          </p:cNvSpPr>
          <p:nvPr>
            <p:ph type="body" sz="quarter" idx="3"/>
          </p:nvPr>
        </p:nvSpPr>
        <p:spPr/>
        <p:txBody>
          <a:bodyPr>
            <a:normAutofit/>
          </a:bodyPr>
          <a:lstStyle/>
          <a:p>
            <a:pPr algn="ctr"/>
            <a:r>
              <a:rPr lang="en-US" altLang="en-US" sz="3200">
                <a:cs typeface="Tahoma"/>
              </a:rPr>
              <a:t>Liberals</a:t>
            </a:r>
          </a:p>
        </p:txBody>
      </p:sp>
      <p:sp>
        <p:nvSpPr>
          <p:cNvPr id="27654" name="Content Placeholder 5"/>
          <p:cNvSpPr>
            <a:spLocks noGrp="1"/>
          </p:cNvSpPr>
          <p:nvPr>
            <p:ph sz="quarter" idx="4"/>
          </p:nvPr>
        </p:nvSpPr>
        <p:spPr/>
        <p:txBody>
          <a:bodyPr>
            <a:normAutofit fontScale="92500" lnSpcReduction="20000"/>
          </a:bodyPr>
          <a:lstStyle/>
          <a:p>
            <a:r>
              <a:rPr lang="en-US" altLang="en-US">
                <a:cs typeface="Tahoma"/>
              </a:rPr>
              <a:t>Support political and social reform</a:t>
            </a:r>
          </a:p>
          <a:p>
            <a:r>
              <a:rPr lang="en-US" altLang="en-US">
                <a:cs typeface="Tahoma"/>
              </a:rPr>
              <a:t>Extensive government intervention in the economy</a:t>
            </a:r>
          </a:p>
          <a:p>
            <a:r>
              <a:rPr lang="en-US" altLang="en-US">
                <a:cs typeface="Tahoma"/>
              </a:rPr>
              <a:t>Expansion of federal social services</a:t>
            </a:r>
          </a:p>
          <a:p>
            <a:r>
              <a:rPr lang="en-US" altLang="en-US">
                <a:cs typeface="Tahoma"/>
              </a:rPr>
              <a:t>More vigorous efforts on behalf of the poor, minorities, and women</a:t>
            </a:r>
          </a:p>
          <a:p>
            <a:r>
              <a:rPr lang="en-US" altLang="en-US">
                <a:cs typeface="Tahoma"/>
              </a:rPr>
              <a:t>Greater concern for consumers and the environment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dirty="0">
                <a:cs typeface="Tahoma"/>
              </a:rPr>
              <a:t>Identity Politics</a:t>
            </a:r>
          </a:p>
        </p:txBody>
      </p:sp>
      <p:sp>
        <p:nvSpPr>
          <p:cNvPr id="31747" name="Content Placeholder 4"/>
          <p:cNvSpPr>
            <a:spLocks noGrp="1"/>
          </p:cNvSpPr>
          <p:nvPr>
            <p:ph idx="1"/>
          </p:nvPr>
        </p:nvSpPr>
        <p:spPr/>
        <p:txBody>
          <a:bodyPr>
            <a:normAutofit lnSpcReduction="10000"/>
          </a:bodyPr>
          <a:lstStyle/>
          <a:p>
            <a:pPr eaLnBrk="1" hangingPunct="1"/>
            <a:r>
              <a:rPr lang="en-US" altLang="en-US" dirty="0">
                <a:cs typeface="Tahoma"/>
              </a:rPr>
              <a:t>Political identities are distinctive characteristics or group associations that individuals carry and that hold for those individuals’ social connections or common values and interests with others in that </a:t>
            </a:r>
            <a:r>
              <a:rPr lang="en-US" altLang="en-US" dirty="0" smtClean="0">
                <a:cs typeface="Tahoma"/>
              </a:rPr>
              <a:t>group</a:t>
            </a:r>
            <a:endParaRPr lang="en-US" altLang="en-US" dirty="0">
              <a:cs typeface="Tahoma"/>
            </a:endParaRPr>
          </a:p>
          <a:p>
            <a:pPr eaLnBrk="1" hangingPunct="1"/>
            <a:r>
              <a:rPr lang="en-US" altLang="en-US" dirty="0">
                <a:cs typeface="Tahoma"/>
              </a:rPr>
              <a:t>Identities are both psychological and </a:t>
            </a:r>
            <a:r>
              <a:rPr lang="en-US" altLang="en-US" dirty="0" smtClean="0">
                <a:cs typeface="Tahoma"/>
              </a:rPr>
              <a:t>sociological</a:t>
            </a:r>
            <a:endParaRPr lang="en-US" altLang="en-US" dirty="0">
              <a:cs typeface="Tahoma"/>
            </a:endParaRPr>
          </a:p>
          <a:p>
            <a:pPr eaLnBrk="1" hangingPunct="1"/>
            <a:r>
              <a:rPr lang="en-US" altLang="en-US" dirty="0">
                <a:cs typeface="Tahoma"/>
              </a:rPr>
              <a:t>Unlike ideologies, identities are </a:t>
            </a:r>
            <a:r>
              <a:rPr lang="en-US" altLang="en-US" dirty="0" smtClean="0">
                <a:cs typeface="Tahoma"/>
              </a:rPr>
              <a:t>absolutes</a:t>
            </a:r>
            <a:endParaRPr lang="en-US" altLang="en-US" dirty="0">
              <a:cs typeface="Tahom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dirty="0">
                <a:cs typeface="Tahoma"/>
              </a:rPr>
              <a:t>Range of Social, Cultural, </a:t>
            </a:r>
            <a:br>
              <a:rPr lang="en-US" altLang="en-US" dirty="0">
                <a:cs typeface="Tahoma"/>
              </a:rPr>
            </a:br>
            <a:r>
              <a:rPr lang="en-US" altLang="en-US" dirty="0">
                <a:cs typeface="Tahoma"/>
              </a:rPr>
              <a:t>and Political Identities</a:t>
            </a:r>
          </a:p>
        </p:txBody>
      </p:sp>
      <p:sp>
        <p:nvSpPr>
          <p:cNvPr id="33795" name="Content Placeholder 4"/>
          <p:cNvSpPr>
            <a:spLocks noGrp="1"/>
          </p:cNvSpPr>
          <p:nvPr>
            <p:ph idx="1"/>
          </p:nvPr>
        </p:nvSpPr>
        <p:spPr/>
        <p:txBody>
          <a:bodyPr/>
          <a:lstStyle/>
          <a:p>
            <a:pPr eaLnBrk="1" hangingPunct="1"/>
            <a:r>
              <a:rPr lang="en-US" altLang="en-US" dirty="0">
                <a:cs typeface="Tahoma"/>
              </a:rPr>
              <a:t>Nationality</a:t>
            </a:r>
          </a:p>
          <a:p>
            <a:pPr eaLnBrk="1" hangingPunct="1"/>
            <a:r>
              <a:rPr lang="en-US" altLang="en-US" dirty="0">
                <a:cs typeface="Tahoma"/>
              </a:rPr>
              <a:t>Partisan </a:t>
            </a:r>
            <a:r>
              <a:rPr lang="en-US" altLang="en-US" dirty="0" smtClean="0">
                <a:cs typeface="Tahoma"/>
              </a:rPr>
              <a:t>identification</a:t>
            </a:r>
            <a:endParaRPr lang="en-US" altLang="en-US" dirty="0">
              <a:cs typeface="Tahoma"/>
            </a:endParaRPr>
          </a:p>
          <a:p>
            <a:pPr eaLnBrk="1" hangingPunct="1"/>
            <a:r>
              <a:rPr lang="en-US" altLang="en-US" dirty="0" smtClean="0">
                <a:cs typeface="Tahoma"/>
              </a:rPr>
              <a:t>Race/ethnicity</a:t>
            </a:r>
            <a:endParaRPr lang="en-US" altLang="en-US" dirty="0">
              <a:cs typeface="Tahoma"/>
            </a:endParaRPr>
          </a:p>
          <a:p>
            <a:pPr eaLnBrk="1" hangingPunct="1"/>
            <a:r>
              <a:rPr lang="en-US" altLang="en-US" dirty="0">
                <a:cs typeface="Tahoma"/>
              </a:rPr>
              <a:t>Gender</a:t>
            </a:r>
          </a:p>
          <a:p>
            <a:pPr eaLnBrk="1" hangingPunct="1"/>
            <a:r>
              <a:rPr lang="en-US" altLang="en-US" dirty="0">
                <a:cs typeface="Tahoma"/>
              </a:rPr>
              <a:t>Religion</a:t>
            </a:r>
          </a:p>
          <a:p>
            <a:pPr eaLnBrk="1" hangingPunct="1"/>
            <a:r>
              <a:rPr lang="en-US" altLang="en-US" dirty="0">
                <a:cs typeface="Tahoma"/>
              </a:rPr>
              <a:t>Geography</a:t>
            </a:r>
          </a:p>
          <a:p>
            <a:pPr eaLnBrk="1" hangingPunct="1"/>
            <a:r>
              <a:rPr lang="en-US" altLang="en-US" dirty="0" err="1">
                <a:cs typeface="Tahoma"/>
              </a:rPr>
              <a:t>Outgroups</a:t>
            </a:r>
            <a:endParaRPr lang="en-US" altLang="en-US" dirty="0">
              <a:cs typeface="Tahom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dirty="0">
                <a:cs typeface="Tahoma"/>
              </a:rPr>
              <a:t>Race and Public Opinion</a:t>
            </a:r>
          </a:p>
        </p:txBody>
      </p:sp>
      <p:sp>
        <p:nvSpPr>
          <p:cNvPr id="35843" name="Content Placeholder 4"/>
          <p:cNvSpPr>
            <a:spLocks noGrp="1"/>
          </p:cNvSpPr>
          <p:nvPr>
            <p:ph idx="1"/>
          </p:nvPr>
        </p:nvSpPr>
        <p:spPr/>
        <p:txBody>
          <a:bodyPr/>
          <a:lstStyle/>
          <a:p>
            <a:pPr eaLnBrk="1" hangingPunct="1"/>
            <a:r>
              <a:rPr lang="en-US" altLang="en-US" dirty="0">
                <a:cs typeface="Tahoma"/>
              </a:rPr>
              <a:t>The history of slavery and racial discrimination has created a deep, lasting divide between </a:t>
            </a:r>
            <a:r>
              <a:rPr lang="en-US" altLang="en-US" dirty="0" smtClean="0">
                <a:cs typeface="Tahoma"/>
              </a:rPr>
              <a:t>whites </a:t>
            </a:r>
            <a:r>
              <a:rPr lang="en-US" altLang="en-US" dirty="0">
                <a:cs typeface="Tahoma"/>
              </a:rPr>
              <a:t>on the one </a:t>
            </a:r>
            <a:r>
              <a:rPr lang="en-US" altLang="en-US" dirty="0" smtClean="0">
                <a:cs typeface="Tahoma"/>
              </a:rPr>
              <a:t>hand </a:t>
            </a:r>
            <a:r>
              <a:rPr lang="en-US" altLang="en-US" dirty="0">
                <a:cs typeface="Tahoma"/>
              </a:rPr>
              <a:t>and blacks and Latinos on the </a:t>
            </a:r>
            <a:r>
              <a:rPr lang="en-US" altLang="en-US" dirty="0" smtClean="0">
                <a:cs typeface="Tahoma"/>
              </a:rPr>
              <a:t>other</a:t>
            </a:r>
            <a:endParaRPr lang="en-US" altLang="en-US" dirty="0">
              <a:cs typeface="Tahoma"/>
            </a:endParaRPr>
          </a:p>
          <a:p>
            <a:pPr eaLnBrk="1" hangingPunct="1"/>
            <a:r>
              <a:rPr lang="en-US" altLang="en-US" dirty="0">
                <a:cs typeface="Tahoma"/>
              </a:rPr>
              <a:t>There are stark differences in beliefs and preferences among Latinos, blacks, and whites regarding the basic responsibilities of </a:t>
            </a:r>
            <a:r>
              <a:rPr lang="en-US" altLang="en-US" dirty="0" smtClean="0">
                <a:cs typeface="Tahoma"/>
              </a:rPr>
              <a:t>government</a:t>
            </a:r>
            <a:endParaRPr lang="en-US" altLang="en-US" dirty="0">
              <a:cs typeface="Tahom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altLang="en-US" dirty="0">
                <a:cs typeface="Tahoma"/>
              </a:rPr>
              <a:t>Disagreement among Blacks and </a:t>
            </a:r>
            <a:r>
              <a:rPr lang="en-US" altLang="en-US" dirty="0" smtClean="0">
                <a:cs typeface="Tahoma"/>
              </a:rPr>
              <a:t>Whites</a:t>
            </a:r>
            <a:endParaRPr lang="en-US" altLang="en-US" dirty="0">
              <a:cs typeface="Tahoma"/>
            </a:endParaRPr>
          </a:p>
        </p:txBody>
      </p:sp>
      <p:pic>
        <p:nvPicPr>
          <p:cNvPr id="3" name="Content Placeholder 2" descr="AMGOV14U_FIG10.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448" t="10430" r="1448" b="10430"/>
          <a:stretch/>
        </p:blipFill>
        <p:spPr>
          <a:xfrm>
            <a:off x="2635507" y="1737895"/>
            <a:ext cx="3872986" cy="438826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dirty="0">
                <a:cs typeface="Tahoma"/>
              </a:rPr>
              <a:t>Changing Partisan Division in the Latino </a:t>
            </a:r>
            <a:r>
              <a:rPr lang="en-US" altLang="en-US" dirty="0" smtClean="0">
                <a:cs typeface="Tahoma"/>
              </a:rPr>
              <a:t>Community</a:t>
            </a:r>
            <a:endParaRPr lang="en-US" altLang="en-US" dirty="0">
              <a:cs typeface="Tahoma"/>
            </a:endParaRPr>
          </a:p>
        </p:txBody>
      </p:sp>
      <p:pic>
        <p:nvPicPr>
          <p:cNvPr id="3" name="Content Placeholder 2" descr="AMGOV14U_Table10.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8271" b="23210"/>
          <a:stretch/>
        </p:blipFill>
        <p:spPr>
          <a:xfrm>
            <a:off x="457200" y="2726871"/>
            <a:ext cx="8229600" cy="222272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dirty="0">
                <a:cs typeface="Tahoma"/>
              </a:rPr>
              <a:t>Gender and Public Opinion</a:t>
            </a:r>
          </a:p>
        </p:txBody>
      </p:sp>
      <p:sp>
        <p:nvSpPr>
          <p:cNvPr id="44035" name="Content Placeholder 4"/>
          <p:cNvSpPr>
            <a:spLocks noGrp="1"/>
          </p:cNvSpPr>
          <p:nvPr>
            <p:ph idx="1"/>
          </p:nvPr>
        </p:nvSpPr>
        <p:spPr/>
        <p:txBody>
          <a:bodyPr/>
          <a:lstStyle/>
          <a:p>
            <a:pPr eaLnBrk="1" hangingPunct="1"/>
            <a:r>
              <a:rPr lang="en-US" altLang="en-US" b="1" i="1" dirty="0">
                <a:cs typeface="Tahoma"/>
              </a:rPr>
              <a:t>Gender </a:t>
            </a:r>
            <a:r>
              <a:rPr lang="en-US" altLang="en-US" b="1" i="1" dirty="0" smtClean="0">
                <a:cs typeface="Tahoma"/>
              </a:rPr>
              <a:t>gap</a:t>
            </a:r>
            <a:r>
              <a:rPr lang="en-US" altLang="ja-JP" dirty="0">
                <a:cs typeface="Tahoma"/>
              </a:rPr>
              <a:t>—</a:t>
            </a:r>
            <a:r>
              <a:rPr lang="en-US" altLang="en-US" dirty="0" smtClean="0">
                <a:cs typeface="Tahoma"/>
              </a:rPr>
              <a:t>a </a:t>
            </a:r>
            <a:r>
              <a:rPr lang="en-US" altLang="en-US" dirty="0">
                <a:cs typeface="Tahoma"/>
              </a:rPr>
              <a:t>distinctive pattern of voting behavior reflecting the differences in views between women and men</a:t>
            </a:r>
          </a:p>
          <a:p>
            <a:pPr eaLnBrk="1" hangingPunct="1"/>
            <a:r>
              <a:rPr lang="en-US" altLang="en-US" dirty="0">
                <a:cs typeface="Tahoma"/>
              </a:rPr>
              <a:t>The gender gap has been an enduring feature of American elections for some time, with women consistently voting more Democratic and men voting more </a:t>
            </a:r>
            <a:r>
              <a:rPr lang="en-US" altLang="en-US" dirty="0" smtClean="0">
                <a:cs typeface="Tahoma"/>
              </a:rPr>
              <a:t>Republican</a:t>
            </a:r>
            <a:endParaRPr lang="en-US" altLang="en-US" dirty="0">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dirty="0">
                <a:cs typeface="Tahoma"/>
              </a:rPr>
              <a:t>What </a:t>
            </a:r>
            <a:r>
              <a:rPr lang="en-US" altLang="en-US" dirty="0" smtClean="0">
                <a:cs typeface="Tahoma"/>
              </a:rPr>
              <a:t>Is </a:t>
            </a:r>
            <a:r>
              <a:rPr lang="en-US" altLang="en-US" dirty="0">
                <a:cs typeface="Tahoma"/>
              </a:rPr>
              <a:t>Public Opinion?</a:t>
            </a:r>
          </a:p>
        </p:txBody>
      </p:sp>
      <p:sp>
        <p:nvSpPr>
          <p:cNvPr id="5123" name="Content Placeholder 4"/>
          <p:cNvSpPr>
            <a:spLocks noGrp="1"/>
          </p:cNvSpPr>
          <p:nvPr>
            <p:ph idx="1"/>
          </p:nvPr>
        </p:nvSpPr>
        <p:spPr/>
        <p:txBody>
          <a:bodyPr>
            <a:normAutofit lnSpcReduction="10000"/>
          </a:bodyPr>
          <a:lstStyle/>
          <a:p>
            <a:pPr eaLnBrk="1" hangingPunct="1"/>
            <a:r>
              <a:rPr lang="en-US" altLang="en-US" dirty="0">
                <a:cs typeface="Tahoma"/>
              </a:rPr>
              <a:t>Citizens’ attitudes about political issues, leaders, institutions, and events</a:t>
            </a:r>
          </a:p>
          <a:p>
            <a:pPr eaLnBrk="1" hangingPunct="1"/>
            <a:r>
              <a:rPr lang="en-US" altLang="en-US" dirty="0">
                <a:cs typeface="Tahoma"/>
              </a:rPr>
              <a:t>May be understood on two levels:</a:t>
            </a:r>
          </a:p>
          <a:p>
            <a:pPr lvl="1" eaLnBrk="1" hangingPunct="1"/>
            <a:r>
              <a:rPr lang="en-US" altLang="en-US" dirty="0">
                <a:cs typeface="Tahoma"/>
              </a:rPr>
              <a:t>Individual: what one person thinks about issues, leaders, institutions, and events</a:t>
            </a:r>
          </a:p>
          <a:p>
            <a:pPr lvl="1" eaLnBrk="1" hangingPunct="1"/>
            <a:r>
              <a:rPr lang="en-US" altLang="en-US" dirty="0">
                <a:cs typeface="Tahoma"/>
              </a:rPr>
              <a:t>Aggregate: the accumulation of these individual beliefs as expressed in polls, votes, town meetings, protests, </a:t>
            </a:r>
            <a:r>
              <a:rPr lang="en-US" altLang="en-US" dirty="0" smtClean="0">
                <a:cs typeface="Tahoma"/>
              </a:rPr>
              <a:t>and so on</a:t>
            </a:r>
            <a:endParaRPr lang="en-US" altLang="en-US" dirty="0">
              <a:cs typeface="Tahoma"/>
            </a:endParaRPr>
          </a:p>
          <a:p>
            <a:pPr eaLnBrk="1" hangingPunct="1"/>
            <a:r>
              <a:rPr lang="en-US" altLang="en-US" dirty="0">
                <a:cs typeface="Tahoma"/>
              </a:rPr>
              <a:t>Preferences, beliefs, and choices </a:t>
            </a:r>
            <a:r>
              <a:rPr lang="en-US" altLang="en-US" dirty="0" smtClean="0">
                <a:cs typeface="Tahoma"/>
              </a:rPr>
              <a:t>matter</a:t>
            </a:r>
            <a:endParaRPr lang="en-US" altLang="en-US" dirty="0">
              <a:cs typeface="Tahom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altLang="en-US" dirty="0">
                <a:cs typeface="Tahoma"/>
              </a:rPr>
              <a:t>Gender Gap on War and Peace</a:t>
            </a:r>
          </a:p>
        </p:txBody>
      </p:sp>
      <p:pic>
        <p:nvPicPr>
          <p:cNvPr id="3" name="Content Placeholder 2" descr="AMGOV14U_Table10.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757" t="14453" r="-3641" b="16827"/>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dirty="0">
                <a:cs typeface="Tahoma"/>
              </a:rPr>
              <a:t>Religion, Geography, and Public Opinion</a:t>
            </a:r>
          </a:p>
        </p:txBody>
      </p:sp>
      <p:sp>
        <p:nvSpPr>
          <p:cNvPr id="48131" name="Content Placeholder 4"/>
          <p:cNvSpPr>
            <a:spLocks noGrp="1"/>
          </p:cNvSpPr>
          <p:nvPr>
            <p:ph idx="1"/>
          </p:nvPr>
        </p:nvSpPr>
        <p:spPr/>
        <p:txBody>
          <a:bodyPr/>
          <a:lstStyle/>
          <a:p>
            <a:pPr eaLnBrk="1" hangingPunct="1"/>
            <a:r>
              <a:rPr lang="en-US" altLang="en-US" dirty="0">
                <a:cs typeface="Tahoma"/>
              </a:rPr>
              <a:t>Religion shapes peoples’ values and beliefs and also serves as a strong </a:t>
            </a:r>
            <a:r>
              <a:rPr lang="en-US" altLang="en-US" dirty="0" smtClean="0">
                <a:cs typeface="Tahoma"/>
              </a:rPr>
              <a:t>identity</a:t>
            </a:r>
            <a:endParaRPr lang="en-US" altLang="en-US" dirty="0">
              <a:cs typeface="Tahoma"/>
            </a:endParaRPr>
          </a:p>
          <a:p>
            <a:pPr eaLnBrk="1" hangingPunct="1"/>
            <a:r>
              <a:rPr lang="en-US" altLang="en-US" dirty="0">
                <a:cs typeface="Tahoma"/>
              </a:rPr>
              <a:t>Where we live also molds our sense of </a:t>
            </a:r>
            <a:r>
              <a:rPr lang="en-US" altLang="en-US" dirty="0" smtClean="0">
                <a:cs typeface="Tahoma"/>
              </a:rPr>
              <a:t>identity</a:t>
            </a:r>
            <a:r>
              <a:rPr lang="en-US" dirty="0" smtClean="0">
                <a:cs typeface="Tahoma"/>
              </a:rPr>
              <a:t>—r</a:t>
            </a:r>
            <a:r>
              <a:rPr lang="en-US" altLang="en-US" dirty="0" smtClean="0">
                <a:cs typeface="Tahoma"/>
              </a:rPr>
              <a:t>egional </a:t>
            </a:r>
            <a:r>
              <a:rPr lang="en-US" altLang="en-US" dirty="0">
                <a:cs typeface="Tahoma"/>
              </a:rPr>
              <a:t>accents, state pride, and history all play a </a:t>
            </a:r>
            <a:r>
              <a:rPr lang="en-US" altLang="en-US" dirty="0" smtClean="0">
                <a:cs typeface="Tahoma"/>
              </a:rPr>
              <a:t>role</a:t>
            </a:r>
            <a:endParaRPr lang="en-US" altLang="en-US" dirty="0">
              <a:cs typeface="Tahom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algn="l" eaLnBrk="1" hangingPunct="1"/>
            <a:r>
              <a:rPr lang="en-US" altLang="en-US" b="1" smtClean="0">
                <a:latin typeface="Helvetica" pitchFamily="1" charset="0"/>
                <a:ea typeface="ＭＳ Ｐゴシック" pitchFamily="1" charset="-128"/>
              </a:rPr>
              <a:t>Religious Groups and </a:t>
            </a:r>
            <a:br>
              <a:rPr lang="en-US" altLang="en-US" b="1" smtClean="0">
                <a:latin typeface="Helvetica" pitchFamily="1" charset="0"/>
                <a:ea typeface="ＭＳ Ｐゴシック" pitchFamily="1" charset="-128"/>
              </a:rPr>
            </a:br>
            <a:r>
              <a:rPr lang="en-US" altLang="en-US" b="1" smtClean="0">
                <a:latin typeface="Helvetica" pitchFamily="1" charset="0"/>
                <a:ea typeface="ＭＳ Ｐゴシック" pitchFamily="1" charset="-128"/>
              </a:rPr>
              <a:t>Same-Sex Marriage</a:t>
            </a:r>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766888"/>
            <a:ext cx="875506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981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algn="l" eaLnBrk="1" hangingPunct="1"/>
            <a:r>
              <a:rPr lang="en-US" altLang="en-US" b="1" smtClean="0">
                <a:latin typeface="Helvetica" pitchFamily="1" charset="0"/>
                <a:ea typeface="ＭＳ Ｐゴシック" pitchFamily="1" charset="-128"/>
              </a:rPr>
              <a:t>Agents of Socialization: Political Conditions</a:t>
            </a:r>
          </a:p>
        </p:txBody>
      </p:sp>
      <p:sp>
        <p:nvSpPr>
          <p:cNvPr id="23555" name="Content Placeholder 4"/>
          <p:cNvSpPr>
            <a:spLocks noGrp="1"/>
          </p:cNvSpPr>
          <p:nvPr>
            <p:ph idx="1"/>
          </p:nvPr>
        </p:nvSpPr>
        <p:spPr/>
        <p:txBody>
          <a:bodyPr/>
          <a:lstStyle/>
          <a:p>
            <a:pPr eaLnBrk="1" hangingPunct="1"/>
            <a:r>
              <a:rPr lang="en-US" altLang="en-US" smtClean="0">
                <a:latin typeface="Helvetica" pitchFamily="1" charset="0"/>
                <a:ea typeface="ＭＳ Ｐゴシック" pitchFamily="1" charset="-128"/>
              </a:rPr>
              <a:t>The conditions under which individuals and groups come of political age also shape political orientation</a:t>
            </a:r>
          </a:p>
          <a:p>
            <a:pPr eaLnBrk="1" hangingPunct="1"/>
            <a:r>
              <a:rPr lang="en-US" altLang="en-US" smtClean="0">
                <a:latin typeface="Helvetica" pitchFamily="1" charset="0"/>
                <a:ea typeface="ＭＳ Ｐゴシック" pitchFamily="1" charset="-128"/>
              </a:rPr>
              <a:t>Similarly, the views of individuals and groups change as the political conditions change</a:t>
            </a:r>
          </a:p>
        </p:txBody>
      </p:sp>
    </p:spTree>
    <p:extLst>
      <p:ext uri="{BB962C8B-B14F-4D97-AF65-F5344CB8AC3E}">
        <p14:creationId xmlns:p14="http://schemas.microsoft.com/office/powerpoint/2010/main" val="2244950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altLang="en-US">
                <a:cs typeface="Tahoma"/>
              </a:rPr>
              <a:t>Public Opinion and Political Knowledge</a:t>
            </a:r>
          </a:p>
        </p:txBody>
      </p:sp>
      <p:sp>
        <p:nvSpPr>
          <p:cNvPr id="54275" name="Content Placeholder 4"/>
          <p:cNvSpPr>
            <a:spLocks noGrp="1"/>
          </p:cNvSpPr>
          <p:nvPr>
            <p:ph idx="1"/>
          </p:nvPr>
        </p:nvSpPr>
        <p:spPr/>
        <p:txBody>
          <a:bodyPr/>
          <a:lstStyle/>
          <a:p>
            <a:pPr eaLnBrk="1" hangingPunct="1"/>
            <a:r>
              <a:rPr lang="en-US" altLang="en-US" dirty="0">
                <a:cs typeface="Tahoma"/>
              </a:rPr>
              <a:t>Few Americans devote sufficient time, energy, or attention to politics to really understand all the </a:t>
            </a:r>
            <a:r>
              <a:rPr lang="en-US" altLang="en-US" dirty="0" smtClean="0">
                <a:cs typeface="Tahoma"/>
              </a:rPr>
              <a:t>issues</a:t>
            </a:r>
            <a:endParaRPr lang="en-US" altLang="en-US" dirty="0">
              <a:cs typeface="Tahoma"/>
            </a:endParaRPr>
          </a:p>
          <a:p>
            <a:pPr eaLnBrk="1" hangingPunct="1"/>
            <a:r>
              <a:rPr lang="en-US" altLang="en-US" dirty="0">
                <a:cs typeface="Tahoma"/>
              </a:rPr>
              <a:t>The costs of gathering information may be </a:t>
            </a:r>
            <a:r>
              <a:rPr lang="en-US" altLang="en-US" dirty="0" smtClean="0">
                <a:cs typeface="Tahoma"/>
              </a:rPr>
              <a:t>high, </a:t>
            </a:r>
            <a:r>
              <a:rPr lang="en-US" altLang="en-US" dirty="0">
                <a:cs typeface="Tahoma"/>
              </a:rPr>
              <a:t>and the benefits may be </a:t>
            </a:r>
            <a:r>
              <a:rPr lang="en-US" altLang="en-US" dirty="0" smtClean="0">
                <a:cs typeface="Tahoma"/>
              </a:rPr>
              <a:t>low</a:t>
            </a:r>
            <a:endParaRPr lang="en-US" altLang="en-US" dirty="0">
              <a:cs typeface="Tahoma"/>
            </a:endParaRPr>
          </a:p>
          <a:p>
            <a:pPr eaLnBrk="1" hangingPunct="1"/>
            <a:r>
              <a:rPr lang="en-US" altLang="en-US" dirty="0">
                <a:cs typeface="Tahoma"/>
              </a:rPr>
              <a:t>We can think of examples, however, in which low levels of political information can be harmful to groups of </a:t>
            </a:r>
            <a:r>
              <a:rPr lang="en-US" altLang="en-US" dirty="0" smtClean="0">
                <a:cs typeface="Tahoma"/>
              </a:rPr>
              <a:t>people</a:t>
            </a:r>
            <a:endParaRPr lang="en-US" altLang="en-US" dirty="0">
              <a:cs typeface="Tahom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3"/>
          <p:cNvSpPr>
            <a:spLocks noGrp="1"/>
          </p:cNvSpPr>
          <p:nvPr>
            <p:ph type="title"/>
          </p:nvPr>
        </p:nvSpPr>
        <p:spPr/>
        <p:txBody>
          <a:bodyPr/>
          <a:lstStyle/>
          <a:p>
            <a:pPr eaLnBrk="1" hangingPunct="1"/>
            <a:r>
              <a:rPr lang="en-US" altLang="en-US" dirty="0">
                <a:cs typeface="Tahoma"/>
              </a:rPr>
              <a:t>Public Opinion </a:t>
            </a:r>
            <a:r>
              <a:rPr lang="en-US" altLang="en-US" dirty="0" smtClean="0">
                <a:cs typeface="Tahoma"/>
              </a:rPr>
              <a:t>and </a:t>
            </a:r>
            <a:r>
              <a:rPr lang="en-US" altLang="en-US" dirty="0">
                <a:cs typeface="Tahoma"/>
              </a:rPr>
              <a:t>Political </a:t>
            </a:r>
            <a:r>
              <a:rPr lang="en-US" altLang="en-US" dirty="0" smtClean="0">
                <a:cs typeface="Tahoma"/>
              </a:rPr>
              <a:t>Knowledge</a:t>
            </a:r>
            <a:r>
              <a:rPr lang="en-US" altLang="en-US" smtClean="0">
                <a:cs typeface="Tahoma"/>
              </a:rPr>
              <a:t>: Stability</a:t>
            </a:r>
            <a:endParaRPr lang="en-US" altLang="en-US">
              <a:cs typeface="Tahoma"/>
            </a:endParaRPr>
          </a:p>
        </p:txBody>
      </p:sp>
      <p:sp>
        <p:nvSpPr>
          <p:cNvPr id="56322" name="Content Placeholder 4"/>
          <p:cNvSpPr>
            <a:spLocks noGrp="1"/>
          </p:cNvSpPr>
          <p:nvPr>
            <p:ph idx="1"/>
          </p:nvPr>
        </p:nvSpPr>
        <p:spPr/>
        <p:txBody>
          <a:bodyPr/>
          <a:lstStyle/>
          <a:p>
            <a:pPr eaLnBrk="1" hangingPunct="1"/>
            <a:r>
              <a:rPr lang="en-US" altLang="en-US" dirty="0">
                <a:cs typeface="Tahoma"/>
              </a:rPr>
              <a:t>Knowledge and instability: </a:t>
            </a:r>
            <a:r>
              <a:rPr lang="en-US" altLang="en-US" dirty="0" smtClean="0">
                <a:cs typeface="Tahoma"/>
              </a:rPr>
              <a:t>low </a:t>
            </a:r>
            <a:r>
              <a:rPr lang="en-US" altLang="en-US" dirty="0">
                <a:cs typeface="Tahoma"/>
              </a:rPr>
              <a:t>levels of information lead to instability and incoherence in responses to </a:t>
            </a:r>
            <a:r>
              <a:rPr lang="en-US" altLang="en-US" dirty="0" smtClean="0">
                <a:cs typeface="Tahoma"/>
              </a:rPr>
              <a:t>surveys</a:t>
            </a:r>
            <a:endParaRPr lang="en-US" altLang="en-US" dirty="0">
              <a:cs typeface="Tahoma"/>
            </a:endParaRPr>
          </a:p>
          <a:p>
            <a:pPr eaLnBrk="1" hangingPunct="1"/>
            <a:r>
              <a:rPr lang="en-US" altLang="en-US" dirty="0">
                <a:cs typeface="Tahoma"/>
              </a:rPr>
              <a:t>Others argue there is great stability in public </a:t>
            </a:r>
            <a:r>
              <a:rPr lang="en-US" altLang="en-US" dirty="0" smtClean="0">
                <a:cs typeface="Tahoma"/>
              </a:rPr>
              <a:t>opinion</a:t>
            </a:r>
            <a:endParaRPr lang="en-US" altLang="en-US" dirty="0">
              <a:cs typeface="Tahom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pPr eaLnBrk="1" hangingPunct="1"/>
            <a:r>
              <a:rPr lang="en-US" altLang="en-US">
                <a:cs typeface="Tahoma"/>
              </a:rPr>
              <a:t>Shaping Opinion: Government and Politicians</a:t>
            </a:r>
          </a:p>
        </p:txBody>
      </p:sp>
      <p:sp>
        <p:nvSpPr>
          <p:cNvPr id="58371" name="Content Placeholder 4"/>
          <p:cNvSpPr>
            <a:spLocks noGrp="1"/>
          </p:cNvSpPr>
          <p:nvPr>
            <p:ph idx="1"/>
          </p:nvPr>
        </p:nvSpPr>
        <p:spPr/>
        <p:txBody>
          <a:bodyPr/>
          <a:lstStyle/>
          <a:p>
            <a:pPr eaLnBrk="1" hangingPunct="1"/>
            <a:r>
              <a:rPr lang="en-US" altLang="en-US" dirty="0">
                <a:cs typeface="Tahoma"/>
              </a:rPr>
              <a:t>All governments attempt to influence citizens’ beliefs, but their efforts are counteracted by interest groups, media, and politicians opposed to those in </a:t>
            </a:r>
            <a:r>
              <a:rPr lang="en-US" altLang="en-US" dirty="0" smtClean="0">
                <a:cs typeface="Tahoma"/>
              </a:rPr>
              <a:t>power</a:t>
            </a:r>
            <a:endParaRPr lang="en-US" altLang="en-US" dirty="0">
              <a:cs typeface="Tahoma"/>
            </a:endParaRPr>
          </a:p>
          <a:p>
            <a:pPr eaLnBrk="1" hangingPunct="1"/>
            <a:r>
              <a:rPr lang="en-US" altLang="en-US" dirty="0">
                <a:cs typeface="Tahoma"/>
              </a:rPr>
              <a:t>Presidents have been actively </a:t>
            </a:r>
            <a:r>
              <a:rPr lang="ja-JP" altLang="en-US" dirty="0">
                <a:cs typeface="Tahoma"/>
              </a:rPr>
              <a:t>“</a:t>
            </a:r>
            <a:r>
              <a:rPr lang="en-US" altLang="ja-JP" dirty="0">
                <a:cs typeface="Tahoma"/>
              </a:rPr>
              <a:t>going public</a:t>
            </a:r>
            <a:r>
              <a:rPr lang="ja-JP" altLang="en-US" dirty="0">
                <a:cs typeface="Tahoma"/>
              </a:rPr>
              <a:t>”</a:t>
            </a:r>
            <a:r>
              <a:rPr lang="en-US" altLang="ja-JP" dirty="0">
                <a:cs typeface="Tahoma"/>
              </a:rPr>
              <a:t> for decades to influence how the public perceives their policy </a:t>
            </a:r>
            <a:r>
              <a:rPr lang="en-US" altLang="ja-JP" dirty="0" smtClean="0">
                <a:cs typeface="Tahoma"/>
              </a:rPr>
              <a:t>initiatives</a:t>
            </a:r>
            <a:endParaRPr lang="en-US" altLang="ja-JP" dirty="0">
              <a:cs typeface="Tahoma"/>
            </a:endParaRPr>
          </a:p>
          <a:p>
            <a:pPr eaLnBrk="1" hangingPunct="1"/>
            <a:r>
              <a:rPr lang="en-US" altLang="en-US" dirty="0">
                <a:cs typeface="Tahoma"/>
              </a:rPr>
              <a:t>They are not always successful, </a:t>
            </a:r>
            <a:r>
              <a:rPr lang="en-US" altLang="en-US" dirty="0" smtClean="0">
                <a:cs typeface="Tahoma"/>
              </a:rPr>
              <a:t>however</a:t>
            </a:r>
            <a:endParaRPr lang="en-US" altLang="en-US" dirty="0">
              <a:cs typeface="Tahom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eaLnBrk="1" hangingPunct="1"/>
            <a:r>
              <a:rPr lang="en-US" altLang="en-US">
                <a:cs typeface="Tahoma"/>
              </a:rPr>
              <a:t>Shaping Opinion: Private Groups</a:t>
            </a:r>
          </a:p>
        </p:txBody>
      </p:sp>
      <p:sp>
        <p:nvSpPr>
          <p:cNvPr id="60419" name="Content Placeholder 4"/>
          <p:cNvSpPr>
            <a:spLocks noGrp="1"/>
          </p:cNvSpPr>
          <p:nvPr>
            <p:ph idx="1"/>
          </p:nvPr>
        </p:nvSpPr>
        <p:spPr/>
        <p:txBody>
          <a:bodyPr/>
          <a:lstStyle/>
          <a:p>
            <a:pPr eaLnBrk="1" hangingPunct="1"/>
            <a:r>
              <a:rPr lang="en-US" altLang="en-US" dirty="0">
                <a:cs typeface="Tahoma"/>
              </a:rPr>
              <a:t>Following the </a:t>
            </a:r>
            <a:r>
              <a:rPr lang="en-US" altLang="en-US" dirty="0" smtClean="0">
                <a:cs typeface="Tahoma"/>
              </a:rPr>
              <a:t>rationality principle</a:t>
            </a:r>
            <a:r>
              <a:rPr lang="en-US" altLang="en-US" dirty="0">
                <a:cs typeface="Tahoma"/>
              </a:rPr>
              <a:t>, groups and individuals seek to influence latent, unorganized individuals to support their </a:t>
            </a:r>
            <a:r>
              <a:rPr lang="en-US" altLang="en-US" dirty="0" smtClean="0">
                <a:cs typeface="Tahoma"/>
              </a:rPr>
              <a:t>cause</a:t>
            </a:r>
            <a:endParaRPr lang="en-US" altLang="en-US" dirty="0">
              <a:cs typeface="Tahoma"/>
            </a:endParaRPr>
          </a:p>
          <a:p>
            <a:pPr eaLnBrk="1" hangingPunct="1"/>
            <a:r>
              <a:rPr lang="en-US" altLang="en-US" dirty="0">
                <a:cs typeface="Tahoma"/>
              </a:rPr>
              <a:t>Groups and individuals with more money, institutional support, and skill will have more </a:t>
            </a:r>
            <a:r>
              <a:rPr lang="en-US" altLang="en-US" dirty="0" smtClean="0">
                <a:cs typeface="Tahoma"/>
              </a:rPr>
              <a:t>success</a:t>
            </a:r>
            <a:endParaRPr lang="en-US" altLang="en-US" dirty="0">
              <a:cs typeface="Tahom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pPr eaLnBrk="1" hangingPunct="1"/>
            <a:r>
              <a:rPr lang="en-US" altLang="en-US" dirty="0">
                <a:cs typeface="Tahoma"/>
              </a:rPr>
              <a:t>Shaping Opinion: Media</a:t>
            </a:r>
          </a:p>
        </p:txBody>
      </p:sp>
      <p:sp>
        <p:nvSpPr>
          <p:cNvPr id="62467" name="Content Placeholder 4"/>
          <p:cNvSpPr>
            <a:spLocks noGrp="1"/>
          </p:cNvSpPr>
          <p:nvPr>
            <p:ph idx="1"/>
          </p:nvPr>
        </p:nvSpPr>
        <p:spPr/>
        <p:txBody>
          <a:bodyPr>
            <a:normAutofit lnSpcReduction="10000"/>
          </a:bodyPr>
          <a:lstStyle/>
          <a:p>
            <a:pPr eaLnBrk="1" hangingPunct="1"/>
            <a:r>
              <a:rPr lang="en-US" altLang="en-US" dirty="0">
                <a:cs typeface="Tahoma"/>
              </a:rPr>
              <a:t>The mass media are the conduits through which most politically relevant information flows to the </a:t>
            </a:r>
            <a:r>
              <a:rPr lang="en-US" altLang="en-US" dirty="0" smtClean="0">
                <a:cs typeface="Tahoma"/>
              </a:rPr>
              <a:t>public</a:t>
            </a:r>
            <a:endParaRPr lang="en-US" altLang="en-US" dirty="0">
              <a:cs typeface="Tahoma"/>
            </a:endParaRPr>
          </a:p>
          <a:p>
            <a:pPr eaLnBrk="1" hangingPunct="1"/>
            <a:r>
              <a:rPr lang="en-US" altLang="en-US" dirty="0">
                <a:cs typeface="Tahoma"/>
              </a:rPr>
              <a:t>Traditional media sources—newspapers, radio, and television—are supplemented today by the Internet and social </a:t>
            </a:r>
            <a:r>
              <a:rPr lang="en-US" altLang="en-US" dirty="0" smtClean="0">
                <a:cs typeface="Tahoma"/>
              </a:rPr>
              <a:t>media</a:t>
            </a:r>
            <a:endParaRPr lang="en-US" altLang="en-US" dirty="0">
              <a:cs typeface="Tahoma"/>
            </a:endParaRPr>
          </a:p>
          <a:p>
            <a:pPr eaLnBrk="1" hangingPunct="1"/>
            <a:r>
              <a:rPr lang="en-US" altLang="en-US" dirty="0">
                <a:cs typeface="Tahoma"/>
              </a:rPr>
              <a:t>We learn from the media actively (seeking out news) and passively (absorbing news through entertainment</a:t>
            </a:r>
            <a:r>
              <a:rPr lang="en-US" altLang="en-US" dirty="0" smtClean="0">
                <a:cs typeface="Tahoma"/>
              </a:rPr>
              <a:t>)</a:t>
            </a:r>
            <a:endParaRPr lang="en-US" altLang="en-US" dirty="0">
              <a:cs typeface="Tahom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dirty="0">
                <a:cs typeface="Tahoma"/>
              </a:rPr>
              <a:t>Media Effects: </a:t>
            </a:r>
            <a:r>
              <a:rPr lang="en-US" altLang="en-US" dirty="0" smtClean="0">
                <a:cs typeface="Tahoma"/>
              </a:rPr>
              <a:t>Agenda Setting</a:t>
            </a:r>
            <a:r>
              <a:rPr lang="en-US" altLang="en-US" dirty="0">
                <a:cs typeface="Tahoma"/>
              </a:rPr>
              <a:t>, Priming, and Framing</a:t>
            </a:r>
          </a:p>
        </p:txBody>
      </p:sp>
      <p:sp>
        <p:nvSpPr>
          <p:cNvPr id="64515" name="Content Placeholder 4"/>
          <p:cNvSpPr>
            <a:spLocks noGrp="1"/>
          </p:cNvSpPr>
          <p:nvPr>
            <p:ph idx="1"/>
          </p:nvPr>
        </p:nvSpPr>
        <p:spPr/>
        <p:txBody>
          <a:bodyPr/>
          <a:lstStyle/>
          <a:p>
            <a:pPr eaLnBrk="1" hangingPunct="1"/>
            <a:r>
              <a:rPr lang="en-US" altLang="en-US" b="1" i="1" dirty="0">
                <a:cs typeface="Tahoma"/>
              </a:rPr>
              <a:t>Agenda </a:t>
            </a:r>
            <a:r>
              <a:rPr lang="en-US" altLang="en-US" b="1" i="1" dirty="0" smtClean="0">
                <a:cs typeface="Tahoma"/>
              </a:rPr>
              <a:t>setting</a:t>
            </a:r>
            <a:r>
              <a:rPr lang="en-US" altLang="ja-JP" dirty="0">
                <a:cs typeface="Tahoma"/>
              </a:rPr>
              <a:t>—</a:t>
            </a:r>
            <a:r>
              <a:rPr lang="en-US" altLang="en-US" dirty="0" smtClean="0">
                <a:cs typeface="Tahoma"/>
              </a:rPr>
              <a:t>the </a:t>
            </a:r>
            <a:r>
              <a:rPr lang="en-US" altLang="en-US" dirty="0">
                <a:cs typeface="Tahoma"/>
              </a:rPr>
              <a:t>power to bring attention to particular issues and problems</a:t>
            </a:r>
          </a:p>
          <a:p>
            <a:pPr eaLnBrk="1" hangingPunct="1"/>
            <a:r>
              <a:rPr lang="en-US" altLang="en-US" b="1" i="1" dirty="0" smtClean="0">
                <a:cs typeface="Tahoma"/>
              </a:rPr>
              <a:t>Priming</a:t>
            </a:r>
            <a:r>
              <a:rPr lang="en-US" altLang="ja-JP" dirty="0">
                <a:cs typeface="Tahoma"/>
              </a:rPr>
              <a:t>—</a:t>
            </a:r>
            <a:r>
              <a:rPr lang="en-US" altLang="en-US" dirty="0" smtClean="0">
                <a:cs typeface="Tahoma"/>
              </a:rPr>
              <a:t>the </a:t>
            </a:r>
            <a:r>
              <a:rPr lang="en-US" altLang="en-US" dirty="0">
                <a:cs typeface="Tahoma"/>
              </a:rPr>
              <a:t>process of preparing the public to take a particular view of an event or a political actor</a:t>
            </a:r>
          </a:p>
          <a:p>
            <a:pPr eaLnBrk="1" hangingPunct="1"/>
            <a:r>
              <a:rPr lang="en-US" altLang="en-US" b="1" i="1" dirty="0" smtClean="0">
                <a:cs typeface="Tahoma"/>
              </a:rPr>
              <a:t>Framing</a:t>
            </a:r>
            <a:r>
              <a:rPr lang="en-US" altLang="ja-JP" dirty="0">
                <a:cs typeface="Tahoma"/>
              </a:rPr>
              <a:t>—</a:t>
            </a:r>
            <a:r>
              <a:rPr lang="en-US" altLang="en-US" dirty="0" smtClean="0">
                <a:cs typeface="Tahoma"/>
              </a:rPr>
              <a:t>the </a:t>
            </a:r>
            <a:r>
              <a:rPr lang="en-US" altLang="en-US" dirty="0">
                <a:cs typeface="Tahoma"/>
              </a:rPr>
              <a:t>power of the media to influence how events and issues are interpreted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Preferences, Beliefs, </a:t>
            </a:r>
            <a:br>
              <a:rPr lang="en-US" altLang="en-US" dirty="0">
                <a:cs typeface="Tahoma"/>
              </a:rPr>
            </a:br>
            <a:r>
              <a:rPr lang="en-US" altLang="en-US" dirty="0">
                <a:cs typeface="Tahoma"/>
              </a:rPr>
              <a:t>and Choices</a:t>
            </a:r>
          </a:p>
        </p:txBody>
      </p:sp>
      <p:sp>
        <p:nvSpPr>
          <p:cNvPr id="7171" name="Content Placeholder 4"/>
          <p:cNvSpPr>
            <a:spLocks noGrp="1"/>
          </p:cNvSpPr>
          <p:nvPr>
            <p:ph idx="1"/>
          </p:nvPr>
        </p:nvSpPr>
        <p:spPr/>
        <p:txBody>
          <a:bodyPr>
            <a:normAutofit lnSpcReduction="10000"/>
          </a:bodyPr>
          <a:lstStyle/>
          <a:p>
            <a:pPr eaLnBrk="1" hangingPunct="1"/>
            <a:r>
              <a:rPr lang="en-US" altLang="en-US" dirty="0">
                <a:cs typeface="Tahoma"/>
              </a:rPr>
              <a:t>Preferences are shaped by economic self-interest and social or moral values; some preferences may be held more firmly than </a:t>
            </a:r>
            <a:r>
              <a:rPr lang="en-US" altLang="en-US" dirty="0" smtClean="0">
                <a:cs typeface="Tahoma"/>
              </a:rPr>
              <a:t>others</a:t>
            </a:r>
            <a:endParaRPr lang="en-US" altLang="en-US" dirty="0">
              <a:cs typeface="Tahoma"/>
            </a:endParaRPr>
          </a:p>
          <a:p>
            <a:pPr eaLnBrk="1" hangingPunct="1"/>
            <a:r>
              <a:rPr lang="en-US" altLang="en-US" dirty="0">
                <a:cs typeface="Tahoma"/>
              </a:rPr>
              <a:t>Beliefs reflect how people understand the world and the consequences of </a:t>
            </a:r>
            <a:r>
              <a:rPr lang="en-US" altLang="en-US" dirty="0" smtClean="0">
                <a:cs typeface="Tahoma"/>
              </a:rPr>
              <a:t>actions</a:t>
            </a:r>
            <a:endParaRPr lang="en-US" altLang="en-US" dirty="0">
              <a:cs typeface="Tahoma"/>
            </a:endParaRPr>
          </a:p>
          <a:p>
            <a:pPr eaLnBrk="1" hangingPunct="1"/>
            <a:r>
              <a:rPr lang="en-US" altLang="en-US" dirty="0">
                <a:cs typeface="Tahoma"/>
              </a:rPr>
              <a:t>The choices presented to us do not always yield a clear measure of our preferences or </a:t>
            </a:r>
            <a:r>
              <a:rPr lang="en-US" altLang="en-US" dirty="0" smtClean="0">
                <a:cs typeface="Tahoma"/>
              </a:rPr>
              <a:t>beliefs</a:t>
            </a:r>
            <a:endParaRPr lang="en-US" altLang="en-US" dirty="0">
              <a:cs typeface="Tahom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5</a:t>
            </a:r>
            <a:endParaRPr lang="en-US" altLang="en-US" dirty="0">
              <a:cs typeface="Tahoma"/>
            </a:endParaRPr>
          </a:p>
        </p:txBody>
      </p:sp>
      <p:sp>
        <p:nvSpPr>
          <p:cNvPr id="66563" name="Content Placeholder 4"/>
          <p:cNvSpPr>
            <a:spLocks noGrp="1"/>
          </p:cNvSpPr>
          <p:nvPr>
            <p:ph idx="1"/>
          </p:nvPr>
        </p:nvSpPr>
        <p:spPr/>
        <p:txBody>
          <a:bodyPr/>
          <a:lstStyle/>
          <a:p>
            <a:pPr marL="0" indent="0" eaLnBrk="1" hangingPunct="1">
              <a:buFont typeface="Arial" charset="0"/>
              <a:buNone/>
            </a:pPr>
            <a:r>
              <a:rPr lang="en-US" altLang="en-US">
                <a:cs typeface="Tahoma"/>
              </a:rPr>
              <a:t>A decision to lead a broadcast with a story about a high-profile murder case rather than the president</a:t>
            </a:r>
            <a:r>
              <a:rPr lang="ja-JP" altLang="en-US">
                <a:cs typeface="Tahoma"/>
              </a:rPr>
              <a:t>’</a:t>
            </a:r>
            <a:r>
              <a:rPr lang="en-US" altLang="ja-JP">
                <a:cs typeface="Tahoma"/>
              </a:rPr>
              <a:t>s trip to the Middle East is an example of a media effect called</a:t>
            </a:r>
          </a:p>
          <a:p>
            <a:pPr marL="0" indent="0" eaLnBrk="1" hangingPunct="1">
              <a:buFont typeface="Arial" charset="0"/>
              <a:buNone/>
            </a:pPr>
            <a:endParaRPr lang="en-US" altLang="en-US" sz="2400">
              <a:cs typeface="Tahoma"/>
            </a:endParaRPr>
          </a:p>
          <a:p>
            <a:pPr marL="0" indent="0" eaLnBrk="1" hangingPunct="1">
              <a:buClrTx/>
              <a:buFont typeface="Arial" charset="0"/>
              <a:buAutoNum type="alphaUcPeriod"/>
            </a:pPr>
            <a:r>
              <a:rPr lang="en-US" altLang="en-US">
                <a:cs typeface="Tahoma"/>
              </a:rPr>
              <a:t> agenda setting.</a:t>
            </a:r>
          </a:p>
          <a:p>
            <a:pPr marL="0" indent="0" eaLnBrk="1" hangingPunct="1">
              <a:buClrTx/>
              <a:buFont typeface="Arial" charset="0"/>
              <a:buAutoNum type="alphaUcPeriod"/>
            </a:pPr>
            <a:r>
              <a:rPr lang="en-US" altLang="en-US">
                <a:cs typeface="Tahoma"/>
              </a:rPr>
              <a:t> priming.</a:t>
            </a:r>
          </a:p>
          <a:p>
            <a:pPr marL="0" indent="0" eaLnBrk="1" hangingPunct="1">
              <a:buClrTx/>
              <a:buFont typeface="Arial" charset="0"/>
              <a:buAutoNum type="alphaUcPeriod"/>
            </a:pPr>
            <a:r>
              <a:rPr lang="en-US" altLang="en-US">
                <a:cs typeface="Tahoma"/>
              </a:rPr>
              <a:t> framing.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5 (Answer)</a:t>
            </a:r>
            <a:endParaRPr lang="en-US" altLang="en-US" dirty="0">
              <a:cs typeface="Tahoma"/>
            </a:endParaRPr>
          </a:p>
        </p:txBody>
      </p:sp>
      <p:sp>
        <p:nvSpPr>
          <p:cNvPr id="68611" name="Content Placeholder 4"/>
          <p:cNvSpPr>
            <a:spLocks noGrp="1"/>
          </p:cNvSpPr>
          <p:nvPr>
            <p:ph idx="1"/>
          </p:nvPr>
        </p:nvSpPr>
        <p:spPr/>
        <p:txBody>
          <a:bodyPr/>
          <a:lstStyle/>
          <a:p>
            <a:pPr marL="0" indent="0" eaLnBrk="1" hangingPunct="1">
              <a:buFont typeface="Arial" charset="0"/>
              <a:buNone/>
            </a:pPr>
            <a:r>
              <a:rPr lang="en-US" altLang="en-US">
                <a:cs typeface="Tahoma"/>
              </a:rPr>
              <a:t>A decision to lead a broadcast with a story about a high-profile murder case rather than the president</a:t>
            </a:r>
            <a:r>
              <a:rPr lang="ja-JP" altLang="en-US">
                <a:cs typeface="Tahoma"/>
              </a:rPr>
              <a:t>’</a:t>
            </a:r>
            <a:r>
              <a:rPr lang="en-US" altLang="ja-JP">
                <a:cs typeface="Tahoma"/>
              </a:rPr>
              <a:t>s trip to the Middle East is an example of a media effect called</a:t>
            </a:r>
          </a:p>
          <a:p>
            <a:pPr marL="0" indent="0" eaLnBrk="1" hangingPunct="1">
              <a:buFont typeface="Arial" charset="0"/>
              <a:buNone/>
            </a:pPr>
            <a:endParaRPr lang="en-US" altLang="en-US" sz="2400">
              <a:cs typeface="Tahoma"/>
            </a:endParaRPr>
          </a:p>
          <a:p>
            <a:pPr marL="0" indent="0" eaLnBrk="1" hangingPunct="1">
              <a:buClrTx/>
              <a:buFont typeface="Arial" charset="0"/>
              <a:buAutoNum type="alphaUcPeriod"/>
            </a:pPr>
            <a:r>
              <a:rPr lang="en-US" altLang="en-US" b="1">
                <a:cs typeface="Tahoma"/>
              </a:rPr>
              <a:t> agenda setting.</a:t>
            </a:r>
          </a:p>
          <a:p>
            <a:pPr marL="0" indent="0" eaLnBrk="1" hangingPunct="1">
              <a:buClrTx/>
              <a:buFont typeface="Arial" charset="0"/>
              <a:buAutoNum type="alphaUcPeriod"/>
            </a:pPr>
            <a:r>
              <a:rPr lang="en-US" altLang="en-US">
                <a:cs typeface="Tahoma"/>
              </a:rPr>
              <a:t> priming.</a:t>
            </a:r>
          </a:p>
          <a:p>
            <a:pPr marL="0" indent="0" eaLnBrk="1" hangingPunct="1">
              <a:buClrTx/>
              <a:buFont typeface="Arial" charset="0"/>
              <a:buAutoNum type="alphaUcPeriod"/>
            </a:pPr>
            <a:r>
              <a:rPr lang="en-US" altLang="en-US">
                <a:cs typeface="Tahoma"/>
              </a:rPr>
              <a:t> framing.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pPr eaLnBrk="1" hangingPunct="1"/>
            <a:r>
              <a:rPr lang="en-US" altLang="en-US">
                <a:cs typeface="Tahoma"/>
              </a:rPr>
              <a:t>Measuring Public Opinion</a:t>
            </a:r>
          </a:p>
        </p:txBody>
      </p:sp>
      <p:sp>
        <p:nvSpPr>
          <p:cNvPr id="70659" name="Content Placeholder 4"/>
          <p:cNvSpPr>
            <a:spLocks noGrp="1"/>
          </p:cNvSpPr>
          <p:nvPr>
            <p:ph idx="1"/>
          </p:nvPr>
        </p:nvSpPr>
        <p:spPr/>
        <p:txBody>
          <a:bodyPr>
            <a:normAutofit lnSpcReduction="10000"/>
          </a:bodyPr>
          <a:lstStyle/>
          <a:p>
            <a:pPr eaLnBrk="1" hangingPunct="1"/>
            <a:r>
              <a:rPr lang="en-US" altLang="en-US" dirty="0">
                <a:cs typeface="Tahoma"/>
              </a:rPr>
              <a:t>A poll is a scientific instrument for measuring public </a:t>
            </a:r>
            <a:r>
              <a:rPr lang="en-US" altLang="en-US" dirty="0" smtClean="0">
                <a:cs typeface="Tahoma"/>
              </a:rPr>
              <a:t>opinion</a:t>
            </a:r>
            <a:endParaRPr lang="en-US" altLang="en-US" dirty="0">
              <a:cs typeface="Tahoma"/>
            </a:endParaRPr>
          </a:p>
          <a:p>
            <a:pPr eaLnBrk="1" hangingPunct="1"/>
            <a:r>
              <a:rPr lang="en-US" altLang="en-US" dirty="0">
                <a:cs typeface="Tahoma"/>
              </a:rPr>
              <a:t>A century ago, political leaders utilized imperfect measures of public opinion such as crowd size and the applause they could </a:t>
            </a:r>
            <a:r>
              <a:rPr lang="en-US" altLang="en-US" dirty="0" smtClean="0">
                <a:cs typeface="Tahoma"/>
              </a:rPr>
              <a:t>hear</a:t>
            </a:r>
            <a:endParaRPr lang="en-US" altLang="en-US" dirty="0">
              <a:cs typeface="Tahoma"/>
            </a:endParaRPr>
          </a:p>
          <a:p>
            <a:pPr eaLnBrk="1" hangingPunct="1"/>
            <a:r>
              <a:rPr lang="en-US" altLang="en-US" dirty="0">
                <a:cs typeface="Tahoma"/>
              </a:rPr>
              <a:t>Political leaders use polls to determine whether to run for office, what policies to support, and how to make </a:t>
            </a:r>
            <a:r>
              <a:rPr lang="en-US" altLang="en-US" dirty="0" smtClean="0">
                <a:cs typeface="Tahoma"/>
              </a:rPr>
              <a:t>appeals</a:t>
            </a:r>
            <a:endParaRPr lang="en-US" altLang="en-US" dirty="0">
              <a:cs typeface="Tahom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lstStyle/>
          <a:p>
            <a:pPr eaLnBrk="1" hangingPunct="1"/>
            <a:r>
              <a:rPr lang="en-US" altLang="en-US">
                <a:cs typeface="Tahoma"/>
              </a:rPr>
              <a:t>Measuring Public Opinion:</a:t>
            </a:r>
            <a:br>
              <a:rPr lang="en-US" altLang="en-US">
                <a:cs typeface="Tahoma"/>
              </a:rPr>
            </a:br>
            <a:r>
              <a:rPr lang="en-US" altLang="en-US">
                <a:cs typeface="Tahoma"/>
              </a:rPr>
              <a:t>Samples</a:t>
            </a:r>
          </a:p>
        </p:txBody>
      </p:sp>
      <p:sp>
        <p:nvSpPr>
          <p:cNvPr id="72707" name="Content Placeholder 4"/>
          <p:cNvSpPr>
            <a:spLocks noGrp="1"/>
          </p:cNvSpPr>
          <p:nvPr>
            <p:ph idx="1"/>
          </p:nvPr>
        </p:nvSpPr>
        <p:spPr/>
        <p:txBody>
          <a:bodyPr>
            <a:normAutofit lnSpcReduction="10000"/>
          </a:bodyPr>
          <a:lstStyle/>
          <a:p>
            <a:pPr eaLnBrk="1" hangingPunct="1"/>
            <a:r>
              <a:rPr lang="en-US" altLang="en-US" dirty="0">
                <a:cs typeface="Tahoma"/>
              </a:rPr>
              <a:t>A </a:t>
            </a:r>
            <a:r>
              <a:rPr lang="en-US" altLang="en-US" b="1" i="1" dirty="0">
                <a:cs typeface="Tahoma"/>
              </a:rPr>
              <a:t>sample</a:t>
            </a:r>
            <a:r>
              <a:rPr lang="en-US" altLang="en-US" dirty="0">
                <a:cs typeface="Tahoma"/>
              </a:rPr>
              <a:t> is a small group selected to represent the most important characteristics of an entire </a:t>
            </a:r>
            <a:r>
              <a:rPr lang="en-US" altLang="en-US" dirty="0" smtClean="0">
                <a:cs typeface="Tahoma"/>
              </a:rPr>
              <a:t>population</a:t>
            </a:r>
            <a:endParaRPr lang="en-US" altLang="en-US" dirty="0">
              <a:cs typeface="Tahoma"/>
            </a:endParaRPr>
          </a:p>
          <a:p>
            <a:pPr eaLnBrk="1" hangingPunct="1"/>
            <a:r>
              <a:rPr lang="en-US" altLang="en-US" dirty="0">
                <a:cs typeface="Tahoma"/>
              </a:rPr>
              <a:t>In order to get a random sample in national polls, pollsters often use random-digit dialing, in which a random-number generator produces a list of as many 10-digit phone numbers as the pollster deems </a:t>
            </a:r>
            <a:r>
              <a:rPr lang="en-US" altLang="en-US" dirty="0" smtClean="0">
                <a:cs typeface="Tahoma"/>
              </a:rPr>
              <a:t>necessary</a:t>
            </a:r>
            <a:endParaRPr lang="en-US" altLang="en-US" dirty="0">
              <a:cs typeface="Tahom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p:txBody>
          <a:bodyPr/>
          <a:lstStyle/>
          <a:p>
            <a:pPr eaLnBrk="1" hangingPunct="1"/>
            <a:r>
              <a:rPr lang="en-US" altLang="en-US">
                <a:cs typeface="Tahoma"/>
              </a:rPr>
              <a:t>Measuring Public Opinion:</a:t>
            </a:r>
            <a:br>
              <a:rPr lang="en-US" altLang="en-US">
                <a:cs typeface="Tahoma"/>
              </a:rPr>
            </a:br>
            <a:r>
              <a:rPr lang="en-US" altLang="en-US">
                <a:cs typeface="Tahoma"/>
              </a:rPr>
              <a:t>Selection Bias</a:t>
            </a:r>
          </a:p>
        </p:txBody>
      </p:sp>
      <p:sp>
        <p:nvSpPr>
          <p:cNvPr id="74755" name="Content Placeholder 4"/>
          <p:cNvSpPr>
            <a:spLocks noGrp="1"/>
          </p:cNvSpPr>
          <p:nvPr>
            <p:ph idx="1"/>
          </p:nvPr>
        </p:nvSpPr>
        <p:spPr/>
        <p:txBody>
          <a:bodyPr/>
          <a:lstStyle/>
          <a:p>
            <a:pPr eaLnBrk="1" hangingPunct="1"/>
            <a:r>
              <a:rPr lang="en-US" altLang="en-US" b="1" i="1" dirty="0">
                <a:cs typeface="Tahoma"/>
              </a:rPr>
              <a:t>Selection bias </a:t>
            </a:r>
            <a:r>
              <a:rPr lang="en-US" altLang="en-US" dirty="0">
                <a:cs typeface="Tahoma"/>
              </a:rPr>
              <a:t>is a polling error in which the sample is not representative of the population being </a:t>
            </a:r>
            <a:r>
              <a:rPr lang="en-US" altLang="en-US" dirty="0" smtClean="0">
                <a:cs typeface="Tahoma"/>
              </a:rPr>
              <a:t>studied</a:t>
            </a:r>
            <a:endParaRPr lang="en-US" altLang="en-US" dirty="0">
              <a:cs typeface="Tahoma"/>
            </a:endParaRPr>
          </a:p>
          <a:p>
            <a:pPr eaLnBrk="1" hangingPunct="1"/>
            <a:r>
              <a:rPr lang="en-US" altLang="en-US" dirty="0">
                <a:cs typeface="Tahoma"/>
              </a:rPr>
              <a:t>Finding a representative sample is not easy, and we have to avoid selection </a:t>
            </a:r>
            <a:r>
              <a:rPr lang="en-US" altLang="en-US" dirty="0" smtClean="0">
                <a:cs typeface="Tahoma"/>
              </a:rPr>
              <a:t>bias</a:t>
            </a:r>
            <a:endParaRPr lang="en-US" altLang="en-US" dirty="0">
              <a:cs typeface="Tahom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pPr eaLnBrk="1" hangingPunct="1"/>
            <a:r>
              <a:rPr lang="en-US" altLang="en-US">
                <a:cs typeface="Tahoma"/>
              </a:rPr>
              <a:t>Measuring Public Opinion:</a:t>
            </a:r>
            <a:br>
              <a:rPr lang="en-US" altLang="en-US">
                <a:cs typeface="Tahoma"/>
              </a:rPr>
            </a:br>
            <a:r>
              <a:rPr lang="en-US" altLang="en-US">
                <a:cs typeface="Tahoma"/>
              </a:rPr>
              <a:t>Sample Size</a:t>
            </a:r>
          </a:p>
        </p:txBody>
      </p:sp>
      <p:sp>
        <p:nvSpPr>
          <p:cNvPr id="76803" name="Content Placeholder 4"/>
          <p:cNvSpPr>
            <a:spLocks noGrp="1"/>
          </p:cNvSpPr>
          <p:nvPr>
            <p:ph idx="1"/>
          </p:nvPr>
        </p:nvSpPr>
        <p:spPr/>
        <p:txBody>
          <a:bodyPr/>
          <a:lstStyle/>
          <a:p>
            <a:pPr eaLnBrk="1" hangingPunct="1"/>
            <a:r>
              <a:rPr lang="en-US" altLang="en-US" dirty="0">
                <a:cs typeface="Tahoma"/>
              </a:rPr>
              <a:t>The reliability of a poll is also partly a function of sample </a:t>
            </a:r>
            <a:r>
              <a:rPr lang="en-US" altLang="en-US" dirty="0" smtClean="0">
                <a:cs typeface="Tahoma"/>
              </a:rPr>
              <a:t>size</a:t>
            </a:r>
            <a:endParaRPr lang="en-US" altLang="en-US" dirty="0">
              <a:cs typeface="Tahoma"/>
            </a:endParaRPr>
          </a:p>
          <a:p>
            <a:pPr eaLnBrk="1" hangingPunct="1"/>
            <a:r>
              <a:rPr lang="en-US" altLang="en-US" dirty="0">
                <a:cs typeface="Tahoma"/>
              </a:rPr>
              <a:t>The larger the sample size, the less likely the result will be due to </a:t>
            </a:r>
            <a:r>
              <a:rPr lang="en-US" altLang="en-US" b="1" i="1" dirty="0">
                <a:cs typeface="Tahoma"/>
              </a:rPr>
              <a:t>sampling error</a:t>
            </a:r>
            <a:r>
              <a:rPr lang="en-US" altLang="en-US" dirty="0">
                <a:cs typeface="Tahoma"/>
              </a:rPr>
              <a:t>—a polling error that arises on account of small sample </a:t>
            </a:r>
            <a:r>
              <a:rPr lang="en-US" altLang="en-US" dirty="0" smtClean="0">
                <a:cs typeface="Tahoma"/>
              </a:rPr>
              <a:t>size</a:t>
            </a:r>
            <a:endParaRPr lang="en-US" altLang="en-US" dirty="0">
              <a:cs typeface="Tahoma"/>
            </a:endParaRPr>
          </a:p>
          <a:p>
            <a:pPr eaLnBrk="1" hangingPunct="1"/>
            <a:r>
              <a:rPr lang="en-US" altLang="en-US" dirty="0">
                <a:cs typeface="Tahoma"/>
              </a:rPr>
              <a:t>But larger samples are more </a:t>
            </a:r>
            <a:r>
              <a:rPr lang="en-US" altLang="en-US" dirty="0" smtClean="0">
                <a:cs typeface="Tahoma"/>
              </a:rPr>
              <a:t>expensive</a:t>
            </a:r>
            <a:endParaRPr lang="en-US" altLang="en-US" dirty="0">
              <a:cs typeface="Tahom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p:txBody>
          <a:bodyPr/>
          <a:lstStyle/>
          <a:p>
            <a:pPr eaLnBrk="1" hangingPunct="1"/>
            <a:r>
              <a:rPr lang="en-US" altLang="en-US" dirty="0">
                <a:cs typeface="Tahoma"/>
              </a:rPr>
              <a:t>Accuracy of Final </a:t>
            </a:r>
            <a:r>
              <a:rPr lang="en-US" altLang="en-US" dirty="0" smtClean="0">
                <a:cs typeface="Tahoma"/>
              </a:rPr>
              <a:t>Pre-Election Polls</a:t>
            </a:r>
            <a:endParaRPr lang="en-US" altLang="en-US" dirty="0">
              <a:cs typeface="Tahoma"/>
            </a:endParaRPr>
          </a:p>
        </p:txBody>
      </p:sp>
      <p:pic>
        <p:nvPicPr>
          <p:cNvPr id="3" name="Content Placeholder 2" descr="AMGOV14U_FIG10.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279" t="9744" r="2987" b="11451"/>
          <a:stretch/>
        </p:blipFill>
        <p:spPr>
          <a:xfrm>
            <a:off x="2952994" y="1737895"/>
            <a:ext cx="3238012" cy="438826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algn="l" eaLnBrk="1" hangingPunct="1"/>
            <a:r>
              <a:rPr lang="en-US" altLang="en-US" b="1" smtClean="0">
                <a:latin typeface="Helvetica" pitchFamily="1" charset="0"/>
                <a:ea typeface="ＭＳ Ｐゴシック" pitchFamily="1" charset="-128"/>
              </a:rPr>
              <a:t>Two Pollsters and Their Records</a:t>
            </a:r>
          </a:p>
        </p:txBody>
      </p:sp>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417638"/>
            <a:ext cx="3257550" cy="544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25" y="2479675"/>
            <a:ext cx="46640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595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a:cs typeface="Tahoma"/>
              </a:rPr>
              <a:t>Measuring Public Opinion:</a:t>
            </a:r>
            <a:br>
              <a:rPr lang="en-US" altLang="en-US">
                <a:cs typeface="Tahoma"/>
              </a:rPr>
            </a:br>
            <a:r>
              <a:rPr lang="en-US" altLang="en-US">
                <a:cs typeface="Tahoma"/>
              </a:rPr>
              <a:t>Survey Design</a:t>
            </a:r>
          </a:p>
        </p:txBody>
      </p:sp>
      <p:sp>
        <p:nvSpPr>
          <p:cNvPr id="80899" name="Content Placeholder 4"/>
          <p:cNvSpPr>
            <a:spLocks noGrp="1"/>
          </p:cNvSpPr>
          <p:nvPr>
            <p:ph idx="1"/>
          </p:nvPr>
        </p:nvSpPr>
        <p:spPr/>
        <p:txBody>
          <a:bodyPr/>
          <a:lstStyle/>
          <a:p>
            <a:pPr eaLnBrk="1" hangingPunct="1"/>
            <a:r>
              <a:rPr lang="en-US" altLang="en-US" dirty="0">
                <a:cs typeface="Tahoma"/>
              </a:rPr>
              <a:t>Even with a large, representative sample, a poll may provide a misleading result or measurement </a:t>
            </a:r>
            <a:r>
              <a:rPr lang="en-US" altLang="en-US" dirty="0" smtClean="0">
                <a:cs typeface="Tahoma"/>
              </a:rPr>
              <a:t>error</a:t>
            </a:r>
            <a:endParaRPr lang="en-US" altLang="en-US" dirty="0">
              <a:cs typeface="Tahoma"/>
            </a:endParaRPr>
          </a:p>
          <a:p>
            <a:pPr eaLnBrk="1" hangingPunct="1"/>
            <a:r>
              <a:rPr lang="en-US" altLang="en-US" b="1" i="1" dirty="0">
                <a:cs typeface="Tahoma"/>
              </a:rPr>
              <a:t>Measurement error </a:t>
            </a:r>
            <a:r>
              <a:rPr lang="en-US" altLang="en-US" dirty="0">
                <a:cs typeface="Tahoma"/>
              </a:rPr>
              <a:t>is the failure to identify the true distribution of opinion within a population because of errors such as ambiguous or poorly worded </a:t>
            </a:r>
            <a:r>
              <a:rPr lang="en-US" altLang="en-US" dirty="0" smtClean="0">
                <a:cs typeface="Tahoma"/>
              </a:rPr>
              <a:t>questions</a:t>
            </a:r>
            <a:endParaRPr lang="en-US" altLang="en-US" dirty="0">
              <a:cs typeface="Tahom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algn="l" eaLnBrk="1" hangingPunct="1"/>
            <a:r>
              <a:rPr lang="en-US" altLang="en-US" b="1" smtClean="0">
                <a:latin typeface="Helvetica" pitchFamily="1" charset="0"/>
                <a:ea typeface="ＭＳ Ｐゴシック" pitchFamily="1" charset="-128"/>
              </a:rPr>
              <a:t>The Questions Matter</a:t>
            </a: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187450"/>
            <a:ext cx="5105400"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22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dirty="0">
                <a:cs typeface="Tahoma"/>
              </a:rPr>
              <a:t>Variety of Opinion</a:t>
            </a:r>
          </a:p>
        </p:txBody>
      </p:sp>
      <p:sp>
        <p:nvSpPr>
          <p:cNvPr id="9219" name="Content Placeholder 4"/>
          <p:cNvSpPr>
            <a:spLocks noGrp="1"/>
          </p:cNvSpPr>
          <p:nvPr>
            <p:ph idx="1"/>
          </p:nvPr>
        </p:nvSpPr>
        <p:spPr/>
        <p:txBody>
          <a:bodyPr>
            <a:normAutofit lnSpcReduction="10000"/>
          </a:bodyPr>
          <a:lstStyle/>
          <a:p>
            <a:pPr eaLnBrk="1" hangingPunct="1"/>
            <a:r>
              <a:rPr lang="en-US" altLang="en-US" dirty="0">
                <a:cs typeface="Tahoma"/>
              </a:rPr>
              <a:t>Americans do hold common opinions on some issues, </a:t>
            </a:r>
            <a:r>
              <a:rPr lang="en-US" altLang="en-US" dirty="0" smtClean="0">
                <a:cs typeface="Tahoma"/>
              </a:rPr>
              <a:t>such as </a:t>
            </a:r>
            <a:r>
              <a:rPr lang="en-US" altLang="en-US" dirty="0">
                <a:cs typeface="Tahoma"/>
              </a:rPr>
              <a:t>equality of opportunity, but </a:t>
            </a:r>
            <a:r>
              <a:rPr lang="en-US" altLang="en-US" dirty="0" smtClean="0">
                <a:cs typeface="Tahoma"/>
              </a:rPr>
              <a:t>do not hold a single view on </a:t>
            </a:r>
            <a:r>
              <a:rPr lang="en-US" altLang="en-US" dirty="0">
                <a:cs typeface="Tahoma"/>
              </a:rPr>
              <a:t>most of </a:t>
            </a:r>
            <a:r>
              <a:rPr lang="en-US" altLang="en-US" dirty="0" smtClean="0">
                <a:cs typeface="Tahoma"/>
              </a:rPr>
              <a:t>them</a:t>
            </a:r>
          </a:p>
          <a:p>
            <a:pPr eaLnBrk="1" hangingPunct="1"/>
            <a:r>
              <a:rPr lang="en-US" altLang="en-US" dirty="0" smtClean="0">
                <a:cs typeface="Tahoma"/>
              </a:rPr>
              <a:t>What </a:t>
            </a:r>
            <a:r>
              <a:rPr lang="en-US" altLang="en-US" dirty="0">
                <a:cs typeface="Tahoma"/>
              </a:rPr>
              <a:t>we’re interested in knowing:</a:t>
            </a:r>
          </a:p>
          <a:p>
            <a:pPr lvl="1" eaLnBrk="1" hangingPunct="1"/>
            <a:r>
              <a:rPr lang="en-US" altLang="en-US" dirty="0">
                <a:cs typeface="Tahoma"/>
              </a:rPr>
              <a:t>Evaluations of individuals and institutions</a:t>
            </a:r>
          </a:p>
          <a:p>
            <a:pPr lvl="1" eaLnBrk="1" hangingPunct="1"/>
            <a:r>
              <a:rPr lang="en-US" altLang="en-US" dirty="0">
                <a:cs typeface="Tahoma"/>
              </a:rPr>
              <a:t>Assessments of public policies</a:t>
            </a:r>
          </a:p>
          <a:p>
            <a:pPr lvl="1" eaLnBrk="1" hangingPunct="1"/>
            <a:r>
              <a:rPr lang="en-US" altLang="en-US" dirty="0">
                <a:cs typeface="Tahoma"/>
              </a:rPr>
              <a:t>Assessments of current circumstances</a:t>
            </a:r>
          </a:p>
          <a:p>
            <a:pPr lvl="1" eaLnBrk="1" hangingPunct="1"/>
            <a:r>
              <a:rPr lang="en-US" altLang="en-US" dirty="0">
                <a:cs typeface="Tahoma"/>
              </a:rPr>
              <a:t>Political orientations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lstStyle/>
          <a:p>
            <a:pPr eaLnBrk="1" hangingPunct="1"/>
            <a:r>
              <a:rPr lang="en-US" altLang="en-US" dirty="0">
                <a:cs typeface="Tahoma"/>
              </a:rPr>
              <a:t>The Questions Matter</a:t>
            </a:r>
          </a:p>
        </p:txBody>
      </p:sp>
      <p:pic>
        <p:nvPicPr>
          <p:cNvPr id="3" name="Content Placeholder 2" descr="AMGOV14U_FIG10.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40" t="13999" r="2430" b="9208"/>
          <a:stretch/>
        </p:blipFill>
        <p:spPr>
          <a:xfrm>
            <a:off x="2115982" y="1737895"/>
            <a:ext cx="4912036" cy="438826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p:txBody>
          <a:bodyPr/>
          <a:lstStyle/>
          <a:p>
            <a:pPr eaLnBrk="1" hangingPunct="1"/>
            <a:r>
              <a:rPr lang="en-US" altLang="en-US" dirty="0">
                <a:cs typeface="Tahoma"/>
              </a:rPr>
              <a:t>How Does Public Opinion Influence Government Policy?</a:t>
            </a:r>
          </a:p>
        </p:txBody>
      </p:sp>
      <p:sp>
        <p:nvSpPr>
          <p:cNvPr id="84995" name="Content Placeholder 4"/>
          <p:cNvSpPr>
            <a:spLocks noGrp="1"/>
          </p:cNvSpPr>
          <p:nvPr>
            <p:ph idx="1"/>
          </p:nvPr>
        </p:nvSpPr>
        <p:spPr/>
        <p:txBody>
          <a:bodyPr/>
          <a:lstStyle/>
          <a:p>
            <a:pPr eaLnBrk="1" hangingPunct="1"/>
            <a:r>
              <a:rPr lang="en-US" altLang="en-US" dirty="0">
                <a:cs typeface="Tahoma"/>
              </a:rPr>
              <a:t>Three important ways:</a:t>
            </a:r>
          </a:p>
          <a:p>
            <a:pPr lvl="1" eaLnBrk="1" hangingPunct="1"/>
            <a:r>
              <a:rPr lang="en-US" altLang="en-US" dirty="0">
                <a:cs typeface="Tahoma"/>
              </a:rPr>
              <a:t>Electoral accountability</a:t>
            </a:r>
          </a:p>
          <a:p>
            <a:pPr lvl="1" eaLnBrk="1" hangingPunct="1"/>
            <a:r>
              <a:rPr lang="en-US" altLang="en-US" dirty="0">
                <a:cs typeface="Tahoma"/>
              </a:rPr>
              <a:t>Building coalitions: </a:t>
            </a:r>
            <a:r>
              <a:rPr lang="en-US" altLang="en-US" dirty="0" smtClean="0">
                <a:cs typeface="Tahoma"/>
              </a:rPr>
              <a:t>public </a:t>
            </a:r>
            <a:r>
              <a:rPr lang="en-US" altLang="en-US" dirty="0">
                <a:cs typeface="Tahoma"/>
              </a:rPr>
              <a:t>bills are more likely to pass if they have public </a:t>
            </a:r>
            <a:r>
              <a:rPr lang="en-US" altLang="en-US" dirty="0" smtClean="0">
                <a:cs typeface="Tahoma"/>
              </a:rPr>
              <a:t>support</a:t>
            </a:r>
            <a:endParaRPr lang="en-US" altLang="en-US" dirty="0">
              <a:cs typeface="Tahoma"/>
            </a:endParaRPr>
          </a:p>
          <a:p>
            <a:pPr lvl="1" eaLnBrk="1" hangingPunct="1"/>
            <a:r>
              <a:rPr lang="en-US" altLang="en-US" dirty="0">
                <a:cs typeface="Tahoma"/>
              </a:rPr>
              <a:t>Input in rule making and legal decisions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pPr eaLnBrk="1" hangingPunct="1"/>
            <a:r>
              <a:rPr lang="en-US" altLang="en-US" dirty="0">
                <a:cs typeface="Tahoma"/>
              </a:rPr>
              <a:t>Clicker Question: Review</a:t>
            </a: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smtClean="0">
                <a:cs typeface="Tahoma"/>
              </a:rPr>
              <a:t>Which of the following is NOT an important problem in measuring public opinion?</a:t>
            </a:r>
          </a:p>
          <a:p>
            <a:pPr marL="0" indent="0" eaLnBrk="1" fontAlgn="auto" hangingPunct="1">
              <a:spcAft>
                <a:spcPts val="0"/>
              </a:spcAft>
              <a:buFont typeface="Arial"/>
              <a:buNone/>
              <a:defRPr/>
            </a:pPr>
            <a:endParaRPr lang="en-US" sz="2400" dirty="0">
              <a:cs typeface="Tahoma"/>
            </a:endParaRPr>
          </a:p>
          <a:p>
            <a:pPr marL="514350" indent="-514350" eaLnBrk="1" fontAlgn="auto" hangingPunct="1">
              <a:spcAft>
                <a:spcPts val="0"/>
              </a:spcAft>
              <a:buClrTx/>
              <a:buFont typeface="Arial"/>
              <a:buAutoNum type="alphaUcPeriod"/>
              <a:defRPr/>
            </a:pPr>
            <a:r>
              <a:rPr lang="en-US" dirty="0" smtClean="0">
                <a:cs typeface="Tahoma"/>
              </a:rPr>
              <a:t>poorly worded questions</a:t>
            </a:r>
          </a:p>
          <a:p>
            <a:pPr marL="514350" indent="-514350" eaLnBrk="1" fontAlgn="auto" hangingPunct="1">
              <a:spcAft>
                <a:spcPts val="0"/>
              </a:spcAft>
              <a:buClrTx/>
              <a:buFont typeface="Arial"/>
              <a:buAutoNum type="alphaUcPeriod"/>
              <a:defRPr/>
            </a:pPr>
            <a:r>
              <a:rPr lang="en-US" dirty="0">
                <a:cs typeface="Tahoma"/>
              </a:rPr>
              <a:t>s</a:t>
            </a:r>
            <a:r>
              <a:rPr lang="en-US" dirty="0" smtClean="0">
                <a:cs typeface="Tahoma"/>
              </a:rPr>
              <a:t>mall sample size</a:t>
            </a:r>
          </a:p>
          <a:p>
            <a:pPr marL="514350" indent="-514350" eaLnBrk="1" fontAlgn="auto" hangingPunct="1">
              <a:spcAft>
                <a:spcPts val="0"/>
              </a:spcAft>
              <a:buClrTx/>
              <a:buFont typeface="Arial"/>
              <a:buAutoNum type="alphaUcPeriod"/>
              <a:defRPr/>
            </a:pPr>
            <a:r>
              <a:rPr lang="en-US" dirty="0">
                <a:cs typeface="Tahoma"/>
              </a:rPr>
              <a:t>t</a:t>
            </a:r>
            <a:r>
              <a:rPr lang="en-US" dirty="0" smtClean="0">
                <a:cs typeface="Tahoma"/>
              </a:rPr>
              <a:t>he Bradley effect</a:t>
            </a:r>
          </a:p>
          <a:p>
            <a:pPr marL="514350" indent="-514350" eaLnBrk="1" fontAlgn="auto" hangingPunct="1">
              <a:spcAft>
                <a:spcPts val="0"/>
              </a:spcAft>
              <a:buClrTx/>
              <a:buFont typeface="Arial"/>
              <a:buAutoNum type="alphaUcPeriod"/>
              <a:defRPr/>
            </a:pPr>
            <a:r>
              <a:rPr lang="en-US" dirty="0">
                <a:cs typeface="Tahoma"/>
              </a:rPr>
              <a:t>s</a:t>
            </a:r>
            <a:r>
              <a:rPr lang="en-US" dirty="0" smtClean="0">
                <a:cs typeface="Tahoma"/>
              </a:rPr>
              <a:t>ampling bias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pPr eaLnBrk="1" hangingPunct="1"/>
            <a:r>
              <a:rPr lang="en-US" altLang="en-US" dirty="0">
                <a:cs typeface="Tahoma"/>
              </a:rPr>
              <a:t>Clicker Question: </a:t>
            </a:r>
            <a:r>
              <a:rPr lang="en-US" altLang="en-US" dirty="0" smtClean="0">
                <a:cs typeface="Tahoma"/>
              </a:rPr>
              <a:t>Review (Answer)</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cs typeface="Tahoma"/>
              </a:rPr>
              <a:t>Which of the following is NOT an important problem in measuring public opinion?</a:t>
            </a:r>
          </a:p>
          <a:p>
            <a:pPr marL="0" indent="0" eaLnBrk="1" fontAlgn="auto" hangingPunct="1">
              <a:spcAft>
                <a:spcPts val="0"/>
              </a:spcAft>
              <a:buFont typeface="Arial"/>
              <a:buNone/>
              <a:defRPr/>
            </a:pPr>
            <a:endParaRPr lang="en-US" sz="2400" dirty="0">
              <a:cs typeface="Tahoma"/>
            </a:endParaRPr>
          </a:p>
          <a:p>
            <a:pPr marL="514350" indent="-514350" eaLnBrk="1" fontAlgn="auto" hangingPunct="1">
              <a:spcAft>
                <a:spcPts val="0"/>
              </a:spcAft>
              <a:buClrTx/>
              <a:buFont typeface="Arial"/>
              <a:buAutoNum type="alphaUcPeriod"/>
              <a:defRPr/>
            </a:pPr>
            <a:r>
              <a:rPr lang="en-US" dirty="0">
                <a:cs typeface="Tahoma"/>
              </a:rPr>
              <a:t>poorly worded questions</a:t>
            </a:r>
          </a:p>
          <a:p>
            <a:pPr marL="514350" indent="-514350" eaLnBrk="1" fontAlgn="auto" hangingPunct="1">
              <a:spcAft>
                <a:spcPts val="0"/>
              </a:spcAft>
              <a:buClrTx/>
              <a:buFont typeface="Arial"/>
              <a:buAutoNum type="alphaUcPeriod"/>
              <a:defRPr/>
            </a:pPr>
            <a:r>
              <a:rPr lang="en-US" dirty="0">
                <a:cs typeface="Tahoma"/>
              </a:rPr>
              <a:t>small sample size</a:t>
            </a:r>
          </a:p>
          <a:p>
            <a:pPr marL="514350" indent="-514350" eaLnBrk="1" fontAlgn="auto" hangingPunct="1">
              <a:spcAft>
                <a:spcPts val="0"/>
              </a:spcAft>
              <a:buClrTx/>
              <a:buFont typeface="Arial"/>
              <a:buAutoNum type="alphaUcPeriod"/>
              <a:defRPr/>
            </a:pPr>
            <a:r>
              <a:rPr lang="en-US" b="1" dirty="0">
                <a:cs typeface="Tahoma"/>
              </a:rPr>
              <a:t>the Bradley </a:t>
            </a:r>
            <a:r>
              <a:rPr lang="en-US" b="1" dirty="0" smtClean="0">
                <a:cs typeface="Tahoma"/>
              </a:rPr>
              <a:t>effect</a:t>
            </a:r>
            <a:endParaRPr lang="en-US" b="1" dirty="0">
              <a:cs typeface="Tahoma"/>
            </a:endParaRPr>
          </a:p>
          <a:p>
            <a:pPr marL="514350" indent="-514350" eaLnBrk="1" fontAlgn="auto" hangingPunct="1">
              <a:spcAft>
                <a:spcPts val="0"/>
              </a:spcAft>
              <a:buClrTx/>
              <a:buFont typeface="Arial"/>
              <a:buAutoNum type="alphaUcPeriod"/>
              <a:defRPr/>
            </a:pPr>
            <a:r>
              <a:rPr lang="en-US" dirty="0">
                <a:cs typeface="Tahoma"/>
              </a:rPr>
              <a:t>sampling bias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p:txBody>
          <a:bodyPr/>
          <a:lstStyle/>
          <a:p>
            <a:pPr eaLnBrk="1" hangingPunct="1"/>
            <a:r>
              <a:rPr lang="en-US" altLang="en-US">
                <a:cs typeface="Tahoma"/>
              </a:rPr>
              <a:t>Government and the</a:t>
            </a:r>
            <a:br>
              <a:rPr lang="en-US" altLang="en-US">
                <a:cs typeface="Tahoma"/>
              </a:rPr>
            </a:br>
            <a:r>
              <a:rPr lang="en-US" altLang="en-US">
                <a:cs typeface="Tahoma"/>
              </a:rPr>
              <a:t>Will of the People</a:t>
            </a:r>
          </a:p>
        </p:txBody>
      </p:sp>
      <p:sp>
        <p:nvSpPr>
          <p:cNvPr id="91139" name="Content Placeholder 4"/>
          <p:cNvSpPr>
            <a:spLocks noGrp="1"/>
          </p:cNvSpPr>
          <p:nvPr>
            <p:ph idx="1"/>
          </p:nvPr>
        </p:nvSpPr>
        <p:spPr/>
        <p:txBody>
          <a:bodyPr/>
          <a:lstStyle/>
          <a:p>
            <a:pPr eaLnBrk="1" hangingPunct="1"/>
            <a:r>
              <a:rPr lang="en-US" altLang="en-US" dirty="0">
                <a:cs typeface="Tahoma"/>
              </a:rPr>
              <a:t>Representative democracy requires that the preferences of the people be translated into </a:t>
            </a:r>
            <a:r>
              <a:rPr lang="en-US" altLang="en-US" dirty="0" smtClean="0">
                <a:cs typeface="Tahoma"/>
              </a:rPr>
              <a:t>action</a:t>
            </a:r>
            <a:endParaRPr lang="en-US" altLang="en-US" dirty="0">
              <a:cs typeface="Tahoma"/>
            </a:endParaRPr>
          </a:p>
          <a:p>
            <a:pPr eaLnBrk="1" hangingPunct="1"/>
            <a:r>
              <a:rPr lang="en-US" altLang="en-US" dirty="0">
                <a:cs typeface="Tahoma"/>
              </a:rPr>
              <a:t>But identifying and measuring those preferences is not simple or </a:t>
            </a:r>
            <a:r>
              <a:rPr lang="en-US" altLang="en-US" dirty="0" smtClean="0">
                <a:cs typeface="Tahoma"/>
              </a:rPr>
              <a:t>easy</a:t>
            </a:r>
            <a:endParaRPr lang="en-US" altLang="en-US" dirty="0">
              <a:cs typeface="Tahoma"/>
            </a:endParaRPr>
          </a:p>
          <a:p>
            <a:pPr eaLnBrk="1" hangingPunct="1"/>
            <a:r>
              <a:rPr lang="en-US" altLang="en-US" dirty="0">
                <a:cs typeface="Tahoma"/>
              </a:rPr>
              <a:t>And the diversity and size of the republic means a lack of consensus is </a:t>
            </a:r>
            <a:r>
              <a:rPr lang="en-US" altLang="en-US" dirty="0" smtClean="0">
                <a:cs typeface="Tahoma"/>
              </a:rPr>
              <a:t>common</a:t>
            </a:r>
            <a:endParaRPr lang="en-US" altLang="en-US" dirty="0">
              <a:cs typeface="Tahom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485252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 and Reforming Social Security</a:t>
            </a:r>
            <a:endParaRPr lang="en-US" dirty="0"/>
          </a:p>
        </p:txBody>
      </p:sp>
      <p:pic>
        <p:nvPicPr>
          <p:cNvPr id="4" name="Content Placeholder 3" descr="AMGOV14U_Photo10.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 t="1" r="4280" b="-534"/>
          <a:stretch/>
        </p:blipFill>
        <p:spPr/>
      </p:pic>
    </p:spTree>
    <p:extLst>
      <p:ext uri="{BB962C8B-B14F-4D97-AF65-F5344CB8AC3E}">
        <p14:creationId xmlns:p14="http://schemas.microsoft.com/office/powerpoint/2010/main" val="2021056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The Contact Hypothesis 1</a:t>
            </a:r>
            <a:endParaRPr lang="en-US" dirty="0"/>
          </a:p>
        </p:txBody>
      </p:sp>
      <p:pic>
        <p:nvPicPr>
          <p:cNvPr id="4" name="Content Placeholder 3" descr="AMGOV14U_UNFIG10.01.jpg"/>
          <p:cNvPicPr>
            <a:picLocks noGrp="1" noChangeAspect="1"/>
          </p:cNvPicPr>
          <p:nvPr>
            <p:ph idx="1"/>
          </p:nvPr>
        </p:nvPicPr>
        <p:blipFill>
          <a:blip r:embed="rId3">
            <a:extLst>
              <a:ext uri="{28A0092B-C50C-407E-A947-70E740481C1C}">
                <a14:useLocalDpi xmlns:a14="http://schemas.microsoft.com/office/drawing/2010/main" val="0"/>
              </a:ext>
            </a:extLst>
          </a:blip>
          <a:srcRect t="-23670" b="-23670"/>
          <a:stretch>
            <a:fillRect/>
          </a:stretch>
        </p:blipFill>
        <p:spPr/>
      </p:pic>
    </p:spTree>
    <p:extLst>
      <p:ext uri="{BB962C8B-B14F-4D97-AF65-F5344CB8AC3E}">
        <p14:creationId xmlns:p14="http://schemas.microsoft.com/office/powerpoint/2010/main" val="1361186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 The Contact Hypothesis </a:t>
            </a:r>
            <a:r>
              <a:rPr lang="en-US" dirty="0" smtClean="0"/>
              <a:t>2</a:t>
            </a:r>
            <a:endParaRPr lang="en-US" dirty="0"/>
          </a:p>
        </p:txBody>
      </p:sp>
      <p:pic>
        <p:nvPicPr>
          <p:cNvPr id="4" name="Content Placeholder 3" descr="AMGOV14U_UNFIG10.02.jpg"/>
          <p:cNvPicPr>
            <a:picLocks noGrp="1" noChangeAspect="1"/>
          </p:cNvPicPr>
          <p:nvPr>
            <p:ph idx="1"/>
          </p:nvPr>
        </p:nvPicPr>
        <p:blipFill>
          <a:blip r:embed="rId3">
            <a:extLst>
              <a:ext uri="{28A0092B-C50C-407E-A947-70E740481C1C}">
                <a14:useLocalDpi xmlns:a14="http://schemas.microsoft.com/office/drawing/2010/main" val="0"/>
              </a:ext>
            </a:extLst>
          </a:blip>
          <a:srcRect t="-21781" b="-21781"/>
          <a:stretch>
            <a:fillRect/>
          </a:stretch>
        </p:blipFill>
        <p:spPr/>
      </p:pic>
    </p:spTree>
    <p:extLst>
      <p:ext uri="{BB962C8B-B14F-4D97-AF65-F5344CB8AC3E}">
        <p14:creationId xmlns:p14="http://schemas.microsoft.com/office/powerpoint/2010/main" val="848888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 The Contact </a:t>
            </a:r>
            <a:r>
              <a:rPr lang="en-US"/>
              <a:t>Hypothesis 3</a:t>
            </a:r>
            <a:endParaRPr lang="en-US" dirty="0"/>
          </a:p>
        </p:txBody>
      </p:sp>
      <p:pic>
        <p:nvPicPr>
          <p:cNvPr id="4" name="Content Placeholder 3" descr="AMGOV14U_UNFIG10.03.jpg"/>
          <p:cNvPicPr>
            <a:picLocks noGrp="1" noChangeAspect="1"/>
          </p:cNvPicPr>
          <p:nvPr>
            <p:ph idx="1"/>
          </p:nvPr>
        </p:nvPicPr>
        <p:blipFill>
          <a:blip r:embed="rId3">
            <a:extLst>
              <a:ext uri="{28A0092B-C50C-407E-A947-70E740481C1C}">
                <a14:useLocalDpi xmlns:a14="http://schemas.microsoft.com/office/drawing/2010/main" val="0"/>
              </a:ext>
            </a:extLst>
          </a:blip>
          <a:srcRect l="-11619" r="-11619"/>
          <a:stretch>
            <a:fillRect/>
          </a:stretch>
        </p:blipFill>
        <p:spPr/>
      </p:pic>
    </p:spTree>
    <p:extLst>
      <p:ext uri="{BB962C8B-B14F-4D97-AF65-F5344CB8AC3E}">
        <p14:creationId xmlns:p14="http://schemas.microsoft.com/office/powerpoint/2010/main" val="333059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a:t>
            </a:r>
            <a:endParaRPr lang="en-US" altLang="en-US" dirty="0">
              <a:cs typeface="Tahoma"/>
            </a:endParaRPr>
          </a:p>
        </p:txBody>
      </p:sp>
      <p:sp>
        <p:nvSpPr>
          <p:cNvPr id="11267" name="Content Placeholder 4"/>
          <p:cNvSpPr>
            <a:spLocks noGrp="1"/>
          </p:cNvSpPr>
          <p:nvPr>
            <p:ph idx="1"/>
          </p:nvPr>
        </p:nvSpPr>
        <p:spPr/>
        <p:txBody>
          <a:bodyPr/>
          <a:lstStyle/>
          <a:p>
            <a:pPr marL="0" indent="0" eaLnBrk="1" hangingPunct="1">
              <a:buFont typeface="Arial" charset="0"/>
              <a:buNone/>
            </a:pPr>
            <a:r>
              <a:rPr lang="en-US" altLang="en-US">
                <a:cs typeface="Tahoma"/>
              </a:rPr>
              <a:t>We can expect that public opinion will vary significantly over time on each of the following EXCEPT</a:t>
            </a:r>
          </a:p>
          <a:p>
            <a:pPr marL="0" indent="0" eaLnBrk="1" hangingPunct="1">
              <a:buFont typeface="Arial" charset="0"/>
              <a:buNone/>
            </a:pPr>
            <a:endParaRPr lang="en-US" altLang="en-US" sz="2400">
              <a:cs typeface="Tahoma"/>
            </a:endParaRPr>
          </a:p>
          <a:p>
            <a:pPr marL="0" indent="0" eaLnBrk="1" hangingPunct="1">
              <a:buClrTx/>
              <a:buFont typeface="Arial" charset="0"/>
              <a:buAutoNum type="alphaUcPeriod"/>
            </a:pPr>
            <a:r>
              <a:rPr lang="en-US" altLang="en-US">
                <a:cs typeface="Tahoma"/>
              </a:rPr>
              <a:t> the president.</a:t>
            </a:r>
          </a:p>
          <a:p>
            <a:pPr marL="0" indent="0" eaLnBrk="1" hangingPunct="1">
              <a:buClrTx/>
              <a:buFont typeface="Arial" charset="0"/>
              <a:buAutoNum type="alphaUcPeriod"/>
            </a:pPr>
            <a:r>
              <a:rPr lang="en-US" altLang="en-US">
                <a:cs typeface="Tahoma"/>
              </a:rPr>
              <a:t> environmental regulation.</a:t>
            </a:r>
          </a:p>
          <a:p>
            <a:pPr marL="0" indent="0" eaLnBrk="1" hangingPunct="1">
              <a:buClrTx/>
              <a:buFont typeface="Arial" charset="0"/>
              <a:buAutoNum type="alphaUcPeriod"/>
            </a:pPr>
            <a:r>
              <a:rPr lang="en-US" altLang="en-US">
                <a:cs typeface="Tahoma"/>
              </a:rPr>
              <a:t> equality of opportunity.</a:t>
            </a:r>
          </a:p>
          <a:p>
            <a:pPr marL="0" indent="0" eaLnBrk="1" hangingPunct="1">
              <a:buClrTx/>
              <a:buFont typeface="Arial" charset="0"/>
              <a:buAutoNum type="alphaUcPeriod"/>
            </a:pPr>
            <a:r>
              <a:rPr lang="en-US" altLang="en-US">
                <a:cs typeface="Tahoma"/>
              </a:rPr>
              <a:t> trust in government.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 (Answer)</a:t>
            </a:r>
            <a:endParaRPr lang="en-US" altLang="en-US" dirty="0">
              <a:cs typeface="Tahoma"/>
            </a:endParaRPr>
          </a:p>
        </p:txBody>
      </p:sp>
      <p:sp>
        <p:nvSpPr>
          <p:cNvPr id="13315" name="Content Placeholder 4"/>
          <p:cNvSpPr>
            <a:spLocks noGrp="1"/>
          </p:cNvSpPr>
          <p:nvPr>
            <p:ph idx="1"/>
          </p:nvPr>
        </p:nvSpPr>
        <p:spPr/>
        <p:txBody>
          <a:bodyPr/>
          <a:lstStyle/>
          <a:p>
            <a:pPr marL="0" indent="0" eaLnBrk="1" hangingPunct="1">
              <a:buFont typeface="Arial" charset="0"/>
              <a:buNone/>
            </a:pPr>
            <a:r>
              <a:rPr lang="en-US" altLang="en-US">
                <a:cs typeface="Tahoma"/>
              </a:rPr>
              <a:t>We can expect that public opinion will vary significantly over time on each of the following EXCEPT</a:t>
            </a:r>
          </a:p>
          <a:p>
            <a:pPr marL="0" indent="0" eaLnBrk="1" hangingPunct="1">
              <a:buFont typeface="Arial" charset="0"/>
              <a:buNone/>
            </a:pPr>
            <a:endParaRPr lang="en-US" altLang="en-US" sz="2400">
              <a:cs typeface="Tahoma"/>
            </a:endParaRPr>
          </a:p>
          <a:p>
            <a:pPr marL="0" indent="0" eaLnBrk="1" hangingPunct="1">
              <a:buClrTx/>
              <a:buFont typeface="Arial" charset="0"/>
              <a:buAutoNum type="alphaUcPeriod"/>
            </a:pPr>
            <a:r>
              <a:rPr lang="en-US" altLang="en-US">
                <a:cs typeface="Tahoma"/>
              </a:rPr>
              <a:t> the president.</a:t>
            </a:r>
          </a:p>
          <a:p>
            <a:pPr marL="0" indent="0" eaLnBrk="1" hangingPunct="1">
              <a:buClrTx/>
              <a:buFont typeface="Arial" charset="0"/>
              <a:buAutoNum type="alphaUcPeriod"/>
            </a:pPr>
            <a:r>
              <a:rPr lang="en-US" altLang="en-US">
                <a:cs typeface="Tahoma"/>
              </a:rPr>
              <a:t> environmental regulation.</a:t>
            </a:r>
          </a:p>
          <a:p>
            <a:pPr marL="0" indent="0" eaLnBrk="1" hangingPunct="1">
              <a:buClrTx/>
              <a:buFont typeface="Arial" charset="0"/>
              <a:buAutoNum type="alphaUcPeriod"/>
            </a:pPr>
            <a:r>
              <a:rPr lang="en-US" altLang="en-US" b="1">
                <a:cs typeface="Tahoma"/>
              </a:rPr>
              <a:t> equality of opportunity.</a:t>
            </a:r>
          </a:p>
          <a:p>
            <a:pPr marL="0" indent="0" eaLnBrk="1" hangingPunct="1">
              <a:buClrTx/>
              <a:buFont typeface="Arial" charset="0"/>
              <a:buAutoNum type="alphaUcPeriod"/>
            </a:pPr>
            <a:r>
              <a:rPr lang="en-US" altLang="en-US">
                <a:cs typeface="Tahoma"/>
              </a:rPr>
              <a:t> trust in government.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cs typeface="Tahoma"/>
              </a:rPr>
              <a:t>Origins and Nature of Opinion</a:t>
            </a:r>
          </a:p>
        </p:txBody>
      </p:sp>
      <p:sp>
        <p:nvSpPr>
          <p:cNvPr id="17411" name="Content Placeholder 4"/>
          <p:cNvSpPr>
            <a:spLocks noGrp="1"/>
          </p:cNvSpPr>
          <p:nvPr>
            <p:ph idx="1"/>
          </p:nvPr>
        </p:nvSpPr>
        <p:spPr/>
        <p:txBody>
          <a:bodyPr/>
          <a:lstStyle/>
          <a:p>
            <a:pPr eaLnBrk="1" hangingPunct="1"/>
            <a:r>
              <a:rPr lang="en-US" altLang="en-US" dirty="0">
                <a:cs typeface="Tahoma"/>
              </a:rPr>
              <a:t>Individual opinions are a products of one’s personality, social characteristics, and </a:t>
            </a:r>
            <a:r>
              <a:rPr lang="en-US" altLang="en-US" dirty="0" smtClean="0">
                <a:cs typeface="Tahoma"/>
              </a:rPr>
              <a:t>interests</a:t>
            </a:r>
            <a:endParaRPr lang="en-US" altLang="en-US" dirty="0">
              <a:cs typeface="Tahoma"/>
            </a:endParaRPr>
          </a:p>
          <a:p>
            <a:pPr eaLnBrk="1" hangingPunct="1"/>
            <a:r>
              <a:rPr lang="en-US" altLang="en-US" dirty="0">
                <a:cs typeface="Tahoma"/>
              </a:rPr>
              <a:t>Opinions are also shaped by institutional, political, and governmental forces that make it more likely we’ll hold some </a:t>
            </a:r>
            <a:r>
              <a:rPr lang="en-US" altLang="en-US" dirty="0" smtClean="0">
                <a:cs typeface="Tahoma"/>
              </a:rPr>
              <a:t>beliefs </a:t>
            </a:r>
            <a:r>
              <a:rPr lang="en-US" altLang="en-US" dirty="0">
                <a:cs typeface="Tahoma"/>
              </a:rPr>
              <a:t>and less likely we’ll hold </a:t>
            </a:r>
            <a:r>
              <a:rPr lang="en-US" altLang="en-US" dirty="0" smtClean="0">
                <a:cs typeface="Tahoma"/>
              </a:rPr>
              <a:t>others</a:t>
            </a:r>
            <a:endParaRPr lang="en-US" altLang="en-US" dirty="0">
              <a:cs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a:cs typeface="Tahoma"/>
              </a:rPr>
              <a:t>Foundations of Preferences</a:t>
            </a:r>
          </a:p>
        </p:txBody>
      </p:sp>
      <p:sp>
        <p:nvSpPr>
          <p:cNvPr id="19459" name="Content Placeholder 4"/>
          <p:cNvSpPr>
            <a:spLocks noGrp="1"/>
          </p:cNvSpPr>
          <p:nvPr>
            <p:ph idx="1"/>
          </p:nvPr>
        </p:nvSpPr>
        <p:spPr/>
        <p:txBody>
          <a:bodyPr>
            <a:normAutofit lnSpcReduction="10000"/>
          </a:bodyPr>
          <a:lstStyle/>
          <a:p>
            <a:pPr eaLnBrk="1" hangingPunct="1"/>
            <a:r>
              <a:rPr lang="en-US" altLang="en-US" dirty="0" smtClean="0">
                <a:cs typeface="Tahoma"/>
              </a:rPr>
              <a:t>Self-interest</a:t>
            </a:r>
            <a:r>
              <a:rPr lang="en-US" altLang="en-US" dirty="0">
                <a:cs typeface="Tahoma"/>
              </a:rPr>
              <a:t>: </a:t>
            </a:r>
            <a:r>
              <a:rPr lang="en-US" altLang="en-US" dirty="0" smtClean="0">
                <a:cs typeface="Tahoma"/>
              </a:rPr>
              <a:t>government </a:t>
            </a:r>
            <a:r>
              <a:rPr lang="en-US" altLang="en-US" dirty="0">
                <a:cs typeface="Tahoma"/>
              </a:rPr>
              <a:t>policies directly affect our financial well-being, the quality of public services, and public </a:t>
            </a:r>
            <a:r>
              <a:rPr lang="en-US" altLang="en-US" dirty="0" smtClean="0">
                <a:cs typeface="Tahoma"/>
              </a:rPr>
              <a:t>safety</a:t>
            </a:r>
            <a:endParaRPr lang="en-US" altLang="en-US" dirty="0">
              <a:cs typeface="Tahoma"/>
            </a:endParaRPr>
          </a:p>
          <a:p>
            <a:pPr eaLnBrk="1" hangingPunct="1"/>
            <a:r>
              <a:rPr lang="en-US" altLang="en-US" dirty="0">
                <a:cs typeface="Tahoma"/>
              </a:rPr>
              <a:t>Values: </a:t>
            </a:r>
            <a:r>
              <a:rPr lang="en-US" altLang="en-US" dirty="0" smtClean="0">
                <a:cs typeface="Tahoma"/>
              </a:rPr>
              <a:t>our </a:t>
            </a:r>
            <a:r>
              <a:rPr lang="en-US" altLang="en-US" dirty="0">
                <a:cs typeface="Tahoma"/>
              </a:rPr>
              <a:t>philosophies about morality and justice affect our opinions and may even contradict our economic </a:t>
            </a:r>
            <a:r>
              <a:rPr lang="en-US" altLang="en-US" dirty="0" smtClean="0">
                <a:cs typeface="Tahoma"/>
              </a:rPr>
              <a:t>interests</a:t>
            </a:r>
            <a:endParaRPr lang="en-US" altLang="en-US" dirty="0">
              <a:cs typeface="Tahoma"/>
            </a:endParaRPr>
          </a:p>
          <a:p>
            <a:pPr eaLnBrk="1" hangingPunct="1"/>
            <a:r>
              <a:rPr lang="en-US" altLang="en-US" dirty="0">
                <a:cs typeface="Tahoma"/>
              </a:rPr>
              <a:t>Social g</a:t>
            </a:r>
            <a:r>
              <a:rPr lang="en-US" altLang="en-US" dirty="0" smtClean="0">
                <a:cs typeface="Tahoma"/>
              </a:rPr>
              <a:t>roups: our </a:t>
            </a:r>
            <a:r>
              <a:rPr lang="en-US" altLang="en-US" dirty="0">
                <a:cs typeface="Tahoma"/>
              </a:rPr>
              <a:t>family, neighborhood, language, race, and religion also have an impact on our </a:t>
            </a:r>
            <a:r>
              <a:rPr lang="en-US" altLang="en-US" dirty="0" smtClean="0">
                <a:cs typeface="Tahoma"/>
              </a:rPr>
              <a:t>preferences</a:t>
            </a:r>
            <a:endParaRPr lang="en-US" altLang="en-US" dirty="0">
              <a:cs typeface="Tahom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a:cs typeface="Tahoma"/>
              </a:rPr>
              <a:t>Socialization</a:t>
            </a:r>
          </a:p>
        </p:txBody>
      </p:sp>
      <p:sp>
        <p:nvSpPr>
          <p:cNvPr id="21507" name="Content Placeholder 4"/>
          <p:cNvSpPr>
            <a:spLocks noGrp="1"/>
          </p:cNvSpPr>
          <p:nvPr>
            <p:ph idx="1"/>
          </p:nvPr>
        </p:nvSpPr>
        <p:spPr/>
        <p:txBody>
          <a:bodyPr>
            <a:normAutofit lnSpcReduction="10000"/>
          </a:bodyPr>
          <a:lstStyle/>
          <a:p>
            <a:pPr eaLnBrk="1" hangingPunct="1"/>
            <a:r>
              <a:rPr lang="en-US" altLang="en-US" dirty="0">
                <a:cs typeface="Tahoma"/>
              </a:rPr>
              <a:t>A process through which individuals assimilate community preferences and norms through social interactions</a:t>
            </a:r>
          </a:p>
          <a:p>
            <a:pPr eaLnBrk="1" hangingPunct="1"/>
            <a:r>
              <a:rPr lang="en-US" altLang="en-US" dirty="0">
                <a:cs typeface="Tahoma"/>
              </a:rPr>
              <a:t>Important agents of socialization:</a:t>
            </a:r>
          </a:p>
          <a:p>
            <a:pPr lvl="1" eaLnBrk="1" hangingPunct="1"/>
            <a:r>
              <a:rPr lang="en-US" altLang="en-US" dirty="0">
                <a:cs typeface="Tahoma"/>
              </a:rPr>
              <a:t>Family</a:t>
            </a:r>
          </a:p>
          <a:p>
            <a:pPr lvl="1" eaLnBrk="1" hangingPunct="1"/>
            <a:r>
              <a:rPr lang="en-US" altLang="en-US" dirty="0">
                <a:cs typeface="Tahoma"/>
              </a:rPr>
              <a:t>Education</a:t>
            </a:r>
          </a:p>
          <a:p>
            <a:pPr lvl="1" eaLnBrk="1" hangingPunct="1"/>
            <a:r>
              <a:rPr lang="en-US" altLang="en-US" dirty="0">
                <a:cs typeface="Tahoma"/>
              </a:rPr>
              <a:t>Work</a:t>
            </a:r>
          </a:p>
          <a:p>
            <a:pPr lvl="1" eaLnBrk="1" hangingPunct="1"/>
            <a:r>
              <a:rPr lang="en-US" altLang="en-US" dirty="0">
                <a:cs typeface="Tahoma"/>
              </a:rPr>
              <a:t>Social </a:t>
            </a:r>
            <a:r>
              <a:rPr lang="en-US" altLang="en-US" dirty="0" smtClean="0">
                <a:cs typeface="Tahoma"/>
              </a:rPr>
              <a:t>groups</a:t>
            </a:r>
            <a:endParaRPr lang="en-US" altLang="en-US" dirty="0">
              <a:cs typeface="Tahoma"/>
            </a:endParaRPr>
          </a:p>
          <a:p>
            <a:pPr lvl="1" eaLnBrk="1" hangingPunct="1"/>
            <a:r>
              <a:rPr lang="en-US" altLang="en-US" dirty="0">
                <a:cs typeface="Tahoma"/>
              </a:rPr>
              <a:t>Political </a:t>
            </a:r>
            <a:r>
              <a:rPr lang="en-US" altLang="en-US" dirty="0" smtClean="0">
                <a:cs typeface="Tahoma"/>
              </a:rPr>
              <a:t>conditions</a:t>
            </a:r>
            <a:endParaRPr lang="en-US" altLang="en-US" dirty="0">
              <a:cs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2984</TotalTime>
  <Words>4892</Words>
  <Application>Microsoft Office PowerPoint</Application>
  <PresentationFormat>On-screen Show (4:3)</PresentationFormat>
  <Paragraphs>298</Paragraphs>
  <Slides>49</Slides>
  <Notes>47</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Default Design</vt:lpstr>
      <vt:lpstr>2_Default Design</vt:lpstr>
      <vt:lpstr>1_Default Design</vt:lpstr>
      <vt:lpstr>American Government Power and Purpose</vt:lpstr>
      <vt:lpstr>What Is Public Opinion?</vt:lpstr>
      <vt:lpstr>Preferences, Beliefs,  and Choices</vt:lpstr>
      <vt:lpstr>Variety of Opinion</vt:lpstr>
      <vt:lpstr>Clicker Question 1</vt:lpstr>
      <vt:lpstr>Clicker Question 1 (Answer)</vt:lpstr>
      <vt:lpstr>Origins and Nature of Opinion</vt:lpstr>
      <vt:lpstr>Foundations of Preferences</vt:lpstr>
      <vt:lpstr>Socialization</vt:lpstr>
      <vt:lpstr>Agents of Socialization: Education</vt:lpstr>
      <vt:lpstr>Education and Public Opinion</vt:lpstr>
      <vt:lpstr>Political Ideology</vt:lpstr>
      <vt:lpstr>Conservatives and Liberals</vt:lpstr>
      <vt:lpstr>Identity Politics</vt:lpstr>
      <vt:lpstr>Range of Social, Cultural,  and Political Identities</vt:lpstr>
      <vt:lpstr>Race and Public Opinion</vt:lpstr>
      <vt:lpstr>Disagreement among Blacks and Whites</vt:lpstr>
      <vt:lpstr>Changing Partisan Division in the Latino Community</vt:lpstr>
      <vt:lpstr>Gender and Public Opinion</vt:lpstr>
      <vt:lpstr>Gender Gap on War and Peace</vt:lpstr>
      <vt:lpstr>Religion, Geography, and Public Opinion</vt:lpstr>
      <vt:lpstr>Religious Groups and  Same-Sex Marriage</vt:lpstr>
      <vt:lpstr>Agents of Socialization: Political Conditions</vt:lpstr>
      <vt:lpstr>Public Opinion and Political Knowledge</vt:lpstr>
      <vt:lpstr>Public Opinion and Political Knowledge: Stability</vt:lpstr>
      <vt:lpstr>Shaping Opinion: Government and Politicians</vt:lpstr>
      <vt:lpstr>Shaping Opinion: Private Groups</vt:lpstr>
      <vt:lpstr>Shaping Opinion: Media</vt:lpstr>
      <vt:lpstr>Media Effects: Agenda Setting, Priming, and Framing</vt:lpstr>
      <vt:lpstr>Clicker Question 5</vt:lpstr>
      <vt:lpstr>Clicker Question 5 (Answer)</vt:lpstr>
      <vt:lpstr>Measuring Public Opinion</vt:lpstr>
      <vt:lpstr>Measuring Public Opinion: Samples</vt:lpstr>
      <vt:lpstr>Measuring Public Opinion: Selection Bias</vt:lpstr>
      <vt:lpstr>Measuring Public Opinion: Sample Size</vt:lpstr>
      <vt:lpstr>Accuracy of Final Pre-Election Polls</vt:lpstr>
      <vt:lpstr>Two Pollsters and Their Records</vt:lpstr>
      <vt:lpstr>Measuring Public Opinion: Survey Design</vt:lpstr>
      <vt:lpstr>The Questions Matter</vt:lpstr>
      <vt:lpstr>The Questions Matter</vt:lpstr>
      <vt:lpstr>How Does Public Opinion Influence Government Policy?</vt:lpstr>
      <vt:lpstr>Clicker Question: Review</vt:lpstr>
      <vt:lpstr>Clicker Question: Review (Answer)</vt:lpstr>
      <vt:lpstr>Government and the Will of the People</vt:lpstr>
      <vt:lpstr>Additional Information</vt:lpstr>
      <vt:lpstr>Public Opinion and Reforming Social Security</vt:lpstr>
      <vt:lpstr>Analyzing the Evidence: The Contact Hypothesis 1</vt:lpstr>
      <vt:lpstr>Analyzing the Evidence: The Contact Hypothesis 2</vt:lpstr>
      <vt:lpstr>Analyzing the Evidence: The Contact Hypothesis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322</cp:revision>
  <dcterms:created xsi:type="dcterms:W3CDTF">2012-02-29T19:07:13Z</dcterms:created>
  <dcterms:modified xsi:type="dcterms:W3CDTF">2017-10-23T16:24:45Z</dcterms:modified>
</cp:coreProperties>
</file>