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68" r:id="rId3"/>
  </p:sldMasterIdLst>
  <p:notesMasterIdLst>
    <p:notesMasterId r:id="rId55"/>
  </p:notesMasterIdLst>
  <p:handoutMasterIdLst>
    <p:handoutMasterId r:id="rId56"/>
  </p:handoutMasterIdLst>
  <p:sldIdLst>
    <p:sldId id="360" r:id="rId4"/>
    <p:sldId id="363" r:id="rId5"/>
    <p:sldId id="257" r:id="rId6"/>
    <p:sldId id="341" r:id="rId7"/>
    <p:sldId id="316" r:id="rId8"/>
    <p:sldId id="345" r:id="rId9"/>
    <p:sldId id="331" r:id="rId10"/>
    <p:sldId id="330" r:id="rId11"/>
    <p:sldId id="292" r:id="rId12"/>
    <p:sldId id="334" r:id="rId13"/>
    <p:sldId id="346" r:id="rId14"/>
    <p:sldId id="347" r:id="rId15"/>
    <p:sldId id="317" r:id="rId16"/>
    <p:sldId id="332" r:id="rId17"/>
    <p:sldId id="296" r:id="rId18"/>
    <p:sldId id="318" r:id="rId19"/>
    <p:sldId id="303" r:id="rId20"/>
    <p:sldId id="348" r:id="rId21"/>
    <p:sldId id="350" r:id="rId22"/>
    <p:sldId id="320" r:id="rId23"/>
    <p:sldId id="264" r:id="rId24"/>
    <p:sldId id="321" r:id="rId25"/>
    <p:sldId id="319" r:id="rId26"/>
    <p:sldId id="339" r:id="rId27"/>
    <p:sldId id="351" r:id="rId28"/>
    <p:sldId id="268" r:id="rId29"/>
    <p:sldId id="366" r:id="rId30"/>
    <p:sldId id="365" r:id="rId31"/>
    <p:sldId id="364" r:id="rId32"/>
    <p:sldId id="266" r:id="rId33"/>
    <p:sldId id="352" r:id="rId34"/>
    <p:sldId id="333" r:id="rId35"/>
    <p:sldId id="326" r:id="rId36"/>
    <p:sldId id="340" r:id="rId37"/>
    <p:sldId id="335" r:id="rId38"/>
    <p:sldId id="336" r:id="rId39"/>
    <p:sldId id="322" r:id="rId40"/>
    <p:sldId id="353" r:id="rId41"/>
    <p:sldId id="297" r:id="rId42"/>
    <p:sldId id="270" r:id="rId43"/>
    <p:sldId id="272" r:id="rId44"/>
    <p:sldId id="337" r:id="rId45"/>
    <p:sldId id="327" r:id="rId46"/>
    <p:sldId id="301" r:id="rId47"/>
    <p:sldId id="338" r:id="rId48"/>
    <p:sldId id="302" r:id="rId49"/>
    <p:sldId id="362" r:id="rId50"/>
    <p:sldId id="356" r:id="rId51"/>
    <p:sldId id="357" r:id="rId52"/>
    <p:sldId id="358" r:id="rId53"/>
    <p:sldId id="361" r:id="rId5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724">
          <p15:clr>
            <a:srgbClr val="A4A3A4"/>
          </p15:clr>
        </p15:guide>
        <p15:guide id="3" orient="horz" pos="541">
          <p15:clr>
            <a:srgbClr val="A4A3A4"/>
          </p15:clr>
        </p15:guide>
        <p15:guide id="4" orient="horz" pos="1402">
          <p15:clr>
            <a:srgbClr val="A4A3A4"/>
          </p15:clr>
        </p15:guide>
        <p15:guide id="5"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aton, Ariel" initials="EA [7]" lastIdx="1" clrIdx="6">
    <p:extLst/>
  </p:cmAuthor>
  <p:cmAuthor id="1" name="Eaton, Ariel" initials="EA" lastIdx="1" clrIdx="0">
    <p:extLst/>
  </p:cmAuthor>
  <p:cmAuthor id="8" name="Eaton, Ariel" initials="EA [8]" lastIdx="1" clrIdx="7">
    <p:extLst/>
  </p:cmAuthor>
  <p:cmAuthor id="2" name="Eaton, Ariel" initials="EA [2]" lastIdx="1" clrIdx="1">
    <p:extLst/>
  </p:cmAuthor>
  <p:cmAuthor id="3" name="Eaton, Ariel" initials="EA [3]" lastIdx="1" clrIdx="2">
    <p:extLst/>
  </p:cmAuthor>
  <p:cmAuthor id="4" name="Eaton, Ariel" initials="EA [4]" lastIdx="1" clrIdx="3">
    <p:extLst/>
  </p:cmAuthor>
  <p:cmAuthor id="5" name="Eaton, Ariel" initials="EA [5]" lastIdx="1" clrIdx="4">
    <p:extLst/>
  </p:cmAuthor>
  <p:cmAuthor id="6" name="Eaton, Ariel" initials="EA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2B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96"/>
    <p:restoredTop sz="67155" autoAdjust="0"/>
  </p:normalViewPr>
  <p:slideViewPr>
    <p:cSldViewPr snapToGrid="0" snapToObjects="1">
      <p:cViewPr>
        <p:scale>
          <a:sx n="82" d="100"/>
          <a:sy n="82" d="100"/>
        </p:scale>
        <p:origin x="-2538" y="72"/>
      </p:cViewPr>
      <p:guideLst>
        <p:guide orient="horz" pos="2160"/>
        <p:guide orient="horz" pos="724"/>
        <p:guide orient="horz" pos="541"/>
        <p:guide orient="horz" pos="1402"/>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EB4189-BACF-944D-8DF2-2C02E119528A}" type="datetimeFigureOut">
              <a:rPr lang="en-US" smtClean="0"/>
              <a:pPr/>
              <a:t>10/11/2017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2F4D95-7106-2548-88D1-4C3FB16302CF}" type="slidenum">
              <a:rPr lang="en-US" smtClean="0"/>
              <a:pPr/>
              <a:t>‹#›</a:t>
            </a:fld>
            <a:endParaRPr lang="en-US"/>
          </a:p>
        </p:txBody>
      </p:sp>
    </p:spTree>
    <p:extLst>
      <p:ext uri="{BB962C8B-B14F-4D97-AF65-F5344CB8AC3E}">
        <p14:creationId xmlns:p14="http://schemas.microsoft.com/office/powerpoint/2010/main" val="164896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ＭＳ Ｐゴシック" charset="-128"/>
              </a:defRPr>
            </a:lvl1pPr>
          </a:lstStyle>
          <a:p>
            <a:pPr>
              <a:defRPr/>
            </a:pPr>
            <a:fld id="{CA813F26-9C0C-2F46-9DCB-6D76663E6E2E}" type="datetime1">
              <a:rPr lang="en-US"/>
              <a:pPr>
                <a:defRPr/>
              </a:pPr>
              <a:t>10/11/2017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ea typeface="ＭＳ Ｐゴシック" panose="020B0600070205080204" pitchFamily="34" charset="-128"/>
              </a:defRPr>
            </a:lvl1pPr>
          </a:lstStyle>
          <a:p>
            <a:pPr>
              <a:defRPr/>
            </a:pPr>
            <a:fld id="{27F2FCA9-11B9-7040-B03E-2F5EDDFAEAC0}" type="slidenum">
              <a:rPr lang="en-US" altLang="en-US"/>
              <a:pPr>
                <a:defRPr/>
              </a:pPr>
              <a:t>‹#›</a:t>
            </a:fld>
            <a:endParaRPr lang="en-US" altLang="en-US"/>
          </a:p>
        </p:txBody>
      </p:sp>
    </p:spTree>
    <p:extLst>
      <p:ext uri="{BB962C8B-B14F-4D97-AF65-F5344CB8AC3E}">
        <p14:creationId xmlns:p14="http://schemas.microsoft.com/office/powerpoint/2010/main" val="228698126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F2FCA9-11B9-7040-B03E-2F5EDDFAEAC0}" type="slidenum">
              <a:rPr lang="en-US" altLang="en-US" smtClean="0"/>
              <a:pPr>
                <a:defRPr/>
              </a:pPr>
              <a:t>2</a:t>
            </a:fld>
            <a:endParaRPr lang="en-US" altLang="en-US"/>
          </a:p>
        </p:txBody>
      </p:sp>
    </p:spTree>
    <p:extLst>
      <p:ext uri="{BB962C8B-B14F-4D97-AF65-F5344CB8AC3E}">
        <p14:creationId xmlns:p14="http://schemas.microsoft.com/office/powerpoint/2010/main" val="3650076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B. federal district courts.</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DA48487-9859-2646-A08B-11A87F9C4105}" type="slidenum">
              <a:rPr lang="en-US" altLang="en-US"/>
              <a:pPr>
                <a:spcBef>
                  <a:spcPct val="0"/>
                </a:spcBef>
              </a:pPr>
              <a:t>11</a:t>
            </a:fld>
            <a:endParaRPr lang="en-US" altLang="en-US"/>
          </a:p>
        </p:txBody>
      </p:sp>
    </p:spTree>
    <p:extLst>
      <p:ext uri="{BB962C8B-B14F-4D97-AF65-F5344CB8AC3E}">
        <p14:creationId xmlns:p14="http://schemas.microsoft.com/office/powerpoint/2010/main" val="746546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B. federal district courts.</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EC77313-7E68-AF48-B6F2-1827C5799E96}" type="slidenum">
              <a:rPr lang="en-US" altLang="en-US"/>
              <a:pPr>
                <a:spcBef>
                  <a:spcPct val="0"/>
                </a:spcBef>
              </a:pPr>
              <a:t>12</a:t>
            </a:fld>
            <a:endParaRPr lang="en-US" altLang="en-US"/>
          </a:p>
        </p:txBody>
      </p:sp>
    </p:spTree>
    <p:extLst>
      <p:ext uri="{BB962C8B-B14F-4D97-AF65-F5344CB8AC3E}">
        <p14:creationId xmlns:p14="http://schemas.microsoft.com/office/powerpoint/2010/main" val="2361309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solidFill>
                  <a:srgbClr val="000000"/>
                </a:solidFill>
              </a:rPr>
              <a:t>Discussion:</a:t>
            </a:r>
          </a:p>
          <a:p>
            <a:pPr eaLnBrk="1" hangingPunct="1">
              <a:spcBef>
                <a:spcPct val="0"/>
              </a:spcBef>
            </a:pPr>
            <a:r>
              <a:rPr lang="en-US" altLang="en-US" dirty="0">
                <a:solidFill>
                  <a:srgbClr val="000000"/>
                </a:solidFill>
              </a:rPr>
              <a:t>Another way to reinforce federalism is to point out that most cases are heard in state courts because most laws we think of as requiring court action (criminal laws, etc.) are laws that are made and enforced at the state and local level. Generally, cases are heard in federal courts only if they involve federal laws, treaties with other nations, or the U.S. Constitution.</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C2D6E61-370B-7A4D-A963-C08726801863}" type="slidenum">
              <a:rPr lang="en-US" altLang="en-US"/>
              <a:pPr>
                <a:spcBef>
                  <a:spcPct val="0"/>
                </a:spcBef>
              </a:pPr>
              <a:t>13</a:t>
            </a:fld>
            <a:endParaRPr lang="en-US" altLang="en-US"/>
          </a:p>
        </p:txBody>
      </p:sp>
    </p:spTree>
    <p:extLst>
      <p:ext uri="{BB962C8B-B14F-4D97-AF65-F5344CB8AC3E}">
        <p14:creationId xmlns:p14="http://schemas.microsoft.com/office/powerpoint/2010/main" val="405098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B348D2C-EA66-9B45-9AF4-B17F8CF6DD89}" type="slidenum">
              <a:rPr lang="en-US" altLang="en-US"/>
              <a:pPr>
                <a:spcBef>
                  <a:spcPct val="0"/>
                </a:spcBef>
              </a:pPr>
              <a:t>14</a:t>
            </a:fld>
            <a:endParaRPr lang="en-US" altLang="en-US"/>
          </a:p>
        </p:txBody>
      </p:sp>
    </p:spTree>
    <p:extLst>
      <p:ext uri="{BB962C8B-B14F-4D97-AF65-F5344CB8AC3E}">
        <p14:creationId xmlns:p14="http://schemas.microsoft.com/office/powerpoint/2010/main" val="2294871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E8B5415-0A57-CC44-A825-E5C3388642B5}" type="slidenum">
              <a:rPr lang="en-US" altLang="en-US"/>
              <a:pPr>
                <a:spcBef>
                  <a:spcPct val="0"/>
                </a:spcBef>
              </a:pPr>
              <a:t>15</a:t>
            </a:fld>
            <a:endParaRPr lang="en-US" altLang="en-US"/>
          </a:p>
        </p:txBody>
      </p:sp>
    </p:spTree>
    <p:extLst>
      <p:ext uri="{BB962C8B-B14F-4D97-AF65-F5344CB8AC3E}">
        <p14:creationId xmlns:p14="http://schemas.microsoft.com/office/powerpoint/2010/main" val="1137362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 Supreme Court has broad latitude to choose which cases it will hear, and in the last five years, the Court has given a full hearing to fewer than 90 cases per year.</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2DBFAA4-4151-0448-ABED-D5704BD7C417}" type="slidenum">
              <a:rPr lang="en-US" altLang="en-US"/>
              <a:pPr>
                <a:spcBef>
                  <a:spcPct val="0"/>
                </a:spcBef>
              </a:pPr>
              <a:t>16</a:t>
            </a:fld>
            <a:endParaRPr lang="en-US" altLang="en-US"/>
          </a:p>
        </p:txBody>
      </p:sp>
    </p:spTree>
    <p:extLst>
      <p:ext uri="{BB962C8B-B14F-4D97-AF65-F5344CB8AC3E}">
        <p14:creationId xmlns:p14="http://schemas.microsoft.com/office/powerpoint/2010/main" val="4266984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A. state-level trial court</a:t>
            </a:r>
          </a:p>
          <a:p>
            <a:pPr eaLnBrk="1" hangingPunct="1">
              <a:spcBef>
                <a:spcPct val="0"/>
              </a:spcBef>
            </a:pPr>
            <a:endParaRPr lang="en-US" altLang="en-US" b="1" dirty="0"/>
          </a:p>
          <a:p>
            <a:pPr eaLnBrk="1" hangingPunct="1">
              <a:spcBef>
                <a:spcPct val="0"/>
              </a:spcBef>
            </a:pPr>
            <a:r>
              <a:rPr lang="en-US" altLang="en-US" dirty="0"/>
              <a:t>This question can be used to review whether students understand the distinctions between cases in the state and federal jurisdictions and between different types of courts. It is useful to follow up the question by asking students if the answer would be different if the person had been accused of robbing a post office. In that case, federal criminal laws would apply, and the case would be heard in a federal district court.</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072751B-ABCB-4D45-8C5F-D8676287503C}" type="slidenum">
              <a:rPr lang="en-US" altLang="en-US"/>
              <a:pPr>
                <a:spcBef>
                  <a:spcPct val="0"/>
                </a:spcBef>
              </a:pPr>
              <a:t>17</a:t>
            </a:fld>
            <a:endParaRPr lang="en-US" altLang="en-US"/>
          </a:p>
        </p:txBody>
      </p:sp>
    </p:spTree>
    <p:extLst>
      <p:ext uri="{BB962C8B-B14F-4D97-AF65-F5344CB8AC3E}">
        <p14:creationId xmlns:p14="http://schemas.microsoft.com/office/powerpoint/2010/main" val="3230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A. state-level trial court</a:t>
            </a:r>
          </a:p>
          <a:p>
            <a:pPr eaLnBrk="1" hangingPunct="1">
              <a:spcBef>
                <a:spcPct val="0"/>
              </a:spcBef>
            </a:pPr>
            <a:endParaRPr lang="en-US" altLang="en-US" b="1" dirty="0"/>
          </a:p>
          <a:p>
            <a:pPr eaLnBrk="1" hangingPunct="1">
              <a:spcBef>
                <a:spcPct val="0"/>
              </a:spcBef>
            </a:pPr>
            <a:r>
              <a:rPr lang="en-US" altLang="en-US" dirty="0"/>
              <a:t>This question can be used to review whether students understand the distinctions between cases in the state and federal jurisdictions and between different types of courts. It is useful to follow up the question by asking students if the answer would be different if the person had been accused of robbing a post office. In that case, federal criminal laws would apply, and the case would be heard in a federal district court.</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1FA7D27-694F-AB48-ACB1-EDFE4376ECEF}" type="slidenum">
              <a:rPr lang="en-US" altLang="en-US"/>
              <a:pPr>
                <a:spcBef>
                  <a:spcPct val="0"/>
                </a:spcBef>
              </a:pPr>
              <a:t>18</a:t>
            </a:fld>
            <a:endParaRPr lang="en-US" altLang="en-US"/>
          </a:p>
        </p:txBody>
      </p:sp>
    </p:spTree>
    <p:extLst>
      <p:ext uri="{BB962C8B-B14F-4D97-AF65-F5344CB8AC3E}">
        <p14:creationId xmlns:p14="http://schemas.microsoft.com/office/powerpoint/2010/main" val="70638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E178418-26FB-934B-9B41-4E8DAAAD5E05}" type="slidenum">
              <a:rPr lang="en-US" altLang="en-US"/>
              <a:pPr>
                <a:spcBef>
                  <a:spcPct val="0"/>
                </a:spcBef>
              </a:pPr>
              <a:t>19</a:t>
            </a:fld>
            <a:endParaRPr lang="en-US" altLang="en-US"/>
          </a:p>
        </p:txBody>
      </p:sp>
    </p:spTree>
    <p:extLst>
      <p:ext uri="{BB962C8B-B14F-4D97-AF65-F5344CB8AC3E}">
        <p14:creationId xmlns:p14="http://schemas.microsoft.com/office/powerpoint/2010/main" val="1244910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While the chief justice does not have any additional constitutional power than the other justices, the chief justice does have some opportunities to influence the direction of the Court based on his or her ability to shape decisions the various ways mentioned above.  </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6A9405F-323D-3641-8F28-A0A7E39A01BD}" type="slidenum">
              <a:rPr lang="en-US" altLang="en-US"/>
              <a:pPr>
                <a:spcBef>
                  <a:spcPct val="0"/>
                </a:spcBef>
              </a:pPr>
              <a:t>20</a:t>
            </a:fld>
            <a:endParaRPr lang="en-US" altLang="en-US"/>
          </a:p>
        </p:txBody>
      </p:sp>
    </p:spTree>
    <p:extLst>
      <p:ext uri="{BB962C8B-B14F-4D97-AF65-F5344CB8AC3E}">
        <p14:creationId xmlns:p14="http://schemas.microsoft.com/office/powerpoint/2010/main" val="1085917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1E3ACC4-FBEA-CF4A-AC32-63FCD14CEB56}" type="slidenum">
              <a:rPr lang="en-US" altLang="en-US"/>
              <a:pPr>
                <a:spcBef>
                  <a:spcPct val="0"/>
                </a:spcBef>
              </a:pPr>
              <a:t>3</a:t>
            </a:fld>
            <a:endParaRPr lang="en-US" altLang="en-US"/>
          </a:p>
        </p:txBody>
      </p:sp>
    </p:spTree>
    <p:extLst>
      <p:ext uri="{BB962C8B-B14F-4D97-AF65-F5344CB8AC3E}">
        <p14:creationId xmlns:p14="http://schemas.microsoft.com/office/powerpoint/2010/main" val="235478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EA8463E-15AC-C04D-8507-8CB9A3019508}" type="slidenum">
              <a:rPr lang="en-US" altLang="en-US"/>
              <a:pPr>
                <a:spcBef>
                  <a:spcPct val="0"/>
                </a:spcBef>
              </a:pPr>
              <a:t>21</a:t>
            </a:fld>
            <a:endParaRPr lang="en-US" altLang="en-US"/>
          </a:p>
        </p:txBody>
      </p:sp>
    </p:spTree>
    <p:extLst>
      <p:ext uri="{BB962C8B-B14F-4D97-AF65-F5344CB8AC3E}">
        <p14:creationId xmlns:p14="http://schemas.microsoft.com/office/powerpoint/2010/main" val="4049271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David Yalof makes the point (at the bottom of the slide) that presidents have turned more and more to former federal judges rather than to politicians, private attorneys, and law professors to serve on the Supreme Court. Yalof argues this is the case because former federal judges have clear records established over many years that prove to be reliable predictors of future behavior on the bench. See David A. Yalof, </a:t>
            </a:r>
            <a:r>
              <a:rPr lang="ja-JP" altLang="en-US" dirty="0"/>
              <a:t>“</a:t>
            </a:r>
            <a:r>
              <a:rPr lang="en-US" altLang="ja-JP" dirty="0"/>
              <a:t>The Presidency and the Judiciary</a:t>
            </a:r>
            <a:r>
              <a:rPr lang="ja-JP" altLang="en-US" dirty="0"/>
              <a:t>”</a:t>
            </a:r>
            <a:r>
              <a:rPr lang="en-US" altLang="ja-JP" dirty="0"/>
              <a:t> in Michael Nelson, ed., </a:t>
            </a:r>
            <a:r>
              <a:rPr lang="en-US" altLang="ja-JP" i="1" dirty="0"/>
              <a:t>The Presidency and the Political System</a:t>
            </a:r>
            <a:r>
              <a:rPr lang="en-US" altLang="ja-JP" dirty="0"/>
              <a:t>, 9th ed. (Washington, DC: CQ Press, 2010).</a:t>
            </a:r>
          </a:p>
          <a:p>
            <a:pPr eaLnBrk="1" hangingPunct="1">
              <a:spcBef>
                <a:spcPct val="0"/>
              </a:spcBef>
            </a:pPr>
            <a:endParaRPr lang="en-US" altLang="en-US" dirty="0"/>
          </a:p>
          <a:p>
            <a:pPr eaLnBrk="1" hangingPunct="1">
              <a:spcBef>
                <a:spcPct val="0"/>
              </a:spcBef>
            </a:pPr>
            <a:r>
              <a:rPr lang="en-US" altLang="en-US" dirty="0"/>
              <a:t>The text discusses the case of Justice David Souter as an example of a nominee who turned out to be far more liberal than President George H. W. Bush and his allies in Congress had wanted. The only person on the current Court who was not a former federal judge is Elena Kagan. As a former Obama administration appointee (she was solicitor general), it can be argued that Obama knew her ideological leanings well despite her lack of judicial experience.</a:t>
            </a:r>
          </a:p>
          <a:p>
            <a:pPr eaLnBrk="1" hangingPunct="1">
              <a:spcBef>
                <a:spcPct val="0"/>
              </a:spcBef>
            </a:pPr>
            <a:endParaRPr lang="en-US" altLang="en-US" dirty="0"/>
          </a:p>
          <a:p>
            <a:pPr eaLnBrk="1" hangingPunct="1">
              <a:spcBef>
                <a:spcPct val="0"/>
              </a:spcBef>
            </a:pPr>
            <a:r>
              <a:rPr lang="en-US" altLang="en-US" dirty="0"/>
              <a:t>When President Obama nominated moderate federal judge Merrick Garland to fill the seat vacated by the passing of Associate Justice Antonin Scalia, Senate Republicans vowed to not even hold hearings on the nomination and followed through on the threat throughout 2016. </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58F1380-A46C-2947-98B3-46978587AC10}" type="slidenum">
              <a:rPr lang="en-US" altLang="en-US"/>
              <a:pPr>
                <a:spcBef>
                  <a:spcPct val="0"/>
                </a:spcBef>
              </a:pPr>
              <a:t>22</a:t>
            </a:fld>
            <a:endParaRPr lang="en-US" altLang="en-US"/>
          </a:p>
        </p:txBody>
      </p:sp>
    </p:spTree>
    <p:extLst>
      <p:ext uri="{BB962C8B-B14F-4D97-AF65-F5344CB8AC3E}">
        <p14:creationId xmlns:p14="http://schemas.microsoft.com/office/powerpoint/2010/main" val="2223657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DB40852-82C1-A341-8B68-094525A4AAB1}" type="slidenum">
              <a:rPr lang="en-US" altLang="en-US"/>
              <a:pPr>
                <a:spcBef>
                  <a:spcPct val="0"/>
                </a:spcBef>
              </a:pPr>
              <a:t>23</a:t>
            </a:fld>
            <a:endParaRPr lang="en-US" altLang="en-US"/>
          </a:p>
        </p:txBody>
      </p:sp>
    </p:spTree>
    <p:extLst>
      <p:ext uri="{BB962C8B-B14F-4D97-AF65-F5344CB8AC3E}">
        <p14:creationId xmlns:p14="http://schemas.microsoft.com/office/powerpoint/2010/main" val="2783389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585ECE7-5BB0-E247-8906-8488C6AD6CD7}" type="slidenum">
              <a:rPr lang="en-US" altLang="en-US"/>
              <a:pPr>
                <a:spcBef>
                  <a:spcPct val="0"/>
                </a:spcBef>
              </a:pPr>
              <a:t>24</a:t>
            </a:fld>
            <a:endParaRPr lang="en-US" altLang="en-US"/>
          </a:p>
        </p:txBody>
      </p:sp>
    </p:spTree>
    <p:extLst>
      <p:ext uri="{BB962C8B-B14F-4D97-AF65-F5344CB8AC3E}">
        <p14:creationId xmlns:p14="http://schemas.microsoft.com/office/powerpoint/2010/main" val="1694253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B5094C4-00E8-D348-8DF2-5F7C3619D79A}" type="slidenum">
              <a:rPr lang="en-US" altLang="en-US"/>
              <a:pPr>
                <a:spcBef>
                  <a:spcPct val="0"/>
                </a:spcBef>
              </a:pPr>
              <a:t>25</a:t>
            </a:fld>
            <a:endParaRPr lang="en-US" altLang="en-US"/>
          </a:p>
        </p:txBody>
      </p:sp>
    </p:spTree>
    <p:extLst>
      <p:ext uri="{BB962C8B-B14F-4D97-AF65-F5344CB8AC3E}">
        <p14:creationId xmlns:p14="http://schemas.microsoft.com/office/powerpoint/2010/main" val="2432128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6D612CE-2A3C-BF4D-B71C-F0D082BEE90D}" type="slidenum">
              <a:rPr lang="en-US" altLang="en-US"/>
              <a:pPr>
                <a:spcBef>
                  <a:spcPct val="0"/>
                </a:spcBef>
              </a:pPr>
              <a:t>26</a:t>
            </a:fld>
            <a:endParaRPr lang="en-US" altLang="en-US"/>
          </a:p>
        </p:txBody>
      </p:sp>
    </p:spTree>
    <p:extLst>
      <p:ext uri="{BB962C8B-B14F-4D97-AF65-F5344CB8AC3E}">
        <p14:creationId xmlns:p14="http://schemas.microsoft.com/office/powerpoint/2010/main" val="2798059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1" charset="-128"/>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1" charset="0"/>
                <a:ea typeface="ＭＳ Ｐゴシック" pitchFamily="1" charset="-128"/>
              </a:defRPr>
            </a:lvl1pPr>
            <a:lvl2pPr marL="742950" indent="-285750" eaLnBrk="0" hangingPunct="0">
              <a:spcBef>
                <a:spcPct val="30000"/>
              </a:spcBef>
              <a:defRPr sz="1200">
                <a:solidFill>
                  <a:schemeClr val="tx1"/>
                </a:solidFill>
                <a:latin typeface="Calibri" pitchFamily="1" charset="0"/>
                <a:ea typeface="ＭＳ Ｐゴシック" pitchFamily="1" charset="-128"/>
              </a:defRPr>
            </a:lvl2pPr>
            <a:lvl3pPr marL="1143000" indent="-228600" eaLnBrk="0" hangingPunct="0">
              <a:spcBef>
                <a:spcPct val="30000"/>
              </a:spcBef>
              <a:defRPr sz="1200">
                <a:solidFill>
                  <a:schemeClr val="tx1"/>
                </a:solidFill>
                <a:latin typeface="Calibri" pitchFamily="1" charset="0"/>
                <a:ea typeface="ＭＳ Ｐゴシック" pitchFamily="1" charset="-128"/>
              </a:defRPr>
            </a:lvl3pPr>
            <a:lvl4pPr marL="1600200" indent="-228600" eaLnBrk="0" hangingPunct="0">
              <a:spcBef>
                <a:spcPct val="30000"/>
              </a:spcBef>
              <a:defRPr sz="1200">
                <a:solidFill>
                  <a:schemeClr val="tx1"/>
                </a:solidFill>
                <a:latin typeface="Calibri" pitchFamily="1" charset="0"/>
                <a:ea typeface="ＭＳ Ｐゴシック" pitchFamily="1" charset="-128"/>
              </a:defRPr>
            </a:lvl4pPr>
            <a:lvl5pPr marL="2057400" indent="-228600" eaLnBrk="0" hangingPunct="0">
              <a:spcBef>
                <a:spcPct val="30000"/>
              </a:spcBef>
              <a:defRPr sz="1200">
                <a:solidFill>
                  <a:schemeClr val="tx1"/>
                </a:solidFill>
                <a:latin typeface="Calibri" pitchFamily="1" charset="0"/>
                <a:ea typeface="ＭＳ Ｐゴシック" pitchFamily="1" charset="-128"/>
              </a:defRPr>
            </a:lvl5pPr>
            <a:lvl6pPr marL="25146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6pPr>
            <a:lvl7pPr marL="29718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7pPr>
            <a:lvl8pPr marL="34290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8pPr>
            <a:lvl9pPr marL="3886200" indent="-228600" defTabSz="457200" eaLnBrk="0" fontAlgn="base" hangingPunct="0">
              <a:spcBef>
                <a:spcPct val="30000"/>
              </a:spcBef>
              <a:spcAft>
                <a:spcPct val="0"/>
              </a:spcAft>
              <a:defRPr sz="1200">
                <a:solidFill>
                  <a:schemeClr val="tx1"/>
                </a:solidFill>
                <a:latin typeface="Calibri" pitchFamily="1" charset="0"/>
                <a:ea typeface="ＭＳ Ｐゴシック" pitchFamily="1" charset="-128"/>
              </a:defRPr>
            </a:lvl9pPr>
          </a:lstStyle>
          <a:p>
            <a:pPr eaLnBrk="1" hangingPunct="1">
              <a:spcBef>
                <a:spcPct val="0"/>
              </a:spcBef>
            </a:pPr>
            <a:fld id="{CD5F8AD5-55E5-4BB4-A11B-25FF747AADFD}" type="slidenum">
              <a:rPr lang="en-US" altLang="en-US" smtClean="0"/>
              <a:pPr eaLnBrk="1" hangingPunct="1">
                <a:spcBef>
                  <a:spcPct val="0"/>
                </a:spcBef>
              </a:pPr>
              <a:t>27</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Generally, Supreme Court decisions are honored by the other branches and by states. In part, this is because the Court is aware of the danger to its institutional reputation if a decision is ignored, so the Court is not reckless in issuing opinions that challenge other institutions. But there have been a few cases where other branches ignored Supreme Court decisions. One such incident involved the so-called Cherokee cases, when the Supreme Court ordered the return of Cherokee lands taken from them by the state of Georgia.</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C69B168-D1E5-0240-892D-F8751005761E}" type="slidenum">
              <a:rPr lang="en-US" altLang="en-US"/>
              <a:pPr>
                <a:spcBef>
                  <a:spcPct val="0"/>
                </a:spcBef>
              </a:pPr>
              <a:t>30</a:t>
            </a:fld>
            <a:endParaRPr lang="en-US" altLang="en-US"/>
          </a:p>
        </p:txBody>
      </p:sp>
    </p:spTree>
    <p:extLst>
      <p:ext uri="{BB962C8B-B14F-4D97-AF65-F5344CB8AC3E}">
        <p14:creationId xmlns:p14="http://schemas.microsoft.com/office/powerpoint/2010/main" val="3784684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D08B86D-E467-DC40-A4FC-EC18B5867ADD}" type="slidenum">
              <a:rPr lang="en-US" altLang="en-US"/>
              <a:pPr>
                <a:spcBef>
                  <a:spcPct val="0"/>
                </a:spcBef>
              </a:pPr>
              <a:t>31</a:t>
            </a:fld>
            <a:endParaRPr lang="en-US" altLang="en-US"/>
          </a:p>
        </p:txBody>
      </p:sp>
    </p:spTree>
    <p:extLst>
      <p:ext uri="{BB962C8B-B14F-4D97-AF65-F5344CB8AC3E}">
        <p14:creationId xmlns:p14="http://schemas.microsoft.com/office/powerpoint/2010/main" val="2420124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6C98A08-D8C8-654E-ACFA-C444C35639C9}" type="slidenum">
              <a:rPr lang="en-US" altLang="en-US"/>
              <a:pPr>
                <a:spcBef>
                  <a:spcPct val="0"/>
                </a:spcBef>
              </a:pPr>
              <a:t>32</a:t>
            </a:fld>
            <a:endParaRPr lang="en-US" altLang="en-US"/>
          </a:p>
        </p:txBody>
      </p:sp>
    </p:spTree>
    <p:extLst>
      <p:ext uri="{BB962C8B-B14F-4D97-AF65-F5344CB8AC3E}">
        <p14:creationId xmlns:p14="http://schemas.microsoft.com/office/powerpoint/2010/main" val="182531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Hamilton</a:t>
            </a:r>
            <a:r>
              <a:rPr lang="ja-JP" altLang="en-US" dirty="0"/>
              <a:t>’</a:t>
            </a:r>
            <a:r>
              <a:rPr lang="en-US" altLang="ja-JP" dirty="0"/>
              <a:t>s </a:t>
            </a:r>
            <a:r>
              <a:rPr lang="en-US" altLang="ja-JP" i="1" dirty="0"/>
              <a:t>Federalist</a:t>
            </a:r>
            <a:r>
              <a:rPr lang="en-US" altLang="ja-JP" dirty="0"/>
              <a:t> </a:t>
            </a:r>
            <a:r>
              <a:rPr lang="en-US" altLang="ja-JP" i="1" dirty="0"/>
              <a:t>78</a:t>
            </a:r>
            <a:r>
              <a:rPr lang="en-US" altLang="ja-JP" dirty="0"/>
              <a:t> is a good side reading for the chapter on the judiciary; his key phrase, </a:t>
            </a:r>
            <a:r>
              <a:rPr lang="ja-JP" altLang="en-US" dirty="0"/>
              <a:t>“</a:t>
            </a:r>
            <a:r>
              <a:rPr lang="en-US" altLang="ja-JP" dirty="0"/>
              <a:t>neither FORCE nor WILL,</a:t>
            </a:r>
            <a:r>
              <a:rPr lang="ja-JP" altLang="en-US" dirty="0"/>
              <a:t>”</a:t>
            </a:r>
            <a:r>
              <a:rPr lang="en-US" altLang="ja-JP" dirty="0"/>
              <a:t> is a good summary of the weakness of the judiciary compared to the Congress and the president.</a:t>
            </a: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F726547-1A41-D14F-831E-AAB10DD0622E}" type="slidenum">
              <a:rPr lang="en-US" altLang="en-US"/>
              <a:pPr>
                <a:spcBef>
                  <a:spcPct val="0"/>
                </a:spcBef>
              </a:pPr>
              <a:t>4</a:t>
            </a:fld>
            <a:endParaRPr lang="en-US" altLang="en-US"/>
          </a:p>
        </p:txBody>
      </p:sp>
    </p:spTree>
    <p:extLst>
      <p:ext uri="{BB962C8B-B14F-4D97-AF65-F5344CB8AC3E}">
        <p14:creationId xmlns:p14="http://schemas.microsoft.com/office/powerpoint/2010/main" val="1050298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Whether a case is moot is certainly open to interpretation, and this gives appellate courts considerable power to control their agenda. One argument made in an effort to keep </a:t>
            </a:r>
            <a:r>
              <a:rPr lang="en-US" altLang="en-US" i="1" dirty="0"/>
              <a:t>Roe v. Wade</a:t>
            </a:r>
            <a:r>
              <a:rPr lang="en-US" altLang="en-US" dirty="0"/>
              <a:t> off the Supreme Court</a:t>
            </a:r>
            <a:r>
              <a:rPr lang="ja-JP" altLang="en-US" dirty="0"/>
              <a:t>’</a:t>
            </a:r>
            <a:r>
              <a:rPr lang="en-US" altLang="ja-JP" dirty="0"/>
              <a:t>s agenda was that because the pregnancy in question had already come to term, the case was moot. The Court rejected this argument on the grounds that such a timeline would preclude any consideration of a similar case.</a:t>
            </a:r>
            <a:endParaRPr lang="en-US" alt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C057570-5A1C-E343-B9B2-91AACA003587}" type="slidenum">
              <a:rPr lang="en-US" altLang="en-US"/>
              <a:pPr>
                <a:spcBef>
                  <a:spcPct val="0"/>
                </a:spcBef>
              </a:pPr>
              <a:t>33</a:t>
            </a:fld>
            <a:endParaRPr lang="en-US" altLang="en-US"/>
          </a:p>
        </p:txBody>
      </p:sp>
    </p:spTree>
    <p:extLst>
      <p:ext uri="{BB962C8B-B14F-4D97-AF65-F5344CB8AC3E}">
        <p14:creationId xmlns:p14="http://schemas.microsoft.com/office/powerpoint/2010/main" val="986556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 number of cases seeking a hearing in the U.S. Supreme Court has risen dramatically in recent decades.</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19895A2-C98C-504D-B752-707DD12ECAA1}" type="slidenum">
              <a:rPr lang="en-US" altLang="en-US"/>
              <a:pPr>
                <a:spcBef>
                  <a:spcPct val="0"/>
                </a:spcBef>
              </a:pPr>
              <a:t>34</a:t>
            </a:fld>
            <a:endParaRPr lang="en-US" altLang="en-US"/>
          </a:p>
        </p:txBody>
      </p:sp>
    </p:spTree>
    <p:extLst>
      <p:ext uri="{BB962C8B-B14F-4D97-AF65-F5344CB8AC3E}">
        <p14:creationId xmlns:p14="http://schemas.microsoft.com/office/powerpoint/2010/main" val="2432275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E9466AC-0A16-964C-B0B9-66F2F8F0676A}" type="slidenum">
              <a:rPr lang="en-US" altLang="en-US"/>
              <a:pPr>
                <a:spcBef>
                  <a:spcPct val="0"/>
                </a:spcBef>
              </a:pPr>
              <a:t>35</a:t>
            </a:fld>
            <a:endParaRPr lang="en-US" altLang="en-US"/>
          </a:p>
        </p:txBody>
      </p:sp>
    </p:spTree>
    <p:extLst>
      <p:ext uri="{BB962C8B-B14F-4D97-AF65-F5344CB8AC3E}">
        <p14:creationId xmlns:p14="http://schemas.microsoft.com/office/powerpoint/2010/main" val="3317296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 Supreme Court</a:t>
            </a:r>
            <a:r>
              <a:rPr lang="ja-JP" altLang="en-US" dirty="0"/>
              <a:t>’</a:t>
            </a:r>
            <a:r>
              <a:rPr lang="en-US" altLang="ja-JP" dirty="0"/>
              <a:t>s hearing on the President Obama’s Health Care Reform Act is an example of a case in which there were important questions of interstate commerce and federal power and in which lower district and appellate court rulings diverged.</a:t>
            </a: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FBBE6D0-F047-3F46-A7C4-901C584540BF}" type="slidenum">
              <a:rPr lang="en-US" altLang="en-US"/>
              <a:pPr>
                <a:spcBef>
                  <a:spcPct val="0"/>
                </a:spcBef>
              </a:pPr>
              <a:t>36</a:t>
            </a:fld>
            <a:endParaRPr lang="en-US" altLang="en-US"/>
          </a:p>
        </p:txBody>
      </p:sp>
    </p:spTree>
    <p:extLst>
      <p:ext uri="{BB962C8B-B14F-4D97-AF65-F5344CB8AC3E}">
        <p14:creationId xmlns:p14="http://schemas.microsoft.com/office/powerpoint/2010/main" val="15016929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B. four</a:t>
            </a:r>
          </a:p>
          <a:p>
            <a:pPr eaLnBrk="1" hangingPunct="1">
              <a:spcBef>
                <a:spcPct val="0"/>
              </a:spcBef>
            </a:pPr>
            <a:endParaRPr lang="en-US" altLang="en-US" b="1" dirty="0"/>
          </a:p>
          <a:p>
            <a:pPr eaLnBrk="1" hangingPunct="1">
              <a:spcBef>
                <a:spcPct val="0"/>
              </a:spcBef>
            </a:pPr>
            <a:r>
              <a:rPr lang="en-US" altLang="en-US" dirty="0"/>
              <a:t>The so-called </a:t>
            </a:r>
            <a:r>
              <a:rPr lang="en-US" altLang="ja-JP" dirty="0"/>
              <a:t>Rule of Four is mentioned only briefly in the text, but it is a good example of the way in which Supreme Court justices behave as rational political actors seeking to pursue their own policy ends. A minority of the Court can require the entire Court to hear a case, but justices have to think carefully about how the majority of the Court is likely to receive particular cases.</a:t>
            </a:r>
            <a:r>
              <a:rPr lang="en-US" altLang="ja-JP" baseline="0" dirty="0"/>
              <a:t> </a:t>
            </a:r>
            <a:r>
              <a:rPr lang="en-US" altLang="ja-JP" dirty="0"/>
              <a:t>It is easy to set one</a:t>
            </a:r>
            <a:r>
              <a:rPr lang="ja-JP" altLang="en-US" dirty="0"/>
              <a:t>’</a:t>
            </a:r>
            <a:r>
              <a:rPr lang="en-US" altLang="ja-JP" dirty="0"/>
              <a:t>s own cause back by forcing the Court to hear a case only to have the outcome be different than the minority had hoped. Because of the doctrine of </a:t>
            </a:r>
            <a:r>
              <a:rPr lang="en-US" altLang="ja-JP" i="1" dirty="0"/>
              <a:t>stare decisis</a:t>
            </a:r>
            <a:r>
              <a:rPr lang="en-US" altLang="ja-JP" dirty="0"/>
              <a:t>, it is not likely that the same justices will get another bite of the apple anytime soon.</a:t>
            </a:r>
            <a:endParaRPr lang="en-US" alt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017187D-C6D9-4D4C-8942-A64824992529}" type="slidenum">
              <a:rPr lang="en-US" altLang="en-US"/>
              <a:pPr>
                <a:spcBef>
                  <a:spcPct val="0"/>
                </a:spcBef>
              </a:pPr>
              <a:t>37</a:t>
            </a:fld>
            <a:endParaRPr lang="en-US" altLang="en-US"/>
          </a:p>
        </p:txBody>
      </p:sp>
    </p:spTree>
    <p:extLst>
      <p:ext uri="{BB962C8B-B14F-4D97-AF65-F5344CB8AC3E}">
        <p14:creationId xmlns:p14="http://schemas.microsoft.com/office/powerpoint/2010/main" val="2826395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B. four</a:t>
            </a:r>
          </a:p>
          <a:p>
            <a:pPr eaLnBrk="1" hangingPunct="1">
              <a:spcBef>
                <a:spcPct val="0"/>
              </a:spcBef>
            </a:pPr>
            <a:endParaRPr lang="en-US" altLang="en-US" b="1" dirty="0"/>
          </a:p>
          <a:p>
            <a:pPr eaLnBrk="1" hangingPunct="1">
              <a:spcBef>
                <a:spcPct val="0"/>
              </a:spcBef>
            </a:pPr>
            <a:r>
              <a:rPr lang="en-US" altLang="en-US" dirty="0"/>
              <a:t>The so-called </a:t>
            </a:r>
            <a:r>
              <a:rPr lang="en-US" altLang="ja-JP" dirty="0"/>
              <a:t>Rule of Four is mentioned only briefly in the text, but it is a good example of the way in which Supreme Court justices behave as rational political actors seeking to pursue their own policy ends. A minority of the Court can require the entire Court to hear a case, but justices have to think carefully about how the majority of the Court is likely to receive particular cases.</a:t>
            </a:r>
            <a:r>
              <a:rPr lang="en-US" altLang="ja-JP" baseline="0" dirty="0"/>
              <a:t> </a:t>
            </a:r>
            <a:r>
              <a:rPr lang="en-US" altLang="ja-JP" dirty="0"/>
              <a:t>It is easy to set one</a:t>
            </a:r>
            <a:r>
              <a:rPr lang="ja-JP" altLang="en-US" dirty="0"/>
              <a:t>’</a:t>
            </a:r>
            <a:r>
              <a:rPr lang="en-US" altLang="ja-JP" dirty="0"/>
              <a:t>s own cause back by forcing the Court to hear a case only to have the outcome be different than the minority had hoped. Because of the doctrine of </a:t>
            </a:r>
            <a:r>
              <a:rPr lang="en-US" altLang="ja-JP" i="1" dirty="0"/>
              <a:t>stare </a:t>
            </a:r>
            <a:r>
              <a:rPr lang="en-US" altLang="ja-JP" i="1" dirty="0" err="1"/>
              <a:t>decisis</a:t>
            </a:r>
            <a:r>
              <a:rPr lang="en-US" altLang="ja-JP" dirty="0"/>
              <a:t>, it is not likely that the same justices will get another bite of the apple anytime soon.</a:t>
            </a:r>
            <a:endParaRPr lang="en-US" alt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B616CCF-9C6C-EB4D-8717-E0A5FF08DB71}" type="slidenum">
              <a:rPr lang="en-US" altLang="en-US"/>
              <a:pPr>
                <a:spcBef>
                  <a:spcPct val="0"/>
                </a:spcBef>
              </a:pPr>
              <a:t>38</a:t>
            </a:fld>
            <a:endParaRPr lang="en-US" altLang="en-US"/>
          </a:p>
        </p:txBody>
      </p:sp>
    </p:spTree>
    <p:extLst>
      <p:ext uri="{BB962C8B-B14F-4D97-AF65-F5344CB8AC3E}">
        <p14:creationId xmlns:p14="http://schemas.microsoft.com/office/powerpoint/2010/main" val="1539585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EB2E1E1-A6DC-C245-8F66-C6486674D940}" type="slidenum">
              <a:rPr lang="en-US" altLang="en-US"/>
              <a:pPr>
                <a:spcBef>
                  <a:spcPct val="0"/>
                </a:spcBef>
              </a:pPr>
              <a:t>39</a:t>
            </a:fld>
            <a:endParaRPr lang="en-US" altLang="en-US"/>
          </a:p>
        </p:txBody>
      </p:sp>
    </p:spTree>
    <p:extLst>
      <p:ext uri="{BB962C8B-B14F-4D97-AF65-F5344CB8AC3E}">
        <p14:creationId xmlns:p14="http://schemas.microsoft.com/office/powerpoint/2010/main" val="27645199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E11A2F5-C830-CF41-BB35-2A99CCD01C4B}" type="slidenum">
              <a:rPr lang="en-US" altLang="en-US"/>
              <a:pPr>
                <a:spcBef>
                  <a:spcPct val="0"/>
                </a:spcBef>
              </a:pPr>
              <a:t>40</a:t>
            </a:fld>
            <a:endParaRPr lang="en-US" altLang="en-US"/>
          </a:p>
        </p:txBody>
      </p:sp>
    </p:spTree>
    <p:extLst>
      <p:ext uri="{BB962C8B-B14F-4D97-AF65-F5344CB8AC3E}">
        <p14:creationId xmlns:p14="http://schemas.microsoft.com/office/powerpoint/2010/main" val="2902848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Students can listen to oral arguments for almost any recent Supreme Court case on the Oyez website (http://www.oyez.org/). To give just one example, the recent </a:t>
            </a:r>
            <a:r>
              <a:rPr lang="en-US" altLang="en-US" i="1" dirty="0" err="1"/>
              <a:t>Obergefell</a:t>
            </a:r>
            <a:r>
              <a:rPr lang="en-US" altLang="en-US" i="1" dirty="0"/>
              <a:t> v. Hodges</a:t>
            </a:r>
            <a:r>
              <a:rPr lang="en-US" altLang="en-US" dirty="0"/>
              <a:t> case that established a right to same-sex marriage provides students with a good example of the way in which attorneys are peppered with questions by the justices. The audio of the oral argument in </a:t>
            </a:r>
            <a:r>
              <a:rPr lang="en-US" altLang="en-US" i="1" dirty="0" err="1"/>
              <a:t>Obergefell</a:t>
            </a:r>
            <a:r>
              <a:rPr lang="en-US" altLang="en-US" i="1" dirty="0"/>
              <a:t> v. Hodges </a:t>
            </a:r>
            <a:r>
              <a:rPr lang="en-US" altLang="en-US" dirty="0"/>
              <a:t>can be found here: https://www.oyez.org/cases/2014/14-556.</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A4F60F6-0259-EE49-9002-66ED6EE720D6}" type="slidenum">
              <a:rPr lang="en-US" altLang="en-US"/>
              <a:pPr>
                <a:spcBef>
                  <a:spcPct val="0"/>
                </a:spcBef>
              </a:pPr>
              <a:t>41</a:t>
            </a:fld>
            <a:endParaRPr lang="en-US" altLang="en-US"/>
          </a:p>
        </p:txBody>
      </p:sp>
    </p:spTree>
    <p:extLst>
      <p:ext uri="{BB962C8B-B14F-4D97-AF65-F5344CB8AC3E}">
        <p14:creationId xmlns:p14="http://schemas.microsoft.com/office/powerpoint/2010/main" val="37260998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Students can listen to opinion announcements both to get a sense of the logic in a given opinion and to hear how dissents are written. This can be done with the same case as the prior slide and, again, that can be found here:</a:t>
            </a:r>
            <a:r>
              <a:rPr lang="en-US" altLang="en-US" baseline="0" dirty="0"/>
              <a:t> </a:t>
            </a:r>
            <a:r>
              <a:rPr lang="en-US" altLang="en-US" dirty="0"/>
              <a:t>https://www.oyez.org/cases/2014/14-556.</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1844B16-FB6E-8848-B620-06ED40D29242}" type="slidenum">
              <a:rPr lang="en-US" altLang="en-US"/>
              <a:pPr>
                <a:spcBef>
                  <a:spcPct val="0"/>
                </a:spcBef>
              </a:pPr>
              <a:t>42</a:t>
            </a:fld>
            <a:endParaRPr lang="en-US" altLang="en-US"/>
          </a:p>
        </p:txBody>
      </p:sp>
    </p:spTree>
    <p:extLst>
      <p:ext uri="{BB962C8B-B14F-4D97-AF65-F5344CB8AC3E}">
        <p14:creationId xmlns:p14="http://schemas.microsoft.com/office/powerpoint/2010/main" val="3381698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A key point here is that judges cannot just make whatever decision they would like. They are constrained by the Constitution, laws, precedents from previous judicial decisions, judicial procedures set in place by the courts themselves, and even norms of behavior established over time by judges.</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2389A78-9C2D-7E48-8CCA-AB0DC7C8A345}" type="slidenum">
              <a:rPr lang="en-US" altLang="en-US"/>
              <a:pPr>
                <a:spcBef>
                  <a:spcPct val="0"/>
                </a:spcBef>
              </a:pPr>
              <a:t>5</a:t>
            </a:fld>
            <a:endParaRPr lang="en-US" altLang="en-US"/>
          </a:p>
        </p:txBody>
      </p:sp>
    </p:spTree>
    <p:extLst>
      <p:ext uri="{BB962C8B-B14F-4D97-AF65-F5344CB8AC3E}">
        <p14:creationId xmlns:p14="http://schemas.microsoft.com/office/powerpoint/2010/main" val="35924054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95C976C-4D9E-A144-BE0D-55BC0548F188}" type="slidenum">
              <a:rPr lang="en-US" altLang="en-US"/>
              <a:pPr>
                <a:spcBef>
                  <a:spcPct val="0"/>
                </a:spcBef>
              </a:pPr>
              <a:t>43</a:t>
            </a:fld>
            <a:endParaRPr lang="en-US" altLang="en-US"/>
          </a:p>
        </p:txBody>
      </p:sp>
    </p:spTree>
    <p:extLst>
      <p:ext uri="{BB962C8B-B14F-4D97-AF65-F5344CB8AC3E}">
        <p14:creationId xmlns:p14="http://schemas.microsoft.com/office/powerpoint/2010/main" val="3403583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04A2284-3981-6A49-B07A-9C3B138AD37B}" type="slidenum">
              <a:rPr lang="en-US" altLang="en-US"/>
              <a:pPr>
                <a:spcBef>
                  <a:spcPct val="0"/>
                </a:spcBef>
              </a:pPr>
              <a:t>44</a:t>
            </a:fld>
            <a:endParaRPr lang="en-US" altLang="en-US"/>
          </a:p>
        </p:txBody>
      </p:sp>
    </p:spTree>
    <p:extLst>
      <p:ext uri="{BB962C8B-B14F-4D97-AF65-F5344CB8AC3E}">
        <p14:creationId xmlns:p14="http://schemas.microsoft.com/office/powerpoint/2010/main" val="1162709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Indeed, some have argued that, while the Court of the 1960s was rightly characterized as a </a:t>
            </a:r>
            <a:r>
              <a:rPr lang="ja-JP" altLang="en-US" dirty="0"/>
              <a:t>“</a:t>
            </a:r>
            <a:r>
              <a:rPr lang="en-US" altLang="ja-JP" dirty="0"/>
              <a:t>liberal activist</a:t>
            </a:r>
            <a:r>
              <a:rPr lang="ja-JP" altLang="en-US" dirty="0"/>
              <a:t>”</a:t>
            </a:r>
            <a:r>
              <a:rPr lang="en-US" altLang="ja-JP" dirty="0"/>
              <a:t> Court, the Court</a:t>
            </a:r>
            <a:r>
              <a:rPr lang="ja-JP" altLang="en-US" dirty="0"/>
              <a:t>’</a:t>
            </a:r>
            <a:r>
              <a:rPr lang="en-US" altLang="ja-JP" dirty="0"/>
              <a:t>s majority before Scalia may</a:t>
            </a:r>
            <a:r>
              <a:rPr lang="en-US" altLang="ja-JP" baseline="0" dirty="0"/>
              <a:t> have been</a:t>
            </a:r>
            <a:r>
              <a:rPr lang="en-US" altLang="ja-JP" dirty="0"/>
              <a:t> described as a </a:t>
            </a:r>
            <a:r>
              <a:rPr lang="ja-JP" altLang="en-US" dirty="0"/>
              <a:t>“</a:t>
            </a:r>
            <a:r>
              <a:rPr lang="en-US" altLang="ja-JP" dirty="0"/>
              <a:t>conservative activist</a:t>
            </a:r>
            <a:r>
              <a:rPr lang="ja-JP" altLang="en-US" dirty="0"/>
              <a:t>”</a:t>
            </a:r>
            <a:r>
              <a:rPr lang="en-US" altLang="ja-JP" dirty="0"/>
              <a:t> majority. In </a:t>
            </a:r>
            <a:r>
              <a:rPr lang="en-US" altLang="ja-JP" i="1" dirty="0"/>
              <a:t>Bush v. Gore</a:t>
            </a:r>
            <a:r>
              <a:rPr lang="en-US" altLang="ja-JP" dirty="0"/>
              <a:t> (2000), the majority overturned a decision of the Florida Supreme Court in what can be viewed as a conservative (in terms of policy ends) activist (in terms of use of the equal protection clause) ruling.</a:t>
            </a:r>
            <a:endParaRPr lang="en-US" alt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48AF424-09D6-8F48-9394-78FEEEC4DE7C}" type="slidenum">
              <a:rPr lang="en-US" altLang="en-US"/>
              <a:pPr>
                <a:spcBef>
                  <a:spcPct val="0"/>
                </a:spcBef>
              </a:pPr>
              <a:t>45</a:t>
            </a:fld>
            <a:endParaRPr lang="en-US" altLang="en-US"/>
          </a:p>
        </p:txBody>
      </p:sp>
    </p:spTree>
    <p:extLst>
      <p:ext uri="{BB962C8B-B14F-4D97-AF65-F5344CB8AC3E}">
        <p14:creationId xmlns:p14="http://schemas.microsoft.com/office/powerpoint/2010/main" val="11292735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It should be noted that one additional way the Court maintains its power is by wrapping the Court and its justices in a mantle of mystique. From the robes to the marble surroundings to the way justices are introduced by the Marshall of the Court, the mystique of the Court adds to the credibility of the decisions. It makes the justices look more impartial and the Court less like the political institution it is. Audio of the Marshall of the Court can be found here:</a:t>
            </a:r>
            <a:r>
              <a:rPr lang="en-US" altLang="en-US" baseline="0" dirty="0"/>
              <a:t> </a:t>
            </a:r>
            <a:r>
              <a:rPr lang="en-US" altLang="en-US" dirty="0"/>
              <a:t>https://www.oyez.org/about.</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858647E-BC8A-7140-85F3-85857AEF6F44}" type="slidenum">
              <a:rPr lang="en-US" altLang="en-US"/>
              <a:pPr>
                <a:spcBef>
                  <a:spcPct val="0"/>
                </a:spcBef>
              </a:pPr>
              <a:t>46</a:t>
            </a:fld>
            <a:endParaRPr lang="en-US" altLang="en-US"/>
          </a:p>
        </p:txBody>
      </p:sp>
    </p:spTree>
    <p:extLst>
      <p:ext uri="{BB962C8B-B14F-4D97-AF65-F5344CB8AC3E}">
        <p14:creationId xmlns:p14="http://schemas.microsoft.com/office/powerpoint/2010/main" val="23555504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Gay rights advocates celebrate the Court’s 2015 decision.</a:t>
            </a:r>
            <a:endParaRPr lang="en-US" dirty="0"/>
          </a:p>
        </p:txBody>
      </p:sp>
      <p:sp>
        <p:nvSpPr>
          <p:cNvPr id="4" name="Slide Number Placeholder 3"/>
          <p:cNvSpPr>
            <a:spLocks noGrp="1"/>
          </p:cNvSpPr>
          <p:nvPr>
            <p:ph type="sldNum" sz="quarter" idx="10"/>
          </p:nvPr>
        </p:nvSpPr>
        <p:spPr/>
        <p:txBody>
          <a:bodyPr/>
          <a:lstStyle/>
          <a:p>
            <a:pPr>
              <a:defRPr/>
            </a:pPr>
            <a:fld id="{27F2FCA9-11B9-7040-B03E-2F5EDDFAEAC0}" type="slidenum">
              <a:rPr lang="en-US" altLang="en-US" smtClean="0"/>
              <a:pPr>
                <a:defRPr/>
              </a:pPr>
              <a:t>48</a:t>
            </a:fld>
            <a:endParaRPr lang="en-US" altLang="en-US"/>
          </a:p>
        </p:txBody>
      </p:sp>
    </p:spTree>
    <p:extLst>
      <p:ext uri="{BB962C8B-B14F-4D97-AF65-F5344CB8AC3E}">
        <p14:creationId xmlns:p14="http://schemas.microsoft.com/office/powerpoint/2010/main" val="8939226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Do the political preferences of Supreme Court justices influence their behavior? The starting point for the analysis of the behavior of Supreme Court justices is to look at their votes. For non-unanimous cases, we can compute agreement scores—the fraction of cases in which a pair of justices vote the same way. We display these agreement scores for the Court’s 2014–15 term in the first figure below. If you examine this figure, you will see that two groups of justices emerge. Within each group, the justices agree with one another a lot; almost 90 percent of the time for justices on the left, and between 60 and 70 percent of the time for justices on the right. Voting is more structured than we would expect by chance.</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One way to represent that structure is by arranging the justices on a line as in the diagram below to the right. Justices who agree a lot should be close to one another; justices who disagree a lot should be far apart.</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Does the fact that there are patterns of agreement mean that the justices are deciding based on political ideology? Not necessarily. These patterns are consistent with ideological decision making, but other things might explain the patterns as well. However, when we read the cases and see who wins or loses, there is a great deal of support for the idea that political ideology influences how justices vote.</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This figure contains the agreement scores for the 2014−15 term of the U.S. Supreme Court for all non-unanimous cases. These scores are the proportion of cases when each justice agreed with every other justice. Two justices that always disagreed with each other would get a zero; two</a:t>
            </a:r>
          </a:p>
          <a:p>
            <a:r>
              <a:rPr lang="en-US" sz="1200" b="0" i="0" u="none" strike="noStrike" kern="1200" baseline="0" dirty="0" smtClean="0">
                <a:solidFill>
                  <a:schemeClr val="tx1"/>
                </a:solidFill>
                <a:latin typeface="+mn-lt"/>
                <a:ea typeface="ＭＳ Ｐゴシック" charset="-128"/>
                <a:cs typeface="ＭＳ Ｐゴシック" pitchFamily="1" charset="-128"/>
              </a:rPr>
              <a:t>justices who always agreed</a:t>
            </a:r>
          </a:p>
          <a:p>
            <a:r>
              <a:rPr lang="en-US" sz="1200" b="0" i="0" u="none" strike="noStrike" kern="1200" baseline="0" dirty="0" smtClean="0">
                <a:solidFill>
                  <a:schemeClr val="tx1"/>
                </a:solidFill>
                <a:latin typeface="+mn-lt"/>
                <a:ea typeface="ＭＳ Ｐゴシック" charset="-128"/>
                <a:cs typeface="ＭＳ Ｐゴシック" pitchFamily="1" charset="-128"/>
              </a:rPr>
              <a:t>would get a one. Red</a:t>
            </a:r>
          </a:p>
          <a:p>
            <a:r>
              <a:rPr lang="en-US" sz="1200" b="0" i="0" u="none" strike="noStrike" kern="1200" baseline="0" dirty="0" smtClean="0">
                <a:solidFill>
                  <a:schemeClr val="tx1"/>
                </a:solidFill>
                <a:latin typeface="+mn-lt"/>
                <a:ea typeface="ＭＳ Ｐゴシック" charset="-128"/>
                <a:cs typeface="ＭＳ Ｐゴシック" pitchFamily="1" charset="-128"/>
              </a:rPr>
              <a:t>indicates low agreement</a:t>
            </a:r>
          </a:p>
          <a:p>
            <a:r>
              <a:rPr lang="en-US" sz="1200" b="0" i="0" u="none" strike="noStrike" kern="1200" baseline="0" dirty="0" smtClean="0">
                <a:solidFill>
                  <a:schemeClr val="tx1"/>
                </a:solidFill>
                <a:latin typeface="+mn-lt"/>
                <a:ea typeface="ＭＳ Ｐゴシック" charset="-128"/>
                <a:cs typeface="ＭＳ Ｐゴシック" pitchFamily="1" charset="-128"/>
              </a:rPr>
              <a:t>scores; green indicates high</a:t>
            </a:r>
          </a:p>
          <a:p>
            <a:r>
              <a:rPr lang="en-US" sz="1200" b="0" i="0" u="none" strike="noStrike" kern="1200" baseline="0" dirty="0" smtClean="0">
                <a:solidFill>
                  <a:schemeClr val="tx1"/>
                </a:solidFill>
                <a:latin typeface="+mn-lt"/>
                <a:ea typeface="ＭＳ Ｐゴシック" charset="-128"/>
                <a:cs typeface="ＭＳ Ｐゴシック" pitchFamily="1" charset="-128"/>
              </a:rPr>
              <a:t>agreement scores. The policy</a:t>
            </a:r>
          </a:p>
          <a:p>
            <a:r>
              <a:rPr lang="en-US" sz="1200" b="0" i="0" u="none" strike="noStrike" kern="1200" baseline="0" dirty="0" smtClean="0">
                <a:solidFill>
                  <a:schemeClr val="tx1"/>
                </a:solidFill>
                <a:latin typeface="+mn-lt"/>
                <a:ea typeface="ＭＳ Ｐゴシック" charset="-128"/>
                <a:cs typeface="ＭＳ Ｐゴシック" pitchFamily="1" charset="-128"/>
              </a:rPr>
              <a:t>dimension to the right of the</a:t>
            </a:r>
          </a:p>
          <a:p>
            <a:r>
              <a:rPr lang="en-US" sz="1200" b="0" i="0" u="none" strike="noStrike" kern="1200" baseline="0" dirty="0" smtClean="0">
                <a:solidFill>
                  <a:schemeClr val="tx1"/>
                </a:solidFill>
                <a:latin typeface="+mn-lt"/>
                <a:ea typeface="ＭＳ Ｐゴシック" charset="-128"/>
                <a:cs typeface="ＭＳ Ｐゴシック" pitchFamily="1" charset="-128"/>
              </a:rPr>
              <a:t>figure is one that best</a:t>
            </a:r>
          </a:p>
          <a:p>
            <a:r>
              <a:rPr lang="en-US" sz="1200" b="0" i="0" u="none" strike="noStrike" kern="1200" baseline="0" dirty="0" smtClean="0">
                <a:solidFill>
                  <a:schemeClr val="tx1"/>
                </a:solidFill>
                <a:latin typeface="+mn-lt"/>
                <a:ea typeface="ＭＳ Ｐゴシック" charset="-128"/>
                <a:cs typeface="ＭＳ Ｐゴシック" pitchFamily="1" charset="-128"/>
              </a:rPr>
              <a:t>represents the patterns in</a:t>
            </a:r>
          </a:p>
          <a:p>
            <a:r>
              <a:rPr lang="en-US" sz="1200" b="0" i="0" u="none" strike="noStrike" kern="1200" baseline="0" dirty="0" smtClean="0">
                <a:solidFill>
                  <a:schemeClr val="tx1"/>
                </a:solidFill>
                <a:latin typeface="+mn-lt"/>
                <a:ea typeface="ＭＳ Ｐゴシック" charset="-128"/>
                <a:cs typeface="ＭＳ Ｐゴシック" pitchFamily="1" charset="-128"/>
              </a:rPr>
              <a:t>the agreement scores.</a:t>
            </a:r>
            <a:endParaRPr lang="en-US" dirty="0"/>
          </a:p>
        </p:txBody>
      </p:sp>
      <p:sp>
        <p:nvSpPr>
          <p:cNvPr id="4" name="Slide Number Placeholder 3"/>
          <p:cNvSpPr>
            <a:spLocks noGrp="1"/>
          </p:cNvSpPr>
          <p:nvPr>
            <p:ph type="sldNum" sz="quarter" idx="10"/>
          </p:nvPr>
        </p:nvSpPr>
        <p:spPr/>
        <p:txBody>
          <a:bodyPr/>
          <a:lstStyle/>
          <a:p>
            <a:pPr>
              <a:defRPr/>
            </a:pPr>
            <a:fld id="{27F2FCA9-11B9-7040-B03E-2F5EDDFAEAC0}" type="slidenum">
              <a:rPr lang="en-US" altLang="en-US" smtClean="0"/>
              <a:pPr>
                <a:defRPr/>
              </a:pPr>
              <a:t>49</a:t>
            </a:fld>
            <a:endParaRPr lang="en-US" altLang="en-US"/>
          </a:p>
        </p:txBody>
      </p:sp>
    </p:spTree>
    <p:extLst>
      <p:ext uri="{BB962C8B-B14F-4D97-AF65-F5344CB8AC3E}">
        <p14:creationId xmlns:p14="http://schemas.microsoft.com/office/powerpoint/2010/main" val="3628547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This type of analysis can be done for any court, but it becomes more difficult if we are interested in comparing justices across time instead of during just one term. What if we are interested in whether the Supreme Court is becoming more ideologically polarized over time? Or whether individual justices have become more liberal or conservative? Martin-Quinn scores based on a statistical model of voting on the Court help solve this problem.</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A number of interesting patterns emerge. Consider the case of Justice Harry Blackmun, who often claimed, “I haven’t changed; it’s the Court that changed under me.” The figure below shows that Justice Blackmun’s position did in fact change ideologically over the course of his career. This evidence is consistent with some clear changes in Justice Blackmun’s behavior, especially in the area of the death penalty.</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We can also look at patterns in the positions of chief justices. While the chief’s vote counts just the same as the other justices, he or she plays an important role in organizing the court. Justice Rehnquist was the most conservative justice on the Court when he arrived in 1971, but as the figure below shows, after he was elevated in 1986 he too drifted more toward the middle. This is what we would expect to see of a justice who was working strategically to build coalitions, as any good chief would.</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This figure shows the Martin-Quinn score for selected justices serving in the Burger (1969–86) and Rehnquist Courts (1986–2004). Each line represents the trajectory of each justice on the ideological dimension.</a:t>
            </a:r>
            <a:endParaRPr lang="en-US" dirty="0"/>
          </a:p>
        </p:txBody>
      </p:sp>
      <p:sp>
        <p:nvSpPr>
          <p:cNvPr id="4" name="Slide Number Placeholder 3"/>
          <p:cNvSpPr>
            <a:spLocks noGrp="1"/>
          </p:cNvSpPr>
          <p:nvPr>
            <p:ph type="sldNum" sz="quarter" idx="10"/>
          </p:nvPr>
        </p:nvSpPr>
        <p:spPr/>
        <p:txBody>
          <a:bodyPr/>
          <a:lstStyle/>
          <a:p>
            <a:pPr>
              <a:defRPr/>
            </a:pPr>
            <a:fld id="{27F2FCA9-11B9-7040-B03E-2F5EDDFAEAC0}" type="slidenum">
              <a:rPr lang="en-US" altLang="en-US" smtClean="0"/>
              <a:pPr>
                <a:defRPr/>
              </a:pPr>
              <a:t>50</a:t>
            </a:fld>
            <a:endParaRPr lang="en-US" altLang="en-US"/>
          </a:p>
        </p:txBody>
      </p:sp>
    </p:spTree>
    <p:extLst>
      <p:ext uri="{BB962C8B-B14F-4D97-AF65-F5344CB8AC3E}">
        <p14:creationId xmlns:p14="http://schemas.microsoft.com/office/powerpoint/2010/main" val="39699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C16784D-0B1B-7249-B7AA-5BE78DFF74FB}" type="slidenum">
              <a:rPr lang="en-US" altLang="en-US"/>
              <a:pPr>
                <a:spcBef>
                  <a:spcPct val="0"/>
                </a:spcBef>
              </a:pPr>
              <a:t>6</a:t>
            </a:fld>
            <a:endParaRPr lang="en-US" altLang="en-US"/>
          </a:p>
        </p:txBody>
      </p:sp>
    </p:spTree>
    <p:extLst>
      <p:ext uri="{BB962C8B-B14F-4D97-AF65-F5344CB8AC3E}">
        <p14:creationId xmlns:p14="http://schemas.microsoft.com/office/powerpoint/2010/main" val="34077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EFA7D57-5796-C64A-BF8C-8462D53BEA38}" type="slidenum">
              <a:rPr lang="en-US" altLang="en-US"/>
              <a:pPr>
                <a:spcBef>
                  <a:spcPct val="0"/>
                </a:spcBef>
              </a:pPr>
              <a:t>7</a:t>
            </a:fld>
            <a:endParaRPr lang="en-US" altLang="en-US"/>
          </a:p>
        </p:txBody>
      </p:sp>
    </p:spTree>
    <p:extLst>
      <p:ext uri="{BB962C8B-B14F-4D97-AF65-F5344CB8AC3E}">
        <p14:creationId xmlns:p14="http://schemas.microsoft.com/office/powerpoint/2010/main" val="3587839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There are a variety of reasons that judges generally follow the doctrine of </a:t>
            </a:r>
            <a:r>
              <a:rPr lang="en-US" altLang="en-US" i="1" dirty="0"/>
              <a:t>stare decisis</a:t>
            </a:r>
            <a:r>
              <a:rPr lang="en-US" altLang="en-US" dirty="0"/>
              <a:t>. First, as a practical matter of public policy, if precedents were routinely overturned, the law would effectively not be fixed and the judicial workload would be multiplied endlessly. Courts would continually be asked to reconsider the same issues over and over, and political actors would never quite be sure how the court would rule on any particular case. Second, the credibility of judges as impartial interpreters of the law would be damaged if there were a perception that the meaning of the law is totally dependent on the preferences of the particular judge interpreting it on a given day. Thus, even when judges disagree with a prior precedent, they are wary of overturning the precedent unless it is patently obvious that the precedent was wrong in the first place.</a:t>
            </a:r>
          </a:p>
          <a:p>
            <a:pPr eaLnBrk="1" hangingPunct="1">
              <a:spcBef>
                <a:spcPct val="0"/>
              </a:spcBef>
            </a:pPr>
            <a:endParaRPr lang="en-US" altLang="en-US" dirty="0"/>
          </a:p>
          <a:p>
            <a:pPr eaLnBrk="1" hangingPunct="1">
              <a:spcBef>
                <a:spcPct val="0"/>
              </a:spcBef>
            </a:pPr>
            <a:r>
              <a:rPr lang="en-US" altLang="en-US" dirty="0"/>
              <a:t>One way to make this point a little more concrete is to look at </a:t>
            </a:r>
            <a:r>
              <a:rPr lang="en-US" altLang="en-US" i="1" dirty="0"/>
              <a:t>Dickerson v. U.S.</a:t>
            </a:r>
            <a:r>
              <a:rPr lang="en-US" altLang="en-US" dirty="0"/>
              <a:t> (2000). In this case, Chief Justice William Rehnquist effectively said that while he might want to overturn </a:t>
            </a:r>
            <a:r>
              <a:rPr lang="en-US" altLang="en-US" i="1" dirty="0"/>
              <a:t>Miranda</a:t>
            </a:r>
            <a:r>
              <a:rPr lang="en-US" altLang="en-US" dirty="0"/>
              <a:t>, he was loath to do so because the Miranda warning had become such an integral part of routine police practice. He said, </a:t>
            </a:r>
            <a:r>
              <a:rPr lang="ja-JP" altLang="en-US" dirty="0"/>
              <a:t>“</a:t>
            </a:r>
            <a:r>
              <a:rPr lang="en-US" altLang="ja-JP" dirty="0"/>
              <a:t>Whether or not we would agree with </a:t>
            </a:r>
            <a:r>
              <a:rPr lang="en-US" altLang="ja-JP" i="1" dirty="0"/>
              <a:t>Miranda</a:t>
            </a:r>
            <a:r>
              <a:rPr lang="ja-JP" altLang="en-US" dirty="0"/>
              <a:t>’</a:t>
            </a:r>
            <a:r>
              <a:rPr lang="en-US" altLang="ja-JP" dirty="0"/>
              <a:t>s reasoning and its resulting rule, were we addressing the issue in the first instance, the principles of </a:t>
            </a:r>
            <a:r>
              <a:rPr lang="en-US" altLang="ja-JP" i="1" dirty="0"/>
              <a:t>stare decisis</a:t>
            </a:r>
            <a:r>
              <a:rPr lang="en-US" altLang="ja-JP" dirty="0"/>
              <a:t> weigh heavily against overruling it now.</a:t>
            </a:r>
            <a:r>
              <a:rPr lang="ja-JP" altLang="en-US" dirty="0"/>
              <a:t>”</a:t>
            </a:r>
            <a:r>
              <a:rPr lang="en-US" altLang="ja-JP" dirty="0"/>
              <a:t> The full opinion announcement can be found here: https://</a:t>
            </a:r>
            <a:r>
              <a:rPr lang="en-US" altLang="ja-JP" dirty="0" err="1"/>
              <a:t>www.oyez.org</a:t>
            </a:r>
            <a:r>
              <a:rPr lang="en-US" altLang="ja-JP" dirty="0"/>
              <a:t>/cases/1999/99-5525.</a:t>
            </a: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8046F78-AA04-1944-9515-6FE418CD0E8E}" type="slidenum">
              <a:rPr lang="en-US" altLang="en-US"/>
              <a:pPr>
                <a:spcBef>
                  <a:spcPct val="0"/>
                </a:spcBef>
              </a:pPr>
              <a:t>8</a:t>
            </a:fld>
            <a:endParaRPr lang="en-US" altLang="en-US"/>
          </a:p>
        </p:txBody>
      </p:sp>
    </p:spTree>
    <p:extLst>
      <p:ext uri="{BB962C8B-B14F-4D97-AF65-F5344CB8AC3E}">
        <p14:creationId xmlns:p14="http://schemas.microsoft.com/office/powerpoint/2010/main" val="696960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Another way to distinguish among these types of courts is that trial courts are courts where the facts of the case are generally discussed and determined;</a:t>
            </a:r>
            <a:r>
              <a:rPr lang="en-US" altLang="en-US" baseline="0" dirty="0"/>
              <a:t> </a:t>
            </a:r>
            <a:r>
              <a:rPr lang="en-US" altLang="en-US" dirty="0"/>
              <a:t>appellate courts are where problems (for instance, procedural issues) from the trial court can be taken up; and supreme courts are places where final decisions on statutory interpretation or procedures can be finally decided. To put this in terms many students can relate to, the proceedings students are most familiar with from television shows like </a:t>
            </a:r>
            <a:r>
              <a:rPr lang="en-US" altLang="en-US" i="1" dirty="0"/>
              <a:t>Law &amp; Order</a:t>
            </a:r>
            <a:r>
              <a:rPr lang="en-US" altLang="en-US" dirty="0"/>
              <a:t> are cases that are being heard in trial courts.</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D744CEB-9576-8A4F-BC39-4BF53AB63EF5}" type="slidenum">
              <a:rPr lang="en-US" altLang="en-US"/>
              <a:pPr>
                <a:spcBef>
                  <a:spcPct val="0"/>
                </a:spcBef>
              </a:pPr>
              <a:t>9</a:t>
            </a:fld>
            <a:endParaRPr lang="en-US" altLang="en-US"/>
          </a:p>
        </p:txBody>
      </p:sp>
    </p:spTree>
    <p:extLst>
      <p:ext uri="{BB962C8B-B14F-4D97-AF65-F5344CB8AC3E}">
        <p14:creationId xmlns:p14="http://schemas.microsoft.com/office/powerpoint/2010/main" val="986642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9B2BF49-58CC-3B4E-AA57-482BB61A594B}" type="slidenum">
              <a:rPr lang="en-US" altLang="en-US"/>
              <a:pPr>
                <a:spcBef>
                  <a:spcPct val="0"/>
                </a:spcBef>
              </a:pPr>
              <a:t>10</a:t>
            </a:fld>
            <a:endParaRPr lang="en-US" altLang="en-US"/>
          </a:p>
        </p:txBody>
      </p:sp>
    </p:spTree>
    <p:extLst>
      <p:ext uri="{BB962C8B-B14F-4D97-AF65-F5344CB8AC3E}">
        <p14:creationId xmlns:p14="http://schemas.microsoft.com/office/powerpoint/2010/main" val="155864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10/11/2017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2400221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C01ADE-B94D-44B9-A7F1-38076710C9FF}" type="datetime1">
              <a:rPr lang="en-US"/>
              <a:pPr>
                <a:defRPr/>
              </a:pPr>
              <a:t>10/11/2017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BE42A8-A979-4CD5-8C60-BB77FA2A48BB}" type="slidenum">
              <a:rPr lang="en-US"/>
              <a:pPr>
                <a:defRPr/>
              </a:pPr>
              <a:t>‹#›</a:t>
            </a:fld>
            <a:endParaRPr lang="en-US"/>
          </a:p>
        </p:txBody>
      </p:sp>
    </p:spTree>
    <p:extLst>
      <p:ext uri="{BB962C8B-B14F-4D97-AF65-F5344CB8AC3E}">
        <p14:creationId xmlns:p14="http://schemas.microsoft.com/office/powerpoint/2010/main" val="173239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10/11/2017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2649221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8060" y="1329022"/>
            <a:ext cx="5011355" cy="1271789"/>
          </a:xfrm>
        </p:spPr>
        <p:txBody>
          <a:bodyPr anchor="b" anchorCtr="1"/>
          <a:lstStyle>
            <a:lvl1pPr>
              <a:defRPr>
                <a:latin typeface="Tahom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98060" y="2744350"/>
            <a:ext cx="5011355" cy="533905"/>
          </a:xfrm>
        </p:spPr>
        <p:txBody>
          <a:bodyPr/>
          <a:lstStyle>
            <a:lvl1pPr marL="0" indent="0" algn="ctr">
              <a:buNone/>
              <a:defRPr sz="1800">
                <a:latin typeface="Tahoma"/>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10/11/2017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361102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pPr/>
              <a:t>10/11/2017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pPr/>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42929372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10/11/2017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3603790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10/11/2017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3316575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10/11/2017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5390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10/11/2017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511807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10/11/2017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2114636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10/11/2017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198656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pPr/>
              <a:t>10/11/2017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pPr/>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35950259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10/11/2017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579278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pPr/>
              <a:t>10/11/2017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pPr/>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45639211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10/11/2017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2952181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10/11/2017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859380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10/11/2017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86145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10/11/2017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9370194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10/11/2017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4181932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10/11/2017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899158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10/11/2017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50458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10/11/2017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75031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10/11/2017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4296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ouble Content +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10/11/2017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157839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10/11/2017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1047773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10/11/2017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1536454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10/11/2017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2937221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jpe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4.jpeg"/><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10/11/2017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3184198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7" r:id="rId10"/>
  </p:sldLayoutIdLst>
  <p:txStyles>
    <p:titleStyle>
      <a:lvl1pPr algn="ctr" rtl="0" eaLnBrk="0" fontAlgn="base" hangingPunct="0">
        <a:spcBef>
          <a:spcPct val="0"/>
        </a:spcBef>
        <a:spcAft>
          <a:spcPct val="0"/>
        </a:spcAft>
        <a:defRPr sz="3600" b="1">
          <a:solidFill>
            <a:schemeClr val="tx1"/>
          </a:solidFill>
          <a:latin typeface="Tahoma"/>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3200" baseline="0">
          <a:solidFill>
            <a:schemeClr val="tx1"/>
          </a:solidFill>
          <a:latin typeface="Tahoma"/>
          <a:ea typeface="Helvetica" pitchFamily="34" charset="0"/>
          <a:cs typeface="+mn-cs"/>
        </a:defRPr>
      </a:lvl1pPr>
      <a:lvl2pPr marL="742950" indent="-285750" algn="l" rtl="0" eaLnBrk="0" fontAlgn="base" hangingPunct="0">
        <a:spcBef>
          <a:spcPct val="20000"/>
        </a:spcBef>
        <a:spcAft>
          <a:spcPct val="0"/>
        </a:spcAft>
        <a:buClr>
          <a:schemeClr val="tx1"/>
        </a:buClr>
        <a:buChar char="–"/>
        <a:defRPr sz="2800" baseline="0">
          <a:solidFill>
            <a:schemeClr val="tx1"/>
          </a:solidFill>
          <a:latin typeface="Tahoma"/>
          <a:ea typeface="Helvetica" pitchFamily="34" charset="0"/>
          <a:cs typeface="+mn-cs"/>
        </a:defRPr>
      </a:lvl2pPr>
      <a:lvl3pPr marL="1143000" indent="-228600" algn="l" rtl="0" eaLnBrk="0" fontAlgn="base" hangingPunct="0">
        <a:spcBef>
          <a:spcPct val="20000"/>
        </a:spcBef>
        <a:spcAft>
          <a:spcPct val="0"/>
        </a:spcAft>
        <a:buClr>
          <a:schemeClr val="tx1"/>
        </a:buClr>
        <a:buChar char="•"/>
        <a:defRPr sz="2400" baseline="0">
          <a:solidFill>
            <a:schemeClr val="tx1"/>
          </a:solidFill>
          <a:latin typeface="Tahoma"/>
          <a:ea typeface="Helvetica" pitchFamily="34" charset="0"/>
          <a:cs typeface="+mn-cs"/>
        </a:defRPr>
      </a:lvl3pPr>
      <a:lvl4pPr marL="1600200" indent="-228600" algn="l" rtl="0" eaLnBrk="0" fontAlgn="base" hangingPunct="0">
        <a:spcBef>
          <a:spcPct val="20000"/>
        </a:spcBef>
        <a:spcAft>
          <a:spcPct val="0"/>
        </a:spcAft>
        <a:buClr>
          <a:schemeClr val="tx1"/>
        </a:buClr>
        <a:buChar char="–"/>
        <a:defRPr sz="2000" baseline="0">
          <a:solidFill>
            <a:schemeClr val="tx1"/>
          </a:solidFill>
          <a:latin typeface="Tahoma"/>
          <a:ea typeface="Helvetica" pitchFamily="34" charset="0"/>
          <a:cs typeface="+mn-cs"/>
        </a:defRPr>
      </a:lvl4pPr>
      <a:lvl5pPr marL="2057400" indent="-228600" algn="l" rtl="0" eaLnBrk="0" fontAlgn="base" hangingPunct="0">
        <a:spcBef>
          <a:spcPct val="20000"/>
        </a:spcBef>
        <a:spcAft>
          <a:spcPct val="0"/>
        </a:spcAft>
        <a:buClr>
          <a:schemeClr val="tx1"/>
        </a:buClr>
        <a:buChar char="»"/>
        <a:defRPr sz="2000" baseline="0">
          <a:solidFill>
            <a:schemeClr val="tx1"/>
          </a:solidFill>
          <a:latin typeface="Tahoma"/>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10/11/2017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120643837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ctr" rtl="0" eaLnBrk="0" fontAlgn="base" hangingPunct="0">
        <a:spcBef>
          <a:spcPct val="0"/>
        </a:spcBef>
        <a:spcAft>
          <a:spcPct val="0"/>
        </a:spcAft>
        <a:defRPr sz="3600" b="1">
          <a:solidFill>
            <a:schemeClr val="tx1"/>
          </a:solidFill>
          <a:latin typeface=""/>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Tx/>
        <a:buChar char="•"/>
        <a:defRPr sz="3200">
          <a:solidFill>
            <a:schemeClr val="tx1"/>
          </a:solidFill>
          <a:latin typeface=""/>
          <a:ea typeface="Helvetica" pitchFamily="34" charset="0"/>
          <a:cs typeface="+mn-cs"/>
        </a:defRPr>
      </a:lvl1pPr>
      <a:lvl2pPr marL="742950" indent="-285750" algn="l" rtl="0" eaLnBrk="0" fontAlgn="base" hangingPunct="0">
        <a:spcBef>
          <a:spcPct val="20000"/>
        </a:spcBef>
        <a:spcAft>
          <a:spcPct val="0"/>
        </a:spcAft>
        <a:buClrTx/>
        <a:buChar char="–"/>
        <a:defRPr sz="2800">
          <a:solidFill>
            <a:schemeClr val="tx1"/>
          </a:solidFill>
          <a:latin typeface=""/>
          <a:ea typeface="Helvetica" pitchFamily="34" charset="0"/>
          <a:cs typeface="+mn-cs"/>
        </a:defRPr>
      </a:lvl2pPr>
      <a:lvl3pPr marL="1143000" indent="-228600" algn="l" rtl="0" eaLnBrk="0" fontAlgn="base" hangingPunct="0">
        <a:spcBef>
          <a:spcPct val="20000"/>
        </a:spcBef>
        <a:spcAft>
          <a:spcPct val="0"/>
        </a:spcAft>
        <a:buClrTx/>
        <a:buChar char="•"/>
        <a:defRPr sz="2400">
          <a:solidFill>
            <a:schemeClr val="tx1"/>
          </a:solidFill>
          <a:latin typeface=""/>
          <a:ea typeface="Helvetica" pitchFamily="34" charset="0"/>
          <a:cs typeface="+mn-cs"/>
        </a:defRPr>
      </a:lvl3pPr>
      <a:lvl4pPr marL="16002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4pPr>
      <a:lvl5pPr marL="20574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10/11/2017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208015914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xStyles>
    <p:titleStyle>
      <a:lvl1pPr algn="ctr" rtl="0" eaLnBrk="0" fontAlgn="base" hangingPunct="0">
        <a:spcBef>
          <a:spcPct val="0"/>
        </a:spcBef>
        <a:spcAft>
          <a:spcPct val="0"/>
        </a:spcAft>
        <a:defRPr sz="3600" b="1">
          <a:solidFill>
            <a:schemeClr val="tx1"/>
          </a:solidFill>
          <a:latin typeface=""/>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Tx/>
        <a:buChar char="•"/>
        <a:defRPr sz="3200">
          <a:solidFill>
            <a:schemeClr val="tx1"/>
          </a:solidFill>
          <a:latin typeface=""/>
          <a:ea typeface="Helvetica" pitchFamily="34" charset="0"/>
          <a:cs typeface="+mn-cs"/>
        </a:defRPr>
      </a:lvl1pPr>
      <a:lvl2pPr marL="742950" indent="-285750" algn="l" rtl="0" eaLnBrk="0" fontAlgn="base" hangingPunct="0">
        <a:spcBef>
          <a:spcPct val="20000"/>
        </a:spcBef>
        <a:spcAft>
          <a:spcPct val="0"/>
        </a:spcAft>
        <a:buClrTx/>
        <a:buChar char="–"/>
        <a:defRPr sz="2800">
          <a:solidFill>
            <a:schemeClr val="tx1"/>
          </a:solidFill>
          <a:latin typeface=""/>
          <a:ea typeface="Helvetica" pitchFamily="34" charset="0"/>
          <a:cs typeface="+mn-cs"/>
        </a:defRPr>
      </a:lvl2pPr>
      <a:lvl3pPr marL="1143000" indent="-228600" algn="l" rtl="0" eaLnBrk="0" fontAlgn="base" hangingPunct="0">
        <a:spcBef>
          <a:spcPct val="20000"/>
        </a:spcBef>
        <a:spcAft>
          <a:spcPct val="0"/>
        </a:spcAft>
        <a:buClrTx/>
        <a:buChar char="•"/>
        <a:defRPr sz="2400">
          <a:solidFill>
            <a:schemeClr val="tx1"/>
          </a:solidFill>
          <a:latin typeface=""/>
          <a:ea typeface="Helvetica" pitchFamily="34" charset="0"/>
          <a:cs typeface="+mn-cs"/>
        </a:defRPr>
      </a:lvl3pPr>
      <a:lvl4pPr marL="16002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4pPr>
      <a:lvl5pPr marL="20574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chorCtr="0"/>
          <a:lstStyle/>
          <a:p>
            <a:pPr algn="l" eaLnBrk="1" hangingPunct="1">
              <a:spcBef>
                <a:spcPct val="20000"/>
              </a:spcBef>
            </a:pPr>
            <a:r>
              <a:rPr lang="en-US" altLang="en-US" sz="4400" dirty="0" smtClean="0">
                <a:ea typeface="ＭＳ Ｐゴシック" charset="-128"/>
                <a:cs typeface="Tahoma"/>
              </a:rPr>
              <a:t>American Government</a:t>
            </a:r>
            <a:r>
              <a:rPr lang="en-US" altLang="en-US" sz="4400" dirty="0">
                <a:ea typeface="ＭＳ Ｐゴシック" charset="-128"/>
                <a:cs typeface="Tahoma"/>
              </a:rPr>
              <a:t/>
            </a:r>
            <a:br>
              <a:rPr lang="en-US" altLang="en-US" sz="4400" dirty="0">
                <a:ea typeface="ＭＳ Ｐゴシック" charset="-128"/>
                <a:cs typeface="Tahoma"/>
              </a:rPr>
            </a:br>
            <a:r>
              <a:rPr lang="en-US" altLang="en-US" sz="2800" dirty="0">
                <a:ea typeface="ＭＳ Ｐゴシック" charset="-128"/>
                <a:cs typeface="Tahoma"/>
              </a:rPr>
              <a:t>Power and Purpose</a:t>
            </a:r>
          </a:p>
        </p:txBody>
      </p:sp>
      <p:sp>
        <p:nvSpPr>
          <p:cNvPr id="3" name="Subtitle 2"/>
          <p:cNvSpPr>
            <a:spLocks noGrp="1"/>
          </p:cNvSpPr>
          <p:nvPr>
            <p:ph type="subTitle" idx="1"/>
          </p:nvPr>
        </p:nvSpPr>
        <p:spPr/>
        <p:txBody>
          <a:bodyPr>
            <a:normAutofit/>
          </a:bodyPr>
          <a:lstStyle/>
          <a:p>
            <a:pPr algn="l"/>
            <a:r>
              <a:rPr lang="en-US" sz="2000" dirty="0" err="1">
                <a:cs typeface="Tahoma"/>
              </a:rPr>
              <a:t>Lowi</a:t>
            </a:r>
            <a:r>
              <a:rPr lang="en-US" sz="2000" dirty="0">
                <a:cs typeface="Tahoma"/>
              </a:rPr>
              <a:t>, Ginsberg, </a:t>
            </a:r>
            <a:r>
              <a:rPr lang="en-US" sz="2000" dirty="0" err="1">
                <a:cs typeface="Tahoma"/>
              </a:rPr>
              <a:t>Shepsle</a:t>
            </a:r>
            <a:r>
              <a:rPr lang="en-US" sz="2000" dirty="0">
                <a:cs typeface="Tahoma"/>
              </a:rPr>
              <a:t>, </a:t>
            </a:r>
            <a:r>
              <a:rPr lang="en-US" sz="2000" dirty="0" err="1">
                <a:cs typeface="Tahoma"/>
              </a:rPr>
              <a:t>Ansolabehere</a:t>
            </a:r>
            <a:endParaRPr lang="en-US" sz="2000" dirty="0">
              <a:cs typeface="Tahoma"/>
            </a:endParaRPr>
          </a:p>
        </p:txBody>
      </p:sp>
      <p:sp>
        <p:nvSpPr>
          <p:cNvPr id="8" name="Title 1"/>
          <p:cNvSpPr txBox="1">
            <a:spLocks/>
          </p:cNvSpPr>
          <p:nvPr/>
        </p:nvSpPr>
        <p:spPr bwMode="auto">
          <a:xfrm>
            <a:off x="1038670" y="3741545"/>
            <a:ext cx="7811002" cy="12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600" b="1">
                <a:solidFill>
                  <a:schemeClr val="tx1"/>
                </a:solidFill>
                <a:latin typeface="Tahoma"/>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dirty="0" smtClean="0">
                <a:cs typeface="Tahoma"/>
              </a:rPr>
              <a:t>The Federal Courts</a:t>
            </a:r>
            <a:endParaRPr lang="en-US" sz="2800" dirty="0">
              <a:cs typeface="Tahoma"/>
            </a:endParaRPr>
          </a:p>
        </p:txBody>
      </p:sp>
      <p:sp>
        <p:nvSpPr>
          <p:cNvPr id="9" name="Subtitle 2"/>
          <p:cNvSpPr txBox="1">
            <a:spLocks/>
          </p:cNvSpPr>
          <p:nvPr/>
        </p:nvSpPr>
        <p:spPr bwMode="auto">
          <a:xfrm>
            <a:off x="3174773" y="4967236"/>
            <a:ext cx="3538797" cy="116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1pPr>
            <a:lvl2pPr marL="457200" indent="0" algn="ctr" rtl="0" eaLnBrk="0" fontAlgn="base" hangingPunct="0">
              <a:spcBef>
                <a:spcPct val="20000"/>
              </a:spcBef>
              <a:spcAft>
                <a:spcPct val="0"/>
              </a:spcAft>
              <a:buClrTx/>
              <a:buNone/>
              <a:defRPr sz="2800">
                <a:solidFill>
                  <a:schemeClr val="tx1"/>
                </a:solidFill>
                <a:latin typeface="Tahoma"/>
                <a:ea typeface="Helvetica" pitchFamily="34" charset="0"/>
                <a:cs typeface="+mn-cs"/>
              </a:defRPr>
            </a:lvl2pPr>
            <a:lvl3pPr marL="914400" indent="0" algn="ctr" rtl="0" eaLnBrk="0" fontAlgn="base" hangingPunct="0">
              <a:spcBef>
                <a:spcPct val="20000"/>
              </a:spcBef>
              <a:spcAft>
                <a:spcPct val="0"/>
              </a:spcAft>
              <a:buClrTx/>
              <a:buNone/>
              <a:defRPr sz="2400">
                <a:solidFill>
                  <a:schemeClr val="tx1"/>
                </a:solidFill>
                <a:latin typeface="Tahoma"/>
                <a:ea typeface="Helvetica" pitchFamily="34" charset="0"/>
                <a:cs typeface="+mn-cs"/>
              </a:defRPr>
            </a:lvl3pPr>
            <a:lvl4pPr marL="137160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4pPr>
            <a:lvl5pPr marL="182880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sz="2400" b="1" dirty="0" smtClean="0">
                <a:cs typeface="Tahoma"/>
              </a:rPr>
              <a:t>Chapter 9</a:t>
            </a:r>
            <a:endParaRPr lang="en-US" sz="2400" b="1" dirty="0">
              <a:cs typeface="Tahoma"/>
            </a:endParaRPr>
          </a:p>
        </p:txBody>
      </p:sp>
    </p:spTree>
    <p:extLst>
      <p:ext uri="{BB962C8B-B14F-4D97-AF65-F5344CB8AC3E}">
        <p14:creationId xmlns:p14="http://schemas.microsoft.com/office/powerpoint/2010/main" val="2878593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pPr eaLnBrk="1" hangingPunct="1"/>
            <a:r>
              <a:rPr lang="en-US" altLang="en-US" dirty="0">
                <a:cs typeface="Tahoma"/>
              </a:rPr>
              <a:t>The Structure of the U.S. Court System</a:t>
            </a:r>
          </a:p>
        </p:txBody>
      </p:sp>
      <p:pic>
        <p:nvPicPr>
          <p:cNvPr id="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45151" r="-45151"/>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1</a:t>
            </a:r>
            <a:endParaRPr lang="en-US" altLang="en-US" dirty="0">
              <a:cs typeface="Tahoma"/>
            </a:endParaRPr>
          </a:p>
        </p:txBody>
      </p:sp>
      <p:sp>
        <p:nvSpPr>
          <p:cNvPr id="21507" name="Content Placeholder 4"/>
          <p:cNvSpPr>
            <a:spLocks noGrp="1"/>
          </p:cNvSpPr>
          <p:nvPr>
            <p:ph idx="1"/>
          </p:nvPr>
        </p:nvSpPr>
        <p:spPr/>
        <p:txBody>
          <a:bodyPr/>
          <a:lstStyle/>
          <a:p>
            <a:pPr marL="0" indent="0" eaLnBrk="1" hangingPunct="1">
              <a:buFont typeface="Arial" charset="0"/>
              <a:buNone/>
            </a:pPr>
            <a:r>
              <a:rPr lang="en-US" altLang="en-US" dirty="0">
                <a:cs typeface="Tahoma"/>
              </a:rPr>
              <a:t>The courts that serve as the trial courts in the federal court system are called</a:t>
            </a:r>
          </a:p>
          <a:p>
            <a:pPr marL="0" indent="0" eaLnBrk="1" hangingPunct="1">
              <a:buFont typeface="Arial" charset="0"/>
              <a:buNone/>
            </a:pPr>
            <a:endParaRPr lang="en-US" altLang="en-US" sz="2400" dirty="0">
              <a:cs typeface="Tahoma"/>
            </a:endParaRPr>
          </a:p>
          <a:p>
            <a:pPr marL="0" indent="0" eaLnBrk="1" hangingPunct="1">
              <a:buClrTx/>
              <a:buFont typeface="Arial" charset="0"/>
              <a:buAutoNum type="alphaUcPeriod"/>
            </a:pPr>
            <a:r>
              <a:rPr lang="en-US" altLang="en-US" dirty="0" smtClean="0">
                <a:cs typeface="Tahoma"/>
              </a:rPr>
              <a:t> superior </a:t>
            </a:r>
            <a:r>
              <a:rPr lang="en-US" altLang="en-US" dirty="0">
                <a:cs typeface="Tahoma"/>
              </a:rPr>
              <a:t>courts.</a:t>
            </a:r>
          </a:p>
          <a:p>
            <a:pPr marL="0" indent="0" eaLnBrk="1" hangingPunct="1">
              <a:buClrTx/>
              <a:buFont typeface="Arial" charset="0"/>
              <a:buAutoNum type="alphaUcPeriod"/>
            </a:pPr>
            <a:r>
              <a:rPr lang="en-US" altLang="en-US" dirty="0" smtClean="0">
                <a:cs typeface="Tahoma"/>
              </a:rPr>
              <a:t> federal </a:t>
            </a:r>
            <a:r>
              <a:rPr lang="en-US" altLang="en-US" dirty="0">
                <a:cs typeface="Tahoma"/>
              </a:rPr>
              <a:t>district courts.</a:t>
            </a:r>
          </a:p>
          <a:p>
            <a:pPr marL="0" indent="0" eaLnBrk="1" hangingPunct="1">
              <a:buClrTx/>
              <a:buFont typeface="Arial" charset="0"/>
              <a:buAutoNum type="alphaUcPeriod"/>
            </a:pPr>
            <a:r>
              <a:rPr lang="en-US" altLang="en-US" dirty="0" smtClean="0">
                <a:cs typeface="Tahoma"/>
              </a:rPr>
              <a:t> state </a:t>
            </a:r>
            <a:r>
              <a:rPr lang="en-US" altLang="en-US" dirty="0">
                <a:cs typeface="Tahoma"/>
              </a:rPr>
              <a:t>supreme courts.</a:t>
            </a:r>
          </a:p>
          <a:p>
            <a:pPr marL="0" indent="0" eaLnBrk="1" hangingPunct="1">
              <a:buClrTx/>
              <a:buFont typeface="Arial" charset="0"/>
              <a:buAutoNum type="alphaUcPeriod"/>
            </a:pPr>
            <a:r>
              <a:rPr lang="en-US" altLang="en-US" dirty="0" smtClean="0">
                <a:cs typeface="Tahoma"/>
              </a:rPr>
              <a:t> federal </a:t>
            </a:r>
            <a:r>
              <a:rPr lang="en-US" altLang="en-US" dirty="0">
                <a:cs typeface="Tahoma"/>
              </a:rPr>
              <a:t>circuit courts of appeal.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1 (Answer)</a:t>
            </a:r>
            <a:endParaRPr lang="en-US" altLang="en-US" dirty="0">
              <a:cs typeface="Tahoma"/>
            </a:endParaRPr>
          </a:p>
        </p:txBody>
      </p:sp>
      <p:sp>
        <p:nvSpPr>
          <p:cNvPr id="23555" name="Content Placeholder 4"/>
          <p:cNvSpPr>
            <a:spLocks noGrp="1"/>
          </p:cNvSpPr>
          <p:nvPr>
            <p:ph idx="1"/>
          </p:nvPr>
        </p:nvSpPr>
        <p:spPr/>
        <p:txBody>
          <a:bodyPr/>
          <a:lstStyle/>
          <a:p>
            <a:pPr marL="0" indent="0" eaLnBrk="1" hangingPunct="1">
              <a:buFont typeface="Arial" charset="0"/>
              <a:buNone/>
            </a:pPr>
            <a:r>
              <a:rPr lang="en-US" altLang="en-US" dirty="0">
                <a:cs typeface="Tahoma"/>
              </a:rPr>
              <a:t>The courts that serve as the trial courts in the federal court system are called</a:t>
            </a:r>
          </a:p>
          <a:p>
            <a:pPr marL="0" indent="0" eaLnBrk="1" hangingPunct="1">
              <a:buFont typeface="Arial" charset="0"/>
              <a:buNone/>
            </a:pPr>
            <a:endParaRPr lang="en-US" altLang="en-US" sz="2400" dirty="0">
              <a:cs typeface="Tahoma"/>
            </a:endParaRPr>
          </a:p>
          <a:p>
            <a:pPr marL="0" indent="0" eaLnBrk="1" hangingPunct="1">
              <a:buClrTx/>
              <a:buFont typeface="Arial" charset="0"/>
              <a:buAutoNum type="alphaUcPeriod"/>
            </a:pPr>
            <a:r>
              <a:rPr lang="en-US" altLang="en-US" dirty="0" smtClean="0">
                <a:cs typeface="Tahoma"/>
              </a:rPr>
              <a:t> superior </a:t>
            </a:r>
            <a:r>
              <a:rPr lang="en-US" altLang="en-US" dirty="0">
                <a:cs typeface="Tahoma"/>
              </a:rPr>
              <a:t>courts.</a:t>
            </a:r>
          </a:p>
          <a:p>
            <a:pPr marL="0" indent="0" eaLnBrk="1" hangingPunct="1">
              <a:buClrTx/>
              <a:buFont typeface="Arial" charset="0"/>
              <a:buAutoNum type="alphaUcPeriod"/>
            </a:pPr>
            <a:r>
              <a:rPr lang="en-US" altLang="en-US" b="1" dirty="0" smtClean="0">
                <a:cs typeface="Tahoma"/>
              </a:rPr>
              <a:t> federal </a:t>
            </a:r>
            <a:r>
              <a:rPr lang="en-US" altLang="en-US" b="1" dirty="0">
                <a:cs typeface="Tahoma"/>
              </a:rPr>
              <a:t>district courts.</a:t>
            </a:r>
          </a:p>
          <a:p>
            <a:pPr marL="0" indent="0" eaLnBrk="1" hangingPunct="1">
              <a:buClrTx/>
              <a:buFont typeface="Arial" charset="0"/>
              <a:buAutoNum type="alphaUcPeriod"/>
            </a:pPr>
            <a:r>
              <a:rPr lang="en-US" altLang="en-US" dirty="0" smtClean="0">
                <a:cs typeface="Tahoma"/>
              </a:rPr>
              <a:t> state </a:t>
            </a:r>
            <a:r>
              <a:rPr lang="en-US" altLang="en-US" dirty="0">
                <a:cs typeface="Tahoma"/>
              </a:rPr>
              <a:t>supreme courts.</a:t>
            </a:r>
          </a:p>
          <a:p>
            <a:pPr marL="0" indent="0" eaLnBrk="1" hangingPunct="1">
              <a:buClrTx/>
              <a:buFont typeface="Arial" charset="0"/>
              <a:buAutoNum type="alphaUcPeriod"/>
            </a:pPr>
            <a:r>
              <a:rPr lang="en-US" altLang="en-US" dirty="0" smtClean="0">
                <a:cs typeface="Tahoma"/>
              </a:rPr>
              <a:t> federal </a:t>
            </a:r>
            <a:r>
              <a:rPr lang="en-US" altLang="en-US" dirty="0">
                <a:cs typeface="Tahoma"/>
              </a:rPr>
              <a:t>circuit courts of appeal.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pPr eaLnBrk="1" hangingPunct="1"/>
            <a:r>
              <a:rPr lang="en-US" altLang="en-US" dirty="0">
                <a:cs typeface="Tahoma"/>
              </a:rPr>
              <a:t>The Organization of the Court System: Federal </a:t>
            </a:r>
            <a:r>
              <a:rPr lang="en-US" altLang="en-US" dirty="0" smtClean="0">
                <a:cs typeface="Tahoma"/>
              </a:rPr>
              <a:t>Courts 1</a:t>
            </a:r>
            <a:endParaRPr lang="en-US" altLang="en-US" dirty="0">
              <a:cs typeface="Tahoma"/>
            </a:endParaRPr>
          </a:p>
        </p:txBody>
      </p:sp>
      <p:sp>
        <p:nvSpPr>
          <p:cNvPr id="25603" name="Content Placeholder 4"/>
          <p:cNvSpPr>
            <a:spLocks noGrp="1"/>
          </p:cNvSpPr>
          <p:nvPr>
            <p:ph idx="1"/>
          </p:nvPr>
        </p:nvSpPr>
        <p:spPr/>
        <p:txBody>
          <a:bodyPr/>
          <a:lstStyle/>
          <a:p>
            <a:pPr eaLnBrk="1" hangingPunct="1"/>
            <a:r>
              <a:rPr lang="en-US" altLang="en-US" dirty="0">
                <a:cs typeface="Tahoma"/>
              </a:rPr>
              <a:t>Most cases are heard in state courts</a:t>
            </a:r>
          </a:p>
          <a:p>
            <a:pPr eaLnBrk="1" hangingPunct="1"/>
            <a:r>
              <a:rPr lang="en-US" altLang="en-US" dirty="0">
                <a:cs typeface="Tahoma"/>
              </a:rPr>
              <a:t>Cases are heard in federal court if they involve federal laws, treaties, or the Constitution</a:t>
            </a:r>
          </a:p>
          <a:p>
            <a:pPr eaLnBrk="1" hangingPunct="1"/>
            <a:r>
              <a:rPr lang="en-US" altLang="en-US" dirty="0">
                <a:cs typeface="Tahoma"/>
              </a:rPr>
              <a:t>Article III of the Constitution gives the U.S. Supreme Court appellate jurisdiction in most federal cases and gives Congress power to create lower federal courts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pPr eaLnBrk="1" hangingPunct="1"/>
            <a:r>
              <a:rPr lang="en-US" altLang="en-US" dirty="0">
                <a:cs typeface="Tahoma"/>
              </a:rPr>
              <a:t>The Organization of the Court System: Federal </a:t>
            </a:r>
            <a:r>
              <a:rPr lang="en-US" altLang="en-US" dirty="0" smtClean="0">
                <a:cs typeface="Tahoma"/>
              </a:rPr>
              <a:t>Courts 2</a:t>
            </a:r>
            <a:endParaRPr lang="en-US" altLang="en-US" dirty="0">
              <a:cs typeface="Tahoma"/>
            </a:endParaRPr>
          </a:p>
        </p:txBody>
      </p:sp>
      <p:sp>
        <p:nvSpPr>
          <p:cNvPr id="27651" name="Content Placeholder 4"/>
          <p:cNvSpPr>
            <a:spLocks noGrp="1"/>
          </p:cNvSpPr>
          <p:nvPr>
            <p:ph idx="1"/>
          </p:nvPr>
        </p:nvSpPr>
        <p:spPr/>
        <p:txBody>
          <a:bodyPr>
            <a:normAutofit lnSpcReduction="10000"/>
          </a:bodyPr>
          <a:lstStyle/>
          <a:p>
            <a:pPr eaLnBrk="1" hangingPunct="1"/>
            <a:r>
              <a:rPr lang="en-US" altLang="en-US" dirty="0">
                <a:cs typeface="Tahoma"/>
              </a:rPr>
              <a:t>For the most part, Congress has assigned original and appellate jurisdiction to federal courts on a geographic basis:</a:t>
            </a:r>
          </a:p>
          <a:p>
            <a:pPr lvl="1" eaLnBrk="1" hangingPunct="1"/>
            <a:r>
              <a:rPr lang="en-US" altLang="en-US" dirty="0">
                <a:cs typeface="Tahoma"/>
              </a:rPr>
              <a:t>There are 94 judicial districts</a:t>
            </a:r>
          </a:p>
          <a:p>
            <a:pPr lvl="1" eaLnBrk="1" hangingPunct="1"/>
            <a:r>
              <a:rPr lang="en-US" altLang="en-US" dirty="0">
                <a:cs typeface="Tahoma"/>
              </a:rPr>
              <a:t>There are 11 regional appellate circuits, plus the D.C. circuit</a:t>
            </a:r>
          </a:p>
          <a:p>
            <a:pPr eaLnBrk="1" hangingPunct="1"/>
            <a:r>
              <a:rPr lang="en-US" altLang="en-US" dirty="0">
                <a:cs typeface="Tahoma"/>
              </a:rPr>
              <a:t>There are also several specialized federal courts that have nationwide jurisdiction for particular kinds of cases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pPr eaLnBrk="1" hangingPunct="1"/>
            <a:r>
              <a:rPr lang="en-US" altLang="en-US" dirty="0">
                <a:cs typeface="Tahoma"/>
              </a:rPr>
              <a:t>Regional Jurisdiction of Federal Courts of Appeal</a:t>
            </a:r>
          </a:p>
        </p:txBody>
      </p:sp>
      <p:pic>
        <p:nvPicPr>
          <p:cNvPr id="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5746" r="-15746"/>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pPr eaLnBrk="1" hangingPunct="1"/>
            <a:r>
              <a:rPr lang="en-US" altLang="en-US" dirty="0">
                <a:cs typeface="Tahoma"/>
              </a:rPr>
              <a:t>Caseload in Federal Courts</a:t>
            </a:r>
          </a:p>
        </p:txBody>
      </p:sp>
      <p:sp>
        <p:nvSpPr>
          <p:cNvPr id="31747" name="Content Placeholder 4"/>
          <p:cNvSpPr>
            <a:spLocks noGrp="1"/>
          </p:cNvSpPr>
          <p:nvPr>
            <p:ph idx="1"/>
          </p:nvPr>
        </p:nvSpPr>
        <p:spPr/>
        <p:txBody>
          <a:bodyPr>
            <a:normAutofit fontScale="92500"/>
          </a:bodyPr>
          <a:lstStyle/>
          <a:p>
            <a:pPr eaLnBrk="1" hangingPunct="1">
              <a:spcBef>
                <a:spcPct val="0"/>
              </a:spcBef>
            </a:pPr>
            <a:r>
              <a:rPr lang="en-US" altLang="en-US" dirty="0">
                <a:cs typeface="Tahoma"/>
              </a:rPr>
              <a:t>The caseload for federal courts has ballooned in recent decades to more than 450,000 cases per year</a:t>
            </a:r>
          </a:p>
          <a:p>
            <a:pPr eaLnBrk="1" hangingPunct="1">
              <a:spcBef>
                <a:spcPct val="0"/>
              </a:spcBef>
            </a:pPr>
            <a:r>
              <a:rPr lang="en-US" altLang="en-US" dirty="0">
                <a:cs typeface="Tahoma"/>
              </a:rPr>
              <a:t>About 85 percent of cases end in district courts</a:t>
            </a:r>
          </a:p>
          <a:p>
            <a:pPr eaLnBrk="1" hangingPunct="1">
              <a:spcBef>
                <a:spcPct val="0"/>
              </a:spcBef>
            </a:pPr>
            <a:r>
              <a:rPr lang="en-US" altLang="en-US" dirty="0">
                <a:cs typeface="Tahoma"/>
              </a:rPr>
              <a:t>Thousands of cases from the appellate courts are appealed to the Supreme Court each year</a:t>
            </a:r>
          </a:p>
          <a:p>
            <a:pPr eaLnBrk="1" hangingPunct="1">
              <a:spcBef>
                <a:spcPct val="0"/>
              </a:spcBef>
            </a:pPr>
            <a:r>
              <a:rPr lang="en-US" altLang="en-US" dirty="0">
                <a:cs typeface="Tahoma"/>
              </a:rPr>
              <a:t>The Supreme Court dismisses most of these cases without a ruling on the merits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2</a:t>
            </a:r>
            <a:endParaRPr lang="en-US" altLang="en-US" dirty="0">
              <a:cs typeface="Tahoma"/>
            </a:endParaRPr>
          </a:p>
        </p:txBody>
      </p:sp>
      <p:sp>
        <p:nvSpPr>
          <p:cNvPr id="45059" name="Content Placeholder 4"/>
          <p:cNvSpPr>
            <a:spLocks noGrp="1"/>
          </p:cNvSpPr>
          <p:nvPr>
            <p:ph idx="1"/>
          </p:nvPr>
        </p:nvSpPr>
        <p:spPr/>
        <p:txBody>
          <a:bodyPr/>
          <a:lstStyle/>
          <a:p>
            <a:pPr marL="0" indent="0" eaLnBrk="1" hangingPunct="1">
              <a:buFont typeface="Arial" charset="0"/>
              <a:buNone/>
              <a:defRPr/>
            </a:pPr>
            <a:r>
              <a:rPr lang="en-US" dirty="0">
                <a:ea typeface="ＭＳ Ｐゴシック" charset="0"/>
                <a:cs typeface="Tahoma"/>
              </a:rPr>
              <a:t>A man is accused of holding up a liquor store and stealing hundreds of dollars from the cash register. Where is this case heard first?</a:t>
            </a:r>
          </a:p>
          <a:p>
            <a:pPr marL="0" indent="0" eaLnBrk="1" hangingPunct="1">
              <a:buFont typeface="Arial" charset="0"/>
              <a:buNone/>
              <a:defRPr/>
            </a:pPr>
            <a:endParaRPr lang="en-US" sz="2400" dirty="0">
              <a:ea typeface="ＭＳ Ｐゴシック" charset="0"/>
              <a:cs typeface="Tahoma"/>
            </a:endParaRPr>
          </a:p>
          <a:p>
            <a:pPr marL="573088" indent="-573088" eaLnBrk="1" hangingPunct="1">
              <a:buClrTx/>
              <a:buFont typeface="Arial" charset="0"/>
              <a:buAutoNum type="alphaUcPeriod"/>
              <a:defRPr/>
            </a:pPr>
            <a:r>
              <a:rPr lang="en-US" dirty="0">
                <a:ea typeface="ＭＳ Ｐゴシック" charset="0"/>
                <a:cs typeface="Tahoma"/>
              </a:rPr>
              <a:t>state-level trial court</a:t>
            </a:r>
          </a:p>
          <a:p>
            <a:pPr marL="573088" indent="-573088" eaLnBrk="1" hangingPunct="1">
              <a:buClrTx/>
              <a:buFont typeface="Arial" charset="0"/>
              <a:buAutoNum type="alphaUcPeriod"/>
              <a:defRPr/>
            </a:pPr>
            <a:r>
              <a:rPr lang="en-US" dirty="0">
                <a:ea typeface="ＭＳ Ｐゴシック" charset="0"/>
                <a:cs typeface="Tahoma"/>
              </a:rPr>
              <a:t>federal district court</a:t>
            </a:r>
          </a:p>
          <a:p>
            <a:pPr marL="573088" indent="-573088" eaLnBrk="1" hangingPunct="1">
              <a:buClrTx/>
              <a:buFont typeface="Arial" charset="0"/>
              <a:buAutoNum type="alphaUcPeriod"/>
              <a:defRPr/>
            </a:pPr>
            <a:r>
              <a:rPr lang="en-US" dirty="0">
                <a:ea typeface="ＭＳ Ｐゴシック" charset="0"/>
                <a:cs typeface="Tahoma"/>
              </a:rPr>
              <a:t>federal circuit court of appeal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2 (Answer)</a:t>
            </a:r>
            <a:endParaRPr lang="en-US" altLang="en-US" dirty="0">
              <a:cs typeface="Tahoma"/>
            </a:endParaRPr>
          </a:p>
        </p:txBody>
      </p:sp>
      <p:sp>
        <p:nvSpPr>
          <p:cNvPr id="47107" name="Content Placeholder 4"/>
          <p:cNvSpPr>
            <a:spLocks noGrp="1"/>
          </p:cNvSpPr>
          <p:nvPr>
            <p:ph idx="1"/>
          </p:nvPr>
        </p:nvSpPr>
        <p:spPr/>
        <p:txBody>
          <a:bodyPr/>
          <a:lstStyle/>
          <a:p>
            <a:pPr marL="0" indent="0" eaLnBrk="1" hangingPunct="1">
              <a:buFont typeface="Arial" charset="0"/>
              <a:buNone/>
              <a:defRPr/>
            </a:pPr>
            <a:r>
              <a:rPr lang="en-US" dirty="0">
                <a:ea typeface="ＭＳ Ｐゴシック" charset="0"/>
                <a:cs typeface="Tahoma"/>
              </a:rPr>
              <a:t>A man is accused of holding up a liquor store and stealing hundreds of dollars from the cash register. Where is this case heard first?</a:t>
            </a:r>
          </a:p>
          <a:p>
            <a:pPr marL="0" indent="0" eaLnBrk="1" hangingPunct="1">
              <a:buFont typeface="Arial" charset="0"/>
              <a:buNone/>
              <a:defRPr/>
            </a:pPr>
            <a:endParaRPr lang="en-US" sz="2400" dirty="0">
              <a:ea typeface="ＭＳ Ｐゴシック" charset="0"/>
              <a:cs typeface="Tahoma"/>
            </a:endParaRPr>
          </a:p>
          <a:p>
            <a:pPr marL="573088" indent="-573088" eaLnBrk="1" hangingPunct="1">
              <a:buClrTx/>
              <a:buFont typeface="Arial" charset="0"/>
              <a:buAutoNum type="alphaUcPeriod"/>
              <a:defRPr/>
            </a:pPr>
            <a:r>
              <a:rPr lang="en-US" b="1" dirty="0">
                <a:ea typeface="ＭＳ Ｐゴシック" charset="0"/>
                <a:cs typeface="Tahoma"/>
              </a:rPr>
              <a:t>state-level trial court</a:t>
            </a:r>
          </a:p>
          <a:p>
            <a:pPr marL="573088" indent="-573088" eaLnBrk="1" hangingPunct="1">
              <a:buClrTx/>
              <a:buFont typeface="Arial" charset="0"/>
              <a:buAutoNum type="alphaUcPeriod"/>
              <a:defRPr/>
            </a:pPr>
            <a:r>
              <a:rPr lang="en-US" dirty="0">
                <a:ea typeface="ＭＳ Ｐゴシック" charset="0"/>
                <a:cs typeface="Tahoma"/>
              </a:rPr>
              <a:t>federal district court</a:t>
            </a:r>
          </a:p>
          <a:p>
            <a:pPr marL="573088" indent="-573088" eaLnBrk="1" hangingPunct="1">
              <a:buClrTx/>
              <a:buFont typeface="Arial" charset="0"/>
              <a:buAutoNum type="alphaUcPeriod"/>
              <a:defRPr/>
            </a:pPr>
            <a:r>
              <a:rPr lang="en-US" dirty="0">
                <a:ea typeface="ＭＳ Ｐゴシック" charset="0"/>
                <a:cs typeface="Tahoma"/>
              </a:rPr>
              <a:t>federal circuit court of appeal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lstStyle/>
          <a:p>
            <a:pPr eaLnBrk="1" hangingPunct="1"/>
            <a:r>
              <a:rPr lang="en-US" altLang="en-US">
                <a:cs typeface="Tahoma"/>
              </a:rPr>
              <a:t>Federal Trial Courts and Federal Appellate Courts</a:t>
            </a:r>
          </a:p>
        </p:txBody>
      </p:sp>
      <p:sp>
        <p:nvSpPr>
          <p:cNvPr id="37891" name="Content Placeholder 4"/>
          <p:cNvSpPr>
            <a:spLocks noGrp="1"/>
          </p:cNvSpPr>
          <p:nvPr>
            <p:ph idx="1"/>
          </p:nvPr>
        </p:nvSpPr>
        <p:spPr/>
        <p:txBody>
          <a:bodyPr/>
          <a:lstStyle/>
          <a:p>
            <a:pPr eaLnBrk="1" hangingPunct="1"/>
            <a:r>
              <a:rPr lang="en-US" altLang="en-US" dirty="0">
                <a:cs typeface="Tahoma"/>
              </a:rPr>
              <a:t>District judges are assigned on the basis of workload; the busiest federal district court has 28 judges</a:t>
            </a:r>
          </a:p>
          <a:p>
            <a:pPr eaLnBrk="1" hangingPunct="1"/>
            <a:r>
              <a:rPr lang="en-US" altLang="en-US" dirty="0">
                <a:cs typeface="Tahoma"/>
              </a:rPr>
              <a:t>Circuit courts of appeal have between 3 and 28 permanent judgeships, depending on workload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ea typeface="ＭＳ Ｐゴシック" pitchFamily="1" charset="-128"/>
              </a:rPr>
              <a:t>The Judiciary	</a:t>
            </a:r>
          </a:p>
        </p:txBody>
      </p:sp>
      <p:sp>
        <p:nvSpPr>
          <p:cNvPr id="4099" name="Content Placeholder 2"/>
          <p:cNvSpPr>
            <a:spLocks noGrp="1"/>
          </p:cNvSpPr>
          <p:nvPr>
            <p:ph idx="1"/>
          </p:nvPr>
        </p:nvSpPr>
        <p:spPr/>
        <p:txBody>
          <a:bodyPr/>
          <a:lstStyle/>
          <a:p>
            <a:r>
              <a:rPr lang="en-US" altLang="en-US" b="1" dirty="0" smtClean="0">
                <a:ea typeface="ＭＳ Ｐゴシック" pitchFamily="1" charset="-128"/>
              </a:rPr>
              <a:t>The rule of law</a:t>
            </a:r>
            <a:r>
              <a:rPr lang="en-US" altLang="en-US" dirty="0" smtClean="0">
                <a:ea typeface="ＭＳ Ｐゴシック" pitchFamily="1" charset="-128"/>
              </a:rPr>
              <a:t> is a legal principle whereby governmental decisions are made by applying known legal principles.</a:t>
            </a:r>
          </a:p>
          <a:p>
            <a:endParaRPr lang="en-US" altLang="en-US" dirty="0">
              <a:ea typeface="ＭＳ Ｐゴシック" pitchFamily="1" charset="-128"/>
            </a:endParaRPr>
          </a:p>
          <a:p>
            <a:r>
              <a:rPr lang="en-US" altLang="en-US" dirty="0">
                <a:ea typeface="ＭＳ Ｐゴシック" pitchFamily="1" charset="-128"/>
              </a:rPr>
              <a:t>http://data.worldjusticeproject.org/</a:t>
            </a:r>
            <a:endParaRPr lang="en-US" altLang="en-US" dirty="0" smtClean="0">
              <a:ea typeface="ＭＳ Ｐゴシック" pitchFamily="1" charset="-128"/>
            </a:endParaRPr>
          </a:p>
        </p:txBody>
      </p:sp>
      <p:sp>
        <p:nvSpPr>
          <p:cNvPr id="2" name="Rectangle 1"/>
          <p:cNvSpPr/>
          <p:nvPr/>
        </p:nvSpPr>
        <p:spPr>
          <a:xfrm>
            <a:off x="2286000" y="3105835"/>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3226958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p:txBody>
          <a:bodyPr/>
          <a:lstStyle/>
          <a:p>
            <a:pPr eaLnBrk="1" hangingPunct="1"/>
            <a:r>
              <a:rPr lang="en-US" altLang="en-US">
                <a:cs typeface="Tahoma"/>
              </a:rPr>
              <a:t>The Supreme Court</a:t>
            </a:r>
          </a:p>
        </p:txBody>
      </p:sp>
      <p:sp>
        <p:nvSpPr>
          <p:cNvPr id="39939" name="Content Placeholder 4"/>
          <p:cNvSpPr>
            <a:spLocks noGrp="1"/>
          </p:cNvSpPr>
          <p:nvPr>
            <p:ph idx="1"/>
          </p:nvPr>
        </p:nvSpPr>
        <p:spPr/>
        <p:txBody>
          <a:bodyPr/>
          <a:lstStyle/>
          <a:p>
            <a:pPr eaLnBrk="1" hangingPunct="1">
              <a:spcBef>
                <a:spcPct val="0"/>
              </a:spcBef>
            </a:pPr>
            <a:r>
              <a:rPr lang="en-US" altLang="en-US" dirty="0">
                <a:cs typeface="Tahoma"/>
              </a:rPr>
              <a:t>Article III of the Constitution states, </a:t>
            </a:r>
            <a:r>
              <a:rPr lang="ja-JP" altLang="en-US" dirty="0">
                <a:cs typeface="Tahoma"/>
              </a:rPr>
              <a:t>“</a:t>
            </a:r>
            <a:r>
              <a:rPr lang="en-US" altLang="ja-JP" dirty="0">
                <a:cs typeface="Tahoma"/>
              </a:rPr>
              <a:t>The judicial power of the United States, shall be vested in one Supreme Court</a:t>
            </a:r>
            <a:r>
              <a:rPr lang="ja-JP" altLang="en-US" dirty="0">
                <a:cs typeface="Tahoma"/>
              </a:rPr>
              <a:t>”</a:t>
            </a:r>
            <a:endParaRPr lang="en-US" altLang="ja-JP" dirty="0">
              <a:cs typeface="Tahoma"/>
            </a:endParaRPr>
          </a:p>
          <a:p>
            <a:pPr eaLnBrk="1" hangingPunct="1">
              <a:spcBef>
                <a:spcPct val="0"/>
              </a:spcBef>
            </a:pPr>
            <a:r>
              <a:rPr lang="en-US" altLang="en-US" dirty="0">
                <a:cs typeface="Tahoma"/>
              </a:rPr>
              <a:t>By law, the Supreme Court has one chief justice and eight associate justices</a:t>
            </a:r>
          </a:p>
          <a:p>
            <a:pPr eaLnBrk="1" hangingPunct="1">
              <a:spcBef>
                <a:spcPct val="0"/>
              </a:spcBef>
            </a:pPr>
            <a:r>
              <a:rPr lang="en-US" altLang="en-US" dirty="0">
                <a:cs typeface="Tahoma"/>
              </a:rPr>
              <a:t>The </a:t>
            </a:r>
            <a:r>
              <a:rPr lang="en-US" altLang="en-US" b="1" i="1" dirty="0">
                <a:cs typeface="Tahoma"/>
              </a:rPr>
              <a:t>chief justice </a:t>
            </a:r>
            <a:r>
              <a:rPr lang="en-US" altLang="en-US" dirty="0">
                <a:cs typeface="Tahoma"/>
              </a:rPr>
              <a:t>presides over the Court’s public sessions, gets to speak first during deliberations, and gets to vote last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lstStyle/>
          <a:p>
            <a:pPr eaLnBrk="1" hangingPunct="1"/>
            <a:r>
              <a:rPr lang="en-US" altLang="en-US" dirty="0">
                <a:cs typeface="Tahoma"/>
              </a:rPr>
              <a:t>How Judges Are Appointed</a:t>
            </a:r>
          </a:p>
        </p:txBody>
      </p:sp>
      <p:sp>
        <p:nvSpPr>
          <p:cNvPr id="41987" name="Content Placeholder 4"/>
          <p:cNvSpPr>
            <a:spLocks noGrp="1"/>
          </p:cNvSpPr>
          <p:nvPr>
            <p:ph idx="1"/>
          </p:nvPr>
        </p:nvSpPr>
        <p:spPr/>
        <p:txBody>
          <a:bodyPr/>
          <a:lstStyle/>
          <a:p>
            <a:pPr eaLnBrk="1" hangingPunct="1"/>
            <a:r>
              <a:rPr lang="en-US" altLang="en-US" dirty="0">
                <a:cs typeface="Tahoma"/>
              </a:rPr>
              <a:t>The president nominates federal judges, and the Senate confirms</a:t>
            </a:r>
          </a:p>
          <a:p>
            <a:pPr eaLnBrk="1" hangingPunct="1"/>
            <a:r>
              <a:rPr lang="en-US" altLang="en-US" b="1" i="1" dirty="0">
                <a:cs typeface="Tahoma"/>
              </a:rPr>
              <a:t>Senatorial courtesy</a:t>
            </a:r>
            <a:r>
              <a:rPr lang="en-US" altLang="ja-JP" dirty="0">
                <a:cs typeface="Tahoma"/>
              </a:rPr>
              <a:t>—</a:t>
            </a:r>
            <a:r>
              <a:rPr lang="en-US" altLang="en-US" dirty="0">
                <a:cs typeface="Tahoma"/>
              </a:rPr>
              <a:t>before nominating a person for a federal judgeship, the president finds out whether the candidate’s home-state senators support the nomination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pPr eaLnBrk="1" hangingPunct="1"/>
            <a:r>
              <a:rPr lang="en-US" altLang="en-US">
                <a:cs typeface="Tahoma"/>
              </a:rPr>
              <a:t>Supreme Court Appointments</a:t>
            </a:r>
          </a:p>
        </p:txBody>
      </p:sp>
      <p:sp>
        <p:nvSpPr>
          <p:cNvPr id="44035" name="Content Placeholder 4"/>
          <p:cNvSpPr>
            <a:spLocks noGrp="1"/>
          </p:cNvSpPr>
          <p:nvPr>
            <p:ph idx="1"/>
          </p:nvPr>
        </p:nvSpPr>
        <p:spPr/>
        <p:txBody>
          <a:bodyPr/>
          <a:lstStyle/>
          <a:p>
            <a:pPr eaLnBrk="1" hangingPunct="1"/>
            <a:r>
              <a:rPr lang="en-US" altLang="en-US" dirty="0">
                <a:cs typeface="Tahoma"/>
              </a:rPr>
              <a:t>Since the 1950s, nominees to the Supreme Court have been questioned in depth by the Senate Judiciary Committee</a:t>
            </a:r>
          </a:p>
          <a:p>
            <a:pPr eaLnBrk="1" hangingPunct="1"/>
            <a:r>
              <a:rPr lang="en-US" altLang="en-US" dirty="0">
                <a:cs typeface="Tahoma"/>
              </a:rPr>
              <a:t>Recent nomination fights have been intensely ideological</a:t>
            </a:r>
          </a:p>
          <a:p>
            <a:pPr eaLnBrk="1" hangingPunct="1"/>
            <a:r>
              <a:rPr lang="en-US" altLang="en-US" dirty="0">
                <a:cs typeface="Tahoma"/>
              </a:rPr>
              <a:t>Presidents have turned more and more to sitting federal appellate court judges, who have proven records that can be read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p:txBody>
          <a:bodyPr/>
          <a:lstStyle/>
          <a:p>
            <a:pPr eaLnBrk="1" hangingPunct="1"/>
            <a:r>
              <a:rPr lang="en-US" altLang="en-US" dirty="0">
                <a:cs typeface="Tahoma"/>
              </a:rPr>
              <a:t>Supreme Court Justices</a:t>
            </a:r>
          </a:p>
        </p:txBody>
      </p:sp>
      <p:pic>
        <p:nvPicPr>
          <p:cNvPr id="4" name="Content Placeholder 3" descr="AMGOV14U_Table09.03.jpg"/>
          <p:cNvPicPr>
            <a:picLocks noGrp="1" noChangeAspect="1"/>
          </p:cNvPicPr>
          <p:nvPr>
            <p:ph idx="1"/>
          </p:nvPr>
        </p:nvPicPr>
        <p:blipFill rotWithShape="1">
          <a:blip r:embed="rId3">
            <a:extLst>
              <a:ext uri="{28A0092B-C50C-407E-A947-70E740481C1C}">
                <a14:useLocalDpi xmlns:a14="http://schemas.microsoft.com/office/drawing/2010/main" val="0"/>
              </a:ext>
            </a:extLst>
          </a:blip>
          <a:srcRect l="-8620" t="9023" r="-8496" b="3550"/>
          <a:stretch/>
        </p:blip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p:txBody>
          <a:bodyPr/>
          <a:lstStyle/>
          <a:p>
            <a:pPr eaLnBrk="1" hangingPunct="1"/>
            <a:r>
              <a:rPr lang="en-US" altLang="en-US" dirty="0">
                <a:cs typeface="Tahoma"/>
              </a:rPr>
              <a:t>Diversity of Federal District Court Appointees</a:t>
            </a:r>
          </a:p>
        </p:txBody>
      </p:sp>
      <p:pic>
        <p:nvPicPr>
          <p:cNvPr id="4" name="Content Placeholder 3" descr="AMGOV14U_FIG09.07.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660" t="12381" r="1660" b="12381"/>
          <a:stretch/>
        </p:blipFill>
        <p:spPr>
          <a:xfrm>
            <a:off x="2370107" y="1737895"/>
            <a:ext cx="4403786" cy="438826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p:txBody>
          <a:bodyPr/>
          <a:lstStyle/>
          <a:p>
            <a:pPr eaLnBrk="1" hangingPunct="1"/>
            <a:r>
              <a:rPr lang="en-US" altLang="en-US" dirty="0">
                <a:cs typeface="Tahoma"/>
              </a:rPr>
              <a:t>Courts as Political Institutions</a:t>
            </a:r>
          </a:p>
        </p:txBody>
      </p:sp>
      <p:sp>
        <p:nvSpPr>
          <p:cNvPr id="50179" name="Content Placeholder 4"/>
          <p:cNvSpPr>
            <a:spLocks noGrp="1"/>
          </p:cNvSpPr>
          <p:nvPr>
            <p:ph idx="1"/>
          </p:nvPr>
        </p:nvSpPr>
        <p:spPr/>
        <p:txBody>
          <a:bodyPr/>
          <a:lstStyle/>
          <a:p>
            <a:pPr eaLnBrk="1" hangingPunct="1"/>
            <a:r>
              <a:rPr lang="en-US" altLang="en-US" dirty="0">
                <a:cs typeface="Tahoma"/>
              </a:rPr>
              <a:t>Three roles for courts in the political system:</a:t>
            </a:r>
          </a:p>
          <a:p>
            <a:pPr lvl="1" eaLnBrk="1" hangingPunct="1"/>
            <a:r>
              <a:rPr lang="en-US" altLang="en-US" dirty="0">
                <a:cs typeface="Tahoma"/>
              </a:rPr>
              <a:t>Dispute resolution: fact finding and judgment</a:t>
            </a:r>
          </a:p>
          <a:p>
            <a:pPr lvl="1" eaLnBrk="1" hangingPunct="1"/>
            <a:r>
              <a:rPr lang="en-US" altLang="en-US" dirty="0">
                <a:cs typeface="Tahoma"/>
              </a:rPr>
              <a:t>Coordination: providing before-the-fact incentives and disincentives for behavior</a:t>
            </a:r>
          </a:p>
          <a:p>
            <a:pPr lvl="1" eaLnBrk="1" hangingPunct="1"/>
            <a:r>
              <a:rPr lang="en-US" altLang="en-US" dirty="0">
                <a:cs typeface="Tahoma"/>
              </a:rPr>
              <a:t>Rule interpretation: filling in </a:t>
            </a:r>
            <a:r>
              <a:rPr lang="ja-JP" altLang="en-US" dirty="0">
                <a:cs typeface="Tahoma"/>
              </a:rPr>
              <a:t>“</a:t>
            </a:r>
            <a:r>
              <a:rPr lang="en-US" altLang="ja-JP" dirty="0">
                <a:cs typeface="Tahoma"/>
              </a:rPr>
              <a:t>gaps</a:t>
            </a:r>
            <a:r>
              <a:rPr lang="ja-JP" altLang="en-US" dirty="0">
                <a:cs typeface="Tahoma"/>
              </a:rPr>
              <a:t>”</a:t>
            </a:r>
            <a:r>
              <a:rPr lang="en-US" altLang="ja-JP" dirty="0">
                <a:cs typeface="Tahoma"/>
              </a:rPr>
              <a:t> in the law</a:t>
            </a:r>
          </a:p>
          <a:p>
            <a:pPr eaLnBrk="1" hangingPunct="1"/>
            <a:r>
              <a:rPr lang="en-US" altLang="en-US" dirty="0">
                <a:cs typeface="Tahoma"/>
              </a:rPr>
              <a:t>This is the institution principle at work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pPr eaLnBrk="1" hangingPunct="1"/>
            <a:r>
              <a:rPr lang="en-US" altLang="en-US">
                <a:cs typeface="Tahoma"/>
              </a:rPr>
              <a:t>The Power of Judicial Review</a:t>
            </a:r>
          </a:p>
        </p:txBody>
      </p:sp>
      <p:sp>
        <p:nvSpPr>
          <p:cNvPr id="52227" name="Content Placeholder 4"/>
          <p:cNvSpPr>
            <a:spLocks noGrp="1"/>
          </p:cNvSpPr>
          <p:nvPr>
            <p:ph idx="1"/>
          </p:nvPr>
        </p:nvSpPr>
        <p:spPr/>
        <p:txBody>
          <a:bodyPr/>
          <a:lstStyle/>
          <a:p>
            <a:pPr eaLnBrk="1" hangingPunct="1"/>
            <a:r>
              <a:rPr lang="en-US" altLang="en-US" dirty="0">
                <a:cs typeface="Tahoma"/>
              </a:rPr>
              <a:t>Judicial review: the power of the courts to declare actions of the legislative and executive branches invalid or unconstitutional</a:t>
            </a:r>
          </a:p>
          <a:p>
            <a:pPr eaLnBrk="1" hangingPunct="1"/>
            <a:r>
              <a:rPr lang="en-US" altLang="en-US" dirty="0">
                <a:cs typeface="Tahoma"/>
              </a:rPr>
              <a:t>Judicial review is not explicitly granted to the Court in the Constitution but was asserted by the Court in </a:t>
            </a:r>
            <a:r>
              <a:rPr lang="en-US" altLang="en-US" i="1" dirty="0">
                <a:cs typeface="Tahoma"/>
              </a:rPr>
              <a:t>Marbury v. Madison</a:t>
            </a:r>
            <a:r>
              <a:rPr lang="en-US" altLang="en-US" dirty="0">
                <a:cs typeface="Tahoma"/>
              </a:rPr>
              <a:t> (1803)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pPr algn="l" eaLnBrk="1" hangingPunct="1"/>
            <a:r>
              <a:rPr lang="en-US" altLang="en-US" b="1" i="1" smtClean="0">
                <a:latin typeface="Helvetica" pitchFamily="1" charset="0"/>
                <a:ea typeface="ＭＳ Ｐゴシック" pitchFamily="1" charset="-128"/>
              </a:rPr>
              <a:t>Marbury v. Madison </a:t>
            </a:r>
            <a:r>
              <a:rPr lang="en-US" altLang="en-US" b="1" smtClean="0">
                <a:latin typeface="Helvetica" pitchFamily="1" charset="0"/>
                <a:ea typeface="ＭＳ Ｐゴシック" pitchFamily="1" charset="-128"/>
              </a:rPr>
              <a:t>(1803)</a:t>
            </a:r>
          </a:p>
        </p:txBody>
      </p:sp>
      <p:sp>
        <p:nvSpPr>
          <p:cNvPr id="53251" name="Content Placeholder 4"/>
          <p:cNvSpPr>
            <a:spLocks noGrp="1"/>
          </p:cNvSpPr>
          <p:nvPr>
            <p:ph idx="1"/>
          </p:nvPr>
        </p:nvSpPr>
        <p:spPr/>
        <p:txBody>
          <a:bodyPr/>
          <a:lstStyle/>
          <a:p>
            <a:pPr eaLnBrk="1" hangingPunct="1">
              <a:defRPr/>
            </a:pPr>
            <a:r>
              <a:rPr lang="en-US" dirty="0" smtClean="0">
                <a:latin typeface="Helvetica" pitchFamily="1" charset="0"/>
                <a:ea typeface="ＭＳ Ｐゴシック" pitchFamily="1" charset="-128"/>
              </a:rPr>
              <a:t>The Judiciary Act of 1789:</a:t>
            </a:r>
          </a:p>
          <a:p>
            <a:pPr lvl="1" eaLnBrk="1" hangingPunct="1">
              <a:defRPr/>
            </a:pPr>
            <a:r>
              <a:rPr lang="en-US" dirty="0" smtClean="0">
                <a:latin typeface="Helvetica" pitchFamily="1" charset="0"/>
                <a:ea typeface="ＭＳ Ｐゴシック" pitchFamily="1" charset="-128"/>
              </a:rPr>
              <a:t>Establishes federal court structure. Supreme Court, 13 District Courts. 3 Circuit Courts</a:t>
            </a:r>
          </a:p>
          <a:p>
            <a:pPr marL="57150" indent="0" eaLnBrk="1" hangingPunct="1">
              <a:buFont typeface="Arial" charset="0"/>
              <a:buNone/>
              <a:defRPr/>
            </a:pPr>
            <a:endParaRPr lang="en-US" dirty="0">
              <a:latin typeface="Helvetica" pitchFamily="1" charset="0"/>
              <a:ea typeface="ＭＳ Ｐゴシック" pitchFamily="1" charset="-128"/>
            </a:endParaRPr>
          </a:p>
          <a:p>
            <a:pPr marL="514350" indent="-457200" eaLnBrk="1" hangingPunct="1">
              <a:buFont typeface="Arial" pitchFamily="34" charset="0"/>
              <a:buChar char="•"/>
              <a:defRPr/>
            </a:pPr>
            <a:r>
              <a:rPr lang="en-US" dirty="0" err="1" smtClean="0">
                <a:latin typeface="Helvetica" pitchFamily="1" charset="0"/>
                <a:ea typeface="ＭＳ Ｐゴシック" pitchFamily="1" charset="-128"/>
              </a:rPr>
              <a:t>Speicifed</a:t>
            </a:r>
            <a:r>
              <a:rPr lang="en-US" dirty="0" smtClean="0">
                <a:latin typeface="Helvetica" pitchFamily="1" charset="0"/>
                <a:ea typeface="ＭＳ Ｐゴシック" pitchFamily="1" charset="-128"/>
              </a:rPr>
              <a:t> jurisdiction:  </a:t>
            </a:r>
          </a:p>
          <a:p>
            <a:pPr marL="914400" lvl="1" indent="-457200" eaLnBrk="1" hangingPunct="1">
              <a:buFont typeface="Arial" pitchFamily="34" charset="0"/>
              <a:buChar char="•"/>
              <a:defRPr/>
            </a:pPr>
            <a:r>
              <a:rPr lang="en-US" dirty="0" smtClean="0">
                <a:latin typeface="Helvetica" pitchFamily="1" charset="0"/>
                <a:ea typeface="ＭＳ Ｐゴシック" pitchFamily="1" charset="-128"/>
              </a:rPr>
              <a:t>Gives the SC “original jurisdiction” in some areas.</a:t>
            </a:r>
          </a:p>
        </p:txBody>
      </p:sp>
    </p:spTree>
    <p:extLst>
      <p:ext uri="{BB962C8B-B14F-4D97-AF65-F5344CB8AC3E}">
        <p14:creationId xmlns:p14="http://schemas.microsoft.com/office/powerpoint/2010/main" val="3450779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ea typeface="ＭＳ Ｐゴシック" pitchFamily="1" charset="-128"/>
              </a:rPr>
              <a:t>Marbury v. Madison</a:t>
            </a:r>
          </a:p>
        </p:txBody>
      </p:sp>
      <p:sp>
        <p:nvSpPr>
          <p:cNvPr id="28675" name="Content Placeholder 3"/>
          <p:cNvSpPr>
            <a:spLocks noGrp="1"/>
          </p:cNvSpPr>
          <p:nvPr>
            <p:ph sz="half" idx="2"/>
          </p:nvPr>
        </p:nvSpPr>
        <p:spPr/>
        <p:txBody>
          <a:bodyPr>
            <a:normAutofit lnSpcReduction="10000"/>
          </a:bodyPr>
          <a:lstStyle/>
          <a:p>
            <a:r>
              <a:rPr lang="en-US" altLang="en-US" smtClean="0">
                <a:ea typeface="ＭＳ Ｐゴシック" pitchFamily="1" charset="-128"/>
              </a:rPr>
              <a:t>Adams loses election and in the final 2 weeks of his presidency, approves 16 judegships.</a:t>
            </a:r>
          </a:p>
          <a:p>
            <a:r>
              <a:rPr lang="en-US" altLang="en-US" smtClean="0">
                <a:ea typeface="ＭＳ Ｐゴシック" pitchFamily="1" charset="-128"/>
              </a:rPr>
              <a:t>Appoints his sec of state, John Marshall, to Chief Justice of SC.</a:t>
            </a:r>
          </a:p>
          <a:p>
            <a:r>
              <a:rPr lang="en-US" altLang="en-US" smtClean="0">
                <a:ea typeface="ＭＳ Ｐゴシック" pitchFamily="1" charset="-128"/>
              </a:rPr>
              <a:t>Political rivals were not pleased.</a:t>
            </a:r>
          </a:p>
        </p:txBody>
      </p:sp>
      <p:pic>
        <p:nvPicPr>
          <p:cNvPr id="28676" name="Content Placeholder 6" descr="Marshall"/>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3811588"/>
            <a:ext cx="4038600" cy="2070100"/>
          </a:xfrm>
          <a:noFill/>
        </p:spPr>
      </p:pic>
      <p:pic>
        <p:nvPicPr>
          <p:cNvPr id="28677" name="Picture 4" descr="John_Ad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4813"/>
            <a:ext cx="40386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1371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b="1" i="1" smtClean="0">
                <a:latin typeface="Helvetica" pitchFamily="1" charset="0"/>
                <a:ea typeface="ＭＳ Ｐゴシック" pitchFamily="1" charset="-128"/>
              </a:rPr>
              <a:t>Marbury v. Madison </a:t>
            </a:r>
            <a:r>
              <a:rPr lang="en-US" altLang="en-US" b="1" smtClean="0">
                <a:latin typeface="Helvetica" pitchFamily="1" charset="0"/>
                <a:ea typeface="ＭＳ Ｐゴシック" pitchFamily="1" charset="-128"/>
              </a:rPr>
              <a:t>(1803)</a:t>
            </a:r>
            <a:endParaRPr lang="en-US" altLang="en-US" smtClean="0">
              <a:ea typeface="ＭＳ Ｐゴシック" pitchFamily="1" charset="-128"/>
            </a:endParaRPr>
          </a:p>
        </p:txBody>
      </p:sp>
      <p:sp>
        <p:nvSpPr>
          <p:cNvPr id="29699" name="Content Placeholder 3"/>
          <p:cNvSpPr>
            <a:spLocks noGrp="1"/>
          </p:cNvSpPr>
          <p:nvPr>
            <p:ph sz="half" idx="2"/>
          </p:nvPr>
        </p:nvSpPr>
        <p:spPr/>
        <p:txBody>
          <a:bodyPr/>
          <a:lstStyle/>
          <a:p>
            <a:pPr eaLnBrk="1" hangingPunct="1"/>
            <a:r>
              <a:rPr lang="en-US" altLang="en-US" sz="2000" smtClean="0">
                <a:latin typeface="Helvetica" pitchFamily="1" charset="0"/>
                <a:ea typeface="ＭＳ Ｐゴシック" pitchFamily="1" charset="-128"/>
              </a:rPr>
              <a:t>William Marbury had been granted a judicial commission but the commission had not been delivered in time</a:t>
            </a:r>
          </a:p>
          <a:p>
            <a:pPr eaLnBrk="1" hangingPunct="1"/>
            <a:r>
              <a:rPr lang="en-US" altLang="en-US" sz="2000" smtClean="0">
                <a:latin typeface="Helvetica" pitchFamily="1" charset="0"/>
                <a:ea typeface="ＭＳ Ｐゴシック" pitchFamily="1" charset="-128"/>
              </a:rPr>
              <a:t>Marbury sued and the Court ruled that the portion of the Judiciary Act of 1789 that gave the Court power to compel Madison to deliver the commission was invalid</a:t>
            </a:r>
          </a:p>
          <a:p>
            <a:pPr eaLnBrk="1" hangingPunct="1"/>
            <a:r>
              <a:rPr lang="en-US" altLang="en-US" sz="2000" smtClean="0">
                <a:latin typeface="Helvetica" pitchFamily="1" charset="0"/>
                <a:ea typeface="ＭＳ Ｐゴシック" pitchFamily="1" charset="-128"/>
              </a:rPr>
              <a:t>The Court thus asserted it had the power to rule a law unconstitutional</a:t>
            </a:r>
          </a:p>
          <a:p>
            <a:endParaRPr lang="en-US" altLang="en-US" sz="2000" smtClean="0">
              <a:ea typeface="ＭＳ Ｐゴシック" pitchFamily="1" charset="-128"/>
            </a:endParaRPr>
          </a:p>
        </p:txBody>
      </p:sp>
      <p:pic>
        <p:nvPicPr>
          <p:cNvPr id="29700" name="Picture 4" descr="marbu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1203325"/>
            <a:ext cx="35020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mad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188" y="3960813"/>
            <a:ext cx="3408362"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54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pPr eaLnBrk="1" hangingPunct="1"/>
            <a:r>
              <a:rPr lang="en-US" altLang="en-US" dirty="0">
                <a:cs typeface="Tahoma"/>
              </a:rPr>
              <a:t>Judicial Independence and the Political Judiciary</a:t>
            </a:r>
          </a:p>
        </p:txBody>
      </p:sp>
      <p:sp>
        <p:nvSpPr>
          <p:cNvPr id="5123" name="Content Placeholder 4"/>
          <p:cNvSpPr>
            <a:spLocks noGrp="1"/>
          </p:cNvSpPr>
          <p:nvPr>
            <p:ph idx="1"/>
          </p:nvPr>
        </p:nvSpPr>
        <p:spPr/>
        <p:txBody>
          <a:bodyPr>
            <a:normAutofit lnSpcReduction="10000"/>
          </a:bodyPr>
          <a:lstStyle/>
          <a:p>
            <a:pPr eaLnBrk="1" hangingPunct="1"/>
            <a:r>
              <a:rPr lang="en-US" altLang="en-US" dirty="0">
                <a:cs typeface="Tahoma"/>
              </a:rPr>
              <a:t>Courts serve the essential functions of settling disputes and interpreting the law</a:t>
            </a:r>
          </a:p>
          <a:p>
            <a:pPr eaLnBrk="1" hangingPunct="1"/>
            <a:r>
              <a:rPr lang="en-US" altLang="en-US" dirty="0">
                <a:cs typeface="Tahoma"/>
              </a:rPr>
              <a:t>The most distinctive feature of the federal judiciary is its independence; it is separate from the other branches, and federal judges are appointed for life</a:t>
            </a:r>
          </a:p>
          <a:p>
            <a:pPr eaLnBrk="1" hangingPunct="1"/>
            <a:r>
              <a:rPr lang="en-US" altLang="en-US" dirty="0">
                <a:cs typeface="Tahoma"/>
              </a:rPr>
              <a:t>Because judges have preferences about what government should do, courts are fundamentally political institutions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p:txBody>
          <a:bodyPr/>
          <a:lstStyle/>
          <a:p>
            <a:pPr eaLnBrk="1" hangingPunct="1"/>
            <a:r>
              <a:rPr lang="en-US" altLang="en-US" dirty="0">
                <a:cs typeface="Tahoma"/>
              </a:rPr>
              <a:t>The Use of Judicial Review</a:t>
            </a:r>
          </a:p>
        </p:txBody>
      </p:sp>
      <p:sp>
        <p:nvSpPr>
          <p:cNvPr id="56323" name="Content Placeholder 4"/>
          <p:cNvSpPr>
            <a:spLocks noGrp="1"/>
          </p:cNvSpPr>
          <p:nvPr>
            <p:ph idx="1"/>
          </p:nvPr>
        </p:nvSpPr>
        <p:spPr/>
        <p:txBody>
          <a:bodyPr>
            <a:normAutofit lnSpcReduction="10000"/>
          </a:bodyPr>
          <a:lstStyle/>
          <a:p>
            <a:pPr eaLnBrk="1" hangingPunct="1"/>
            <a:r>
              <a:rPr lang="en-US" altLang="en-US" dirty="0">
                <a:cs typeface="Tahoma"/>
              </a:rPr>
              <a:t>The Court did not use judicial review much right after </a:t>
            </a:r>
            <a:r>
              <a:rPr lang="en-US" altLang="en-US" i="1" dirty="0">
                <a:cs typeface="Tahoma"/>
              </a:rPr>
              <a:t>Marbury v. Madison</a:t>
            </a:r>
            <a:r>
              <a:rPr lang="en-US" altLang="en-US" dirty="0">
                <a:cs typeface="Tahoma"/>
              </a:rPr>
              <a:t>, but it has used it quite a bit more frequently in recent decades</a:t>
            </a:r>
          </a:p>
          <a:p>
            <a:pPr eaLnBrk="1" hangingPunct="1"/>
            <a:r>
              <a:rPr lang="en-US" altLang="en-US" dirty="0">
                <a:cs typeface="Tahoma"/>
              </a:rPr>
              <a:t>Judicial review has been used to</a:t>
            </a:r>
          </a:p>
          <a:p>
            <a:pPr lvl="1" eaLnBrk="1" hangingPunct="1"/>
            <a:r>
              <a:rPr lang="en-US" altLang="en-US" dirty="0">
                <a:cs typeface="Tahoma"/>
              </a:rPr>
              <a:t>Reverse state actions</a:t>
            </a:r>
          </a:p>
          <a:p>
            <a:pPr lvl="1" eaLnBrk="1" hangingPunct="1"/>
            <a:r>
              <a:rPr lang="en-US" altLang="en-US" dirty="0">
                <a:cs typeface="Tahoma"/>
              </a:rPr>
              <a:t>Overturn federal agency actions</a:t>
            </a:r>
          </a:p>
          <a:p>
            <a:pPr lvl="1" eaLnBrk="1" hangingPunct="1"/>
            <a:r>
              <a:rPr lang="en-US" altLang="en-US" dirty="0">
                <a:cs typeface="Tahoma"/>
              </a:rPr>
              <a:t>Challenge presidential action</a:t>
            </a:r>
          </a:p>
          <a:p>
            <a:pPr lvl="1" eaLnBrk="1" hangingPunct="1"/>
            <a:r>
              <a:rPr lang="en-US" altLang="en-US" dirty="0">
                <a:cs typeface="Tahoma"/>
              </a:rPr>
              <a:t>Overturn federal law</a:t>
            </a:r>
          </a:p>
          <a:p>
            <a:pPr lvl="1" eaLnBrk="1" hangingPunct="1"/>
            <a:endParaRPr lang="en-US" altLang="en-US" dirty="0">
              <a:cs typeface="Tahom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Supreme Court Rulings Invalidating Acts of Congress </a:t>
            </a:r>
            <a:endParaRPr lang="en-US" dirty="0"/>
          </a:p>
        </p:txBody>
      </p:sp>
      <p:pic>
        <p:nvPicPr>
          <p:cNvPr id="4" name="Content Placeholder 3" descr="AMGOV14U_FIG09.03.jpg"/>
          <p:cNvPicPr>
            <a:picLocks noGrp="1" noChangeAspect="1"/>
          </p:cNvPicPr>
          <p:nvPr>
            <p:ph idx="1"/>
          </p:nvPr>
        </p:nvPicPr>
        <p:blipFill rotWithShape="1">
          <a:blip r:embed="rId3">
            <a:extLst>
              <a:ext uri="{28A0092B-C50C-407E-A947-70E740481C1C}">
                <a14:useLocalDpi xmlns:a14="http://schemas.microsoft.com/office/drawing/2010/main" val="0"/>
              </a:ext>
            </a:extLst>
          </a:blip>
          <a:srcRect l="6356" t="27074" r="6034" b="12698"/>
          <a:stretch/>
        </p:blipFill>
        <p:spPr>
          <a:xfrm>
            <a:off x="457200" y="1980486"/>
            <a:ext cx="8229600" cy="3794672"/>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MGOV14U_Table09.02a.jpg"/>
          <p:cNvPicPr>
            <a:picLocks noGrp="1" noChangeAspect="1"/>
          </p:cNvPicPr>
          <p:nvPr>
            <p:ph idx="1"/>
          </p:nvPr>
        </p:nvPicPr>
        <p:blipFill rotWithShape="1">
          <a:blip r:embed="rId3">
            <a:extLst>
              <a:ext uri="{28A0092B-C50C-407E-A947-70E740481C1C}">
                <a14:useLocalDpi xmlns:a14="http://schemas.microsoft.com/office/drawing/2010/main" val="0"/>
              </a:ext>
            </a:extLst>
          </a:blip>
          <a:srcRect l="-5916" t="3955" r="-9871"/>
          <a:stretch/>
        </p:blipFill>
        <p:spPr/>
      </p:pic>
      <p:pic>
        <p:nvPicPr>
          <p:cNvPr id="6" name="Content Placeholder 5" descr="AMGOV14U_Table09.02b.jpg"/>
          <p:cNvPicPr>
            <a:picLocks noGrp="1" noChangeAspect="1"/>
          </p:cNvPicPr>
          <p:nvPr>
            <p:ph idx="13"/>
          </p:nvPr>
        </p:nvPicPr>
        <p:blipFill rotWithShape="1">
          <a:blip r:embed="rId4">
            <a:extLst>
              <a:ext uri="{28A0092B-C50C-407E-A947-70E740481C1C}">
                <a14:useLocalDpi xmlns:a14="http://schemas.microsoft.com/office/drawing/2010/main" val="0"/>
              </a:ext>
            </a:extLst>
          </a:blip>
          <a:srcRect t="8419" b="-38099"/>
          <a:stretch/>
        </p:blipFill>
        <p:spPr>
          <a:xfrm>
            <a:off x="4577347" y="1737895"/>
            <a:ext cx="3967747" cy="3185208"/>
          </a:xfrm>
        </p:spPr>
      </p:pic>
      <p:sp>
        <p:nvSpPr>
          <p:cNvPr id="62466" name="Title 3"/>
          <p:cNvSpPr>
            <a:spLocks noGrp="1"/>
          </p:cNvSpPr>
          <p:nvPr>
            <p:ph type="title"/>
          </p:nvPr>
        </p:nvSpPr>
        <p:spPr/>
        <p:txBody>
          <a:bodyPr/>
          <a:lstStyle/>
          <a:p>
            <a:pPr eaLnBrk="1" hangingPunct="1"/>
            <a:r>
              <a:rPr lang="en-US" altLang="en-US" dirty="0">
                <a:cs typeface="Tahoma"/>
              </a:rPr>
              <a:t>Landmark </a:t>
            </a:r>
            <a:br>
              <a:rPr lang="en-US" altLang="en-US" dirty="0">
                <a:cs typeface="Tahoma"/>
              </a:rPr>
            </a:br>
            <a:r>
              <a:rPr lang="en-US" altLang="en-US" dirty="0">
                <a:cs typeface="Tahoma"/>
              </a:rPr>
              <a:t>Supreme Court Cases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p:txBody>
          <a:bodyPr/>
          <a:lstStyle/>
          <a:p>
            <a:pPr eaLnBrk="1" hangingPunct="1"/>
            <a:r>
              <a:rPr lang="en-US" altLang="en-US">
                <a:cs typeface="Tahoma"/>
              </a:rPr>
              <a:t>The Supreme Court in Action:</a:t>
            </a:r>
            <a:br>
              <a:rPr lang="en-US" altLang="en-US">
                <a:cs typeface="Tahoma"/>
              </a:rPr>
            </a:br>
            <a:r>
              <a:rPr lang="en-US" altLang="en-US">
                <a:cs typeface="Tahoma"/>
              </a:rPr>
              <a:t>Rules of Access</a:t>
            </a:r>
          </a:p>
        </p:txBody>
      </p:sp>
      <p:sp>
        <p:nvSpPr>
          <p:cNvPr id="64515" name="Content Placeholder 4"/>
          <p:cNvSpPr>
            <a:spLocks noGrp="1"/>
          </p:cNvSpPr>
          <p:nvPr>
            <p:ph idx="1"/>
          </p:nvPr>
        </p:nvSpPr>
        <p:spPr/>
        <p:txBody>
          <a:bodyPr/>
          <a:lstStyle/>
          <a:p>
            <a:pPr eaLnBrk="1" hangingPunct="1"/>
            <a:r>
              <a:rPr lang="en-US" altLang="en-US" dirty="0">
                <a:cs typeface="Tahoma"/>
              </a:rPr>
              <a:t>The Constitution defines judicial power as extending to </a:t>
            </a:r>
            <a:r>
              <a:rPr lang="ja-JP" altLang="en-US" dirty="0">
                <a:cs typeface="Tahoma"/>
              </a:rPr>
              <a:t>“</a:t>
            </a:r>
            <a:r>
              <a:rPr lang="en-US" altLang="ja-JP" dirty="0">
                <a:cs typeface="Tahoma"/>
              </a:rPr>
              <a:t>cases and controversies</a:t>
            </a:r>
            <a:r>
              <a:rPr lang="ja-JP" altLang="en-US" dirty="0">
                <a:cs typeface="Tahoma"/>
              </a:rPr>
              <a:t>”</a:t>
            </a:r>
            <a:endParaRPr lang="en-US" altLang="ja-JP" dirty="0">
              <a:cs typeface="Tahoma"/>
            </a:endParaRPr>
          </a:p>
          <a:p>
            <a:pPr eaLnBrk="1" hangingPunct="1"/>
            <a:r>
              <a:rPr lang="en-US" altLang="en-US" dirty="0">
                <a:cs typeface="Tahoma"/>
              </a:rPr>
              <a:t>This means</a:t>
            </a:r>
          </a:p>
          <a:p>
            <a:pPr lvl="1" eaLnBrk="1" hangingPunct="1"/>
            <a:r>
              <a:rPr lang="en-US" altLang="en-US" dirty="0">
                <a:cs typeface="Tahoma"/>
              </a:rPr>
              <a:t>No advisory opinions</a:t>
            </a:r>
          </a:p>
          <a:p>
            <a:pPr lvl="1" eaLnBrk="1" hangingPunct="1"/>
            <a:r>
              <a:rPr lang="en-US" altLang="en-US" dirty="0">
                <a:cs typeface="Tahoma"/>
              </a:rPr>
              <a:t>Parties must have standing—the right of an individual or organization to initiate a case</a:t>
            </a:r>
          </a:p>
          <a:p>
            <a:pPr lvl="1" eaLnBrk="1" hangingPunct="1"/>
            <a:r>
              <a:rPr lang="en-US" altLang="en-US" dirty="0">
                <a:cs typeface="Tahoma"/>
              </a:rPr>
              <a:t>The issue must not be moot—a case that no longer requires resolution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a:spLocks noGrp="1"/>
          </p:cNvSpPr>
          <p:nvPr>
            <p:ph type="title"/>
          </p:nvPr>
        </p:nvSpPr>
        <p:spPr/>
        <p:txBody>
          <a:bodyPr/>
          <a:lstStyle/>
          <a:p>
            <a:pPr eaLnBrk="1" hangingPunct="1"/>
            <a:r>
              <a:rPr lang="en-US" altLang="en-US" dirty="0">
                <a:cs typeface="Tahoma"/>
              </a:rPr>
              <a:t>Cases Filed in the </a:t>
            </a:r>
            <a:br>
              <a:rPr lang="en-US" altLang="en-US" dirty="0">
                <a:cs typeface="Tahoma"/>
              </a:rPr>
            </a:br>
            <a:r>
              <a:rPr lang="en-US" altLang="en-US" dirty="0">
                <a:cs typeface="Tahoma"/>
              </a:rPr>
              <a:t>U.S. Supreme Court</a:t>
            </a:r>
          </a:p>
        </p:txBody>
      </p:sp>
      <p:pic>
        <p:nvPicPr>
          <p:cNvPr id="4" name="Content Placeholder 3" descr="AMGOV14U_FIG09.05.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086" t="11852" r="1356" b="17085"/>
          <a:stretch/>
        </p:blipFill>
        <p:spPr>
          <a:xfrm>
            <a:off x="2131962" y="1737895"/>
            <a:ext cx="5201382" cy="4388268"/>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p:cNvSpPr>
            <a:spLocks noGrp="1"/>
          </p:cNvSpPr>
          <p:nvPr>
            <p:ph type="title"/>
          </p:nvPr>
        </p:nvSpPr>
        <p:spPr/>
        <p:txBody>
          <a:bodyPr/>
          <a:lstStyle/>
          <a:p>
            <a:pPr eaLnBrk="1" hangingPunct="1"/>
            <a:r>
              <a:rPr lang="en-US" altLang="en-US" dirty="0">
                <a:cs typeface="Tahoma"/>
              </a:rPr>
              <a:t>The Supreme Court in Action:</a:t>
            </a:r>
            <a:br>
              <a:rPr lang="en-US" altLang="en-US" dirty="0">
                <a:cs typeface="Tahoma"/>
              </a:rPr>
            </a:br>
            <a:r>
              <a:rPr lang="en-US" altLang="en-US" dirty="0">
                <a:cs typeface="Tahoma"/>
              </a:rPr>
              <a:t>Access</a:t>
            </a:r>
          </a:p>
        </p:txBody>
      </p:sp>
      <p:sp>
        <p:nvSpPr>
          <p:cNvPr id="68611" name="Content Placeholder 4"/>
          <p:cNvSpPr>
            <a:spLocks noGrp="1"/>
          </p:cNvSpPr>
          <p:nvPr>
            <p:ph idx="1"/>
          </p:nvPr>
        </p:nvSpPr>
        <p:spPr/>
        <p:txBody>
          <a:bodyPr>
            <a:normAutofit lnSpcReduction="10000"/>
          </a:bodyPr>
          <a:lstStyle/>
          <a:p>
            <a:pPr eaLnBrk="1" hangingPunct="1"/>
            <a:r>
              <a:rPr lang="en-US" altLang="en-US" dirty="0">
                <a:cs typeface="Tahoma"/>
              </a:rPr>
              <a:t>Beyond those rules, the Court chooses to hear cases based on the preferences and priorities of the justices</a:t>
            </a:r>
          </a:p>
          <a:p>
            <a:pPr eaLnBrk="1" hangingPunct="1"/>
            <a:r>
              <a:rPr lang="en-US" altLang="en-US" dirty="0">
                <a:cs typeface="Tahoma"/>
              </a:rPr>
              <a:t>The justices’ clerks pore over all petitions and generate memos on the various cases, and any one justice can ask that a case be considered for a hearing</a:t>
            </a:r>
          </a:p>
          <a:p>
            <a:pPr eaLnBrk="1" hangingPunct="1"/>
            <a:r>
              <a:rPr lang="en-US" altLang="en-US" dirty="0">
                <a:cs typeface="Tahoma"/>
              </a:rPr>
              <a:t>The nine justices meet to decide which cases will be granted certiorari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3"/>
          <p:cNvSpPr>
            <a:spLocks noGrp="1"/>
          </p:cNvSpPr>
          <p:nvPr>
            <p:ph type="title"/>
          </p:nvPr>
        </p:nvSpPr>
        <p:spPr/>
        <p:txBody>
          <a:bodyPr/>
          <a:lstStyle/>
          <a:p>
            <a:pPr eaLnBrk="1" hangingPunct="1"/>
            <a:r>
              <a:rPr lang="en-US" altLang="en-US" dirty="0">
                <a:cs typeface="Tahoma"/>
              </a:rPr>
              <a:t>The Supreme Court in Action:</a:t>
            </a:r>
            <a:br>
              <a:rPr lang="en-US" altLang="en-US" dirty="0">
                <a:cs typeface="Tahoma"/>
              </a:rPr>
            </a:br>
            <a:r>
              <a:rPr lang="en-US" altLang="en-US" dirty="0" smtClean="0">
                <a:cs typeface="Tahoma"/>
              </a:rPr>
              <a:t>Access – Writ of Certiorari</a:t>
            </a:r>
            <a:endParaRPr lang="en-US" altLang="en-US" dirty="0">
              <a:cs typeface="Tahoma"/>
            </a:endParaRPr>
          </a:p>
        </p:txBody>
      </p:sp>
      <p:sp>
        <p:nvSpPr>
          <p:cNvPr id="70658" name="Content Placeholder 4"/>
          <p:cNvSpPr>
            <a:spLocks noGrp="1"/>
          </p:cNvSpPr>
          <p:nvPr>
            <p:ph idx="1"/>
          </p:nvPr>
        </p:nvSpPr>
        <p:spPr/>
        <p:txBody>
          <a:bodyPr>
            <a:normAutofit lnSpcReduction="10000"/>
          </a:bodyPr>
          <a:lstStyle/>
          <a:p>
            <a:pPr eaLnBrk="1" hangingPunct="1"/>
            <a:r>
              <a:rPr lang="en-US" altLang="en-US" dirty="0">
                <a:cs typeface="Tahoma"/>
              </a:rPr>
              <a:t>Writ of certiorari: a formal request by an appellant to have the Supreme Court review a decision of a lower court</a:t>
            </a:r>
          </a:p>
          <a:p>
            <a:pPr eaLnBrk="1" hangingPunct="1"/>
            <a:r>
              <a:rPr lang="en-US" altLang="en-US" dirty="0">
                <a:cs typeface="Tahoma"/>
              </a:rPr>
              <a:t>Generally, certiorari is granted when</a:t>
            </a:r>
          </a:p>
          <a:p>
            <a:pPr lvl="1" eaLnBrk="1" hangingPunct="1"/>
            <a:r>
              <a:rPr lang="en-US" altLang="en-US" dirty="0">
                <a:cs typeface="Tahoma"/>
              </a:rPr>
              <a:t>There are conflicting decisions by two or more lower courts</a:t>
            </a:r>
          </a:p>
          <a:p>
            <a:pPr lvl="1" eaLnBrk="1" hangingPunct="1"/>
            <a:r>
              <a:rPr lang="en-US" altLang="en-US" dirty="0">
                <a:cs typeface="Tahoma"/>
              </a:rPr>
              <a:t>There are conflicts between a lower court decision and a previous Supreme Court decision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3</a:t>
            </a:r>
            <a:endParaRPr lang="en-US" altLang="en-US" dirty="0">
              <a:cs typeface="Tahoma"/>
            </a:endParaRPr>
          </a:p>
        </p:txBody>
      </p:sp>
      <p:sp>
        <p:nvSpPr>
          <p:cNvPr id="72707" name="Content Placeholder 4"/>
          <p:cNvSpPr>
            <a:spLocks noGrp="1"/>
          </p:cNvSpPr>
          <p:nvPr>
            <p:ph idx="1"/>
          </p:nvPr>
        </p:nvSpPr>
        <p:spPr/>
        <p:txBody>
          <a:bodyPr/>
          <a:lstStyle/>
          <a:p>
            <a:pPr marL="0" indent="0" eaLnBrk="1" hangingPunct="1">
              <a:buFont typeface="Arial" charset="0"/>
              <a:buNone/>
            </a:pPr>
            <a:r>
              <a:rPr lang="en-US" altLang="en-US" dirty="0">
                <a:cs typeface="Tahoma"/>
              </a:rPr>
              <a:t>How many of the nine justices must agree to grant a writ of certiorari?</a:t>
            </a:r>
          </a:p>
          <a:p>
            <a:pPr marL="0" indent="0" eaLnBrk="1" hangingPunct="1">
              <a:buFont typeface="Arial" charset="0"/>
              <a:buNone/>
            </a:pPr>
            <a:endParaRPr lang="en-US" altLang="en-US" sz="2400" dirty="0">
              <a:cs typeface="Tahoma"/>
            </a:endParaRPr>
          </a:p>
          <a:p>
            <a:pPr marL="0" indent="0" eaLnBrk="1" hangingPunct="1">
              <a:buClrTx/>
              <a:buFont typeface="Arial" charset="0"/>
              <a:buAutoNum type="alphaUcPeriod"/>
            </a:pPr>
            <a:r>
              <a:rPr lang="en-US" altLang="en-US" sz="2800" dirty="0">
                <a:cs typeface="Tahoma"/>
              </a:rPr>
              <a:t> one</a:t>
            </a:r>
          </a:p>
          <a:p>
            <a:pPr marL="0" indent="0" eaLnBrk="1" hangingPunct="1">
              <a:buClrTx/>
              <a:buFont typeface="Arial" charset="0"/>
              <a:buAutoNum type="alphaUcPeriod"/>
            </a:pPr>
            <a:r>
              <a:rPr lang="en-US" altLang="en-US" sz="2800" dirty="0">
                <a:cs typeface="Tahoma"/>
              </a:rPr>
              <a:t> four</a:t>
            </a:r>
          </a:p>
          <a:p>
            <a:pPr marL="0" indent="0" eaLnBrk="1" hangingPunct="1">
              <a:buClrTx/>
              <a:buFont typeface="Arial" charset="0"/>
              <a:buAutoNum type="alphaUcPeriod"/>
            </a:pPr>
            <a:r>
              <a:rPr lang="en-US" altLang="en-US" sz="2800" dirty="0">
                <a:cs typeface="Tahoma"/>
              </a:rPr>
              <a:t> five</a:t>
            </a:r>
          </a:p>
          <a:p>
            <a:pPr marL="0" indent="0" eaLnBrk="1" hangingPunct="1">
              <a:buClrTx/>
              <a:buFont typeface="Arial" charset="0"/>
              <a:buAutoNum type="alphaUcPeriod"/>
            </a:pPr>
            <a:r>
              <a:rPr lang="en-US" altLang="en-US" sz="2800" dirty="0">
                <a:cs typeface="Tahoma"/>
              </a:rPr>
              <a:t> nine</a:t>
            </a:r>
          </a:p>
          <a:p>
            <a:pPr marL="0" indent="0" eaLnBrk="1" hangingPunct="1">
              <a:buFont typeface="Arial" charset="0"/>
              <a:buNone/>
            </a:pPr>
            <a:endParaRPr lang="en-US" altLang="en-US" dirty="0">
              <a:cs typeface="Tahom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3 (Answer)</a:t>
            </a:r>
            <a:endParaRPr lang="en-US" altLang="en-US" dirty="0">
              <a:cs typeface="Tahoma"/>
            </a:endParaRPr>
          </a:p>
        </p:txBody>
      </p:sp>
      <p:sp>
        <p:nvSpPr>
          <p:cNvPr id="74755" name="Content Placeholder 4"/>
          <p:cNvSpPr>
            <a:spLocks noGrp="1"/>
          </p:cNvSpPr>
          <p:nvPr>
            <p:ph idx="1"/>
          </p:nvPr>
        </p:nvSpPr>
        <p:spPr/>
        <p:txBody>
          <a:bodyPr/>
          <a:lstStyle/>
          <a:p>
            <a:pPr marL="0" indent="0" eaLnBrk="1" hangingPunct="1">
              <a:buFont typeface="Arial" charset="0"/>
              <a:buNone/>
            </a:pPr>
            <a:r>
              <a:rPr lang="en-US" altLang="en-US" dirty="0">
                <a:cs typeface="Tahoma"/>
              </a:rPr>
              <a:t>How many of the nine justices must agree to grant a writ of certiorari?</a:t>
            </a:r>
          </a:p>
          <a:p>
            <a:pPr marL="0" indent="0" eaLnBrk="1" hangingPunct="1">
              <a:buFont typeface="Arial" charset="0"/>
              <a:buNone/>
            </a:pPr>
            <a:endParaRPr lang="en-US" altLang="en-US" sz="2400" dirty="0">
              <a:cs typeface="Tahoma"/>
            </a:endParaRPr>
          </a:p>
          <a:p>
            <a:pPr marL="0" indent="0" eaLnBrk="1" hangingPunct="1">
              <a:buClrTx/>
              <a:buFont typeface="Arial" charset="0"/>
              <a:buAutoNum type="alphaUcPeriod"/>
            </a:pPr>
            <a:r>
              <a:rPr lang="en-US" altLang="en-US" sz="2800" dirty="0">
                <a:cs typeface="Tahoma"/>
              </a:rPr>
              <a:t> one</a:t>
            </a:r>
          </a:p>
          <a:p>
            <a:pPr marL="0" indent="0" eaLnBrk="1" hangingPunct="1">
              <a:buClrTx/>
              <a:buFont typeface="Arial" charset="0"/>
              <a:buAutoNum type="alphaUcPeriod"/>
            </a:pPr>
            <a:r>
              <a:rPr lang="en-US" altLang="en-US" sz="2800" b="1" dirty="0">
                <a:cs typeface="Tahoma"/>
              </a:rPr>
              <a:t> four</a:t>
            </a:r>
          </a:p>
          <a:p>
            <a:pPr marL="0" indent="0" eaLnBrk="1" hangingPunct="1">
              <a:buClrTx/>
              <a:buFont typeface="Arial" charset="0"/>
              <a:buAutoNum type="alphaUcPeriod"/>
            </a:pPr>
            <a:r>
              <a:rPr lang="en-US" altLang="en-US" sz="2800" dirty="0">
                <a:cs typeface="Tahoma"/>
              </a:rPr>
              <a:t> five</a:t>
            </a:r>
          </a:p>
          <a:p>
            <a:pPr marL="0" indent="0" eaLnBrk="1" hangingPunct="1">
              <a:buClrTx/>
              <a:buFont typeface="Arial" charset="0"/>
              <a:buAutoNum type="alphaUcPeriod"/>
            </a:pPr>
            <a:r>
              <a:rPr lang="en-US" altLang="en-US" sz="2800" dirty="0">
                <a:cs typeface="Tahoma"/>
              </a:rPr>
              <a:t> nine</a:t>
            </a:r>
          </a:p>
          <a:p>
            <a:pPr marL="0" indent="0" eaLnBrk="1" hangingPunct="1">
              <a:buFont typeface="Arial" charset="0"/>
              <a:buNone/>
            </a:pPr>
            <a:endParaRPr lang="en-US" altLang="en-US" dirty="0">
              <a:cs typeface="Tahom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3"/>
          <p:cNvSpPr>
            <a:spLocks noGrp="1"/>
          </p:cNvSpPr>
          <p:nvPr>
            <p:ph type="title"/>
          </p:nvPr>
        </p:nvSpPr>
        <p:spPr/>
        <p:txBody>
          <a:bodyPr/>
          <a:lstStyle/>
          <a:p>
            <a:pPr eaLnBrk="1" hangingPunct="1"/>
            <a:r>
              <a:rPr lang="en-US" altLang="en-US" dirty="0">
                <a:cs typeface="Tahoma"/>
              </a:rPr>
              <a:t>Reaching the Supreme Court through Certiorari</a:t>
            </a:r>
          </a:p>
        </p:txBody>
      </p:sp>
      <p:pic>
        <p:nvPicPr>
          <p:cNvPr id="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67692" r="-67692"/>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pPr eaLnBrk="1" hangingPunct="1"/>
            <a:r>
              <a:rPr lang="en-US" altLang="en-US" dirty="0">
                <a:cs typeface="Tahoma"/>
              </a:rPr>
              <a:t>Judicial Independence and the Political </a:t>
            </a:r>
            <a:r>
              <a:rPr lang="en-US" altLang="en-US" dirty="0" smtClean="0">
                <a:cs typeface="Tahoma"/>
              </a:rPr>
              <a:t>Judiciary: Hamilton</a:t>
            </a:r>
            <a:endParaRPr lang="en-US" altLang="en-US" dirty="0">
              <a:cs typeface="Tahoma"/>
            </a:endParaRPr>
          </a:p>
        </p:txBody>
      </p:sp>
      <p:sp>
        <p:nvSpPr>
          <p:cNvPr id="7171" name="Content Placeholder 4"/>
          <p:cNvSpPr>
            <a:spLocks noGrp="1"/>
          </p:cNvSpPr>
          <p:nvPr>
            <p:ph idx="1"/>
          </p:nvPr>
        </p:nvSpPr>
        <p:spPr/>
        <p:txBody>
          <a:bodyPr>
            <a:normAutofit fontScale="92500" lnSpcReduction="10000"/>
          </a:bodyPr>
          <a:lstStyle/>
          <a:p>
            <a:pPr marL="0" indent="0" eaLnBrk="1" hangingPunct="1">
              <a:spcBef>
                <a:spcPct val="0"/>
              </a:spcBef>
              <a:buFont typeface="Wingdings" charset="2"/>
              <a:buNone/>
            </a:pPr>
            <a:r>
              <a:rPr lang="ja-JP" altLang="en-US" dirty="0">
                <a:cs typeface="Tahoma"/>
              </a:rPr>
              <a:t>“</a:t>
            </a:r>
            <a:r>
              <a:rPr lang="en-US" altLang="ja-JP" dirty="0">
                <a:cs typeface="Tahoma"/>
              </a:rPr>
              <a:t>The judiciary, from the nature of its functions, will always be the least dangerous to the political rights of the Constitution</a:t>
            </a:r>
            <a:r>
              <a:rPr lang="en-US" dirty="0">
                <a:cs typeface="Tahoma"/>
              </a:rPr>
              <a:t>…</a:t>
            </a:r>
            <a:r>
              <a:rPr lang="en-US" altLang="ja-JP" dirty="0">
                <a:cs typeface="Tahoma"/>
              </a:rPr>
              <a:t>.The judiciary</a:t>
            </a:r>
            <a:r>
              <a:rPr lang="en-US" dirty="0">
                <a:cs typeface="Tahoma"/>
              </a:rPr>
              <a:t>…</a:t>
            </a:r>
            <a:r>
              <a:rPr lang="en-US" altLang="ja-JP" dirty="0">
                <a:cs typeface="Tahoma"/>
              </a:rPr>
              <a:t>has no influence over either the sword or the purse, no direction either of the strength or of the wealth of the society, and can take no active resolution whatever. It may truly be said to have neither FORCE nor WILL, but merely judgment.</a:t>
            </a:r>
            <a:r>
              <a:rPr lang="ja-JP" altLang="en-US" dirty="0">
                <a:cs typeface="Tahoma"/>
              </a:rPr>
              <a:t>”</a:t>
            </a:r>
            <a:endParaRPr lang="en-US" altLang="ja-JP" dirty="0">
              <a:cs typeface="Tahoma"/>
            </a:endParaRPr>
          </a:p>
          <a:p>
            <a:pPr marL="0" indent="0" algn="r" eaLnBrk="1" hangingPunct="1">
              <a:spcBef>
                <a:spcPct val="0"/>
              </a:spcBef>
              <a:buFont typeface="Wingdings" charset="2"/>
              <a:buNone/>
            </a:pPr>
            <a:r>
              <a:rPr lang="en-US" altLang="en-US" i="1" dirty="0">
                <a:cs typeface="Tahoma"/>
              </a:rPr>
              <a:t>	</a:t>
            </a:r>
            <a:r>
              <a:rPr lang="en-US" altLang="en-US" i="1" dirty="0">
                <a:cs typeface="Tahoma"/>
                <a:sym typeface="Symbol" charset="2"/>
              </a:rPr>
              <a:t>—</a:t>
            </a:r>
            <a:r>
              <a:rPr lang="en-US" altLang="en-US" dirty="0">
                <a:cs typeface="Tahoma"/>
              </a:rPr>
              <a:t>Alexander Hamilton, </a:t>
            </a:r>
            <a:r>
              <a:rPr lang="en-US" altLang="en-US" i="1" dirty="0">
                <a:cs typeface="Tahoma"/>
              </a:rPr>
              <a:t>Federalist 78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3"/>
          <p:cNvSpPr>
            <a:spLocks noGrp="1"/>
          </p:cNvSpPr>
          <p:nvPr>
            <p:ph type="title"/>
          </p:nvPr>
        </p:nvSpPr>
        <p:spPr/>
        <p:txBody>
          <a:bodyPr/>
          <a:lstStyle/>
          <a:p>
            <a:pPr eaLnBrk="1" hangingPunct="1"/>
            <a:r>
              <a:rPr lang="en-US" altLang="en-US" dirty="0">
                <a:cs typeface="Tahoma"/>
              </a:rPr>
              <a:t>Controlling the Flow of Cases</a:t>
            </a:r>
          </a:p>
        </p:txBody>
      </p:sp>
      <p:sp>
        <p:nvSpPr>
          <p:cNvPr id="78851" name="Content Placeholder 4"/>
          <p:cNvSpPr>
            <a:spLocks noGrp="1"/>
          </p:cNvSpPr>
          <p:nvPr>
            <p:ph idx="1"/>
          </p:nvPr>
        </p:nvSpPr>
        <p:spPr/>
        <p:txBody>
          <a:bodyPr/>
          <a:lstStyle/>
          <a:p>
            <a:pPr eaLnBrk="1" hangingPunct="1"/>
            <a:r>
              <a:rPr lang="en-US" altLang="en-US" dirty="0">
                <a:cs typeface="Tahoma"/>
              </a:rPr>
              <a:t>Solicitor general: the Solicitor general (an officer in the Justice Department) screens out many cases in which the federal government is a party</a:t>
            </a:r>
          </a:p>
          <a:p>
            <a:pPr eaLnBrk="1" hangingPunct="1"/>
            <a:r>
              <a:rPr lang="en-US" altLang="en-US" dirty="0">
                <a:cs typeface="Tahoma"/>
              </a:rPr>
              <a:t>Law clerks: each justice has four clerks, drawn from the top law schools in the country, who screen cases for justices and assist in general legal research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a:spLocks noGrp="1"/>
          </p:cNvSpPr>
          <p:nvPr>
            <p:ph type="title"/>
          </p:nvPr>
        </p:nvSpPr>
        <p:spPr/>
        <p:txBody>
          <a:bodyPr/>
          <a:lstStyle/>
          <a:p>
            <a:pPr eaLnBrk="1" hangingPunct="1"/>
            <a:r>
              <a:rPr lang="en-US" altLang="en-US" dirty="0">
                <a:cs typeface="Tahoma"/>
              </a:rPr>
              <a:t>The Supreme Court’s </a:t>
            </a:r>
            <a:r>
              <a:rPr lang="en-US" altLang="en-US" dirty="0" smtClean="0">
                <a:cs typeface="Tahoma"/>
              </a:rPr>
              <a:t>Procedures 1</a:t>
            </a:r>
            <a:endParaRPr lang="en-US" altLang="en-US" dirty="0">
              <a:cs typeface="Tahoma"/>
            </a:endParaRPr>
          </a:p>
        </p:txBody>
      </p:sp>
      <p:sp>
        <p:nvSpPr>
          <p:cNvPr id="80899" name="Content Placeholder 4"/>
          <p:cNvSpPr>
            <a:spLocks noGrp="1"/>
          </p:cNvSpPr>
          <p:nvPr>
            <p:ph idx="1"/>
          </p:nvPr>
        </p:nvSpPr>
        <p:spPr/>
        <p:txBody>
          <a:bodyPr>
            <a:normAutofit fontScale="92500"/>
          </a:bodyPr>
          <a:lstStyle/>
          <a:p>
            <a:pPr eaLnBrk="1" hangingPunct="1"/>
            <a:r>
              <a:rPr lang="en-US" altLang="en-US" dirty="0">
                <a:cs typeface="Tahoma"/>
              </a:rPr>
              <a:t>Parties to the case file briefs</a:t>
            </a:r>
          </a:p>
          <a:p>
            <a:pPr lvl="1" eaLnBrk="1" hangingPunct="1"/>
            <a:r>
              <a:rPr lang="en-US" altLang="en-US" b="1" i="1" dirty="0">
                <a:cs typeface="Tahoma"/>
              </a:rPr>
              <a:t>Briefs</a:t>
            </a:r>
            <a:r>
              <a:rPr lang="en-US" altLang="en-US" dirty="0">
                <a:cs typeface="Tahoma"/>
              </a:rPr>
              <a:t> are documents in which the attorneys explain why the Court should rule in their favor</a:t>
            </a:r>
          </a:p>
          <a:p>
            <a:pPr lvl="1" eaLnBrk="1" hangingPunct="1"/>
            <a:r>
              <a:rPr lang="en-US" altLang="en-US" b="1" i="1" dirty="0">
                <a:cs typeface="Tahoma"/>
              </a:rPr>
              <a:t>Amicus curiae </a:t>
            </a:r>
            <a:r>
              <a:rPr lang="en-US" altLang="en-US" dirty="0">
                <a:cs typeface="Tahoma"/>
              </a:rPr>
              <a:t>briefs are filed by those who are interested in the case but not a party to it</a:t>
            </a:r>
          </a:p>
          <a:p>
            <a:pPr eaLnBrk="1" hangingPunct="1"/>
            <a:r>
              <a:rPr lang="en-US" altLang="en-US" b="1" i="1" dirty="0">
                <a:cs typeface="Tahoma"/>
              </a:rPr>
              <a:t>Oral arguments </a:t>
            </a:r>
            <a:r>
              <a:rPr lang="en-US" altLang="en-US" dirty="0">
                <a:cs typeface="Tahoma"/>
              </a:rPr>
              <a:t>come next</a:t>
            </a:r>
          </a:p>
          <a:p>
            <a:pPr lvl="1" eaLnBrk="1" hangingPunct="1"/>
            <a:r>
              <a:rPr lang="en-US" altLang="en-US" dirty="0">
                <a:cs typeface="Tahoma"/>
              </a:rPr>
              <a:t>Attorneys appear before the Court, present their arguments, and answer questions from the justices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3"/>
          <p:cNvSpPr>
            <a:spLocks noGrp="1"/>
          </p:cNvSpPr>
          <p:nvPr>
            <p:ph type="title"/>
          </p:nvPr>
        </p:nvSpPr>
        <p:spPr/>
        <p:txBody>
          <a:bodyPr/>
          <a:lstStyle/>
          <a:p>
            <a:pPr eaLnBrk="1" hangingPunct="1"/>
            <a:r>
              <a:rPr lang="en-US" altLang="en-US" dirty="0">
                <a:cs typeface="Tahoma"/>
              </a:rPr>
              <a:t>The Supreme </a:t>
            </a:r>
            <a:r>
              <a:rPr lang="en-US" altLang="en-US">
                <a:cs typeface="Tahoma"/>
              </a:rPr>
              <a:t>Court’s </a:t>
            </a:r>
            <a:r>
              <a:rPr lang="en-US" altLang="en-US" smtClean="0">
                <a:cs typeface="Tahoma"/>
              </a:rPr>
              <a:t>Procedures 2</a:t>
            </a:r>
            <a:endParaRPr lang="en-US" altLang="en-US" dirty="0">
              <a:cs typeface="Tahoma"/>
            </a:endParaRPr>
          </a:p>
        </p:txBody>
      </p:sp>
      <p:sp>
        <p:nvSpPr>
          <p:cNvPr id="94211" name="Content Placeholder 4"/>
          <p:cNvSpPr>
            <a:spLocks noGrp="1"/>
          </p:cNvSpPr>
          <p:nvPr>
            <p:ph idx="1"/>
          </p:nvPr>
        </p:nvSpPr>
        <p:spPr/>
        <p:txBody>
          <a:bodyPr>
            <a:normAutofit fontScale="92500" lnSpcReduction="10000"/>
          </a:bodyPr>
          <a:lstStyle/>
          <a:p>
            <a:pPr eaLnBrk="1" hangingPunct="1">
              <a:defRPr/>
            </a:pPr>
            <a:r>
              <a:rPr lang="en-US" dirty="0">
                <a:cs typeface="Tahoma"/>
              </a:rPr>
              <a:t>Conference</a:t>
            </a:r>
          </a:p>
          <a:p>
            <a:pPr lvl="1" eaLnBrk="1" hangingPunct="1">
              <a:defRPr/>
            </a:pPr>
            <a:r>
              <a:rPr lang="en-US" dirty="0">
                <a:cs typeface="Tahoma"/>
              </a:rPr>
              <a:t>The case is discussed and a preliminary vote taken</a:t>
            </a:r>
          </a:p>
          <a:p>
            <a:pPr eaLnBrk="1" hangingPunct="1">
              <a:defRPr/>
            </a:pPr>
            <a:r>
              <a:rPr lang="en-US" b="1" i="1" dirty="0">
                <a:cs typeface="Tahoma"/>
              </a:rPr>
              <a:t>Opinion </a:t>
            </a:r>
            <a:r>
              <a:rPr lang="en-US" dirty="0">
                <a:cs typeface="Tahoma"/>
              </a:rPr>
              <a:t>writing</a:t>
            </a:r>
          </a:p>
          <a:p>
            <a:pPr lvl="1" eaLnBrk="1" hangingPunct="1">
              <a:defRPr/>
            </a:pPr>
            <a:r>
              <a:rPr lang="en-US" dirty="0">
                <a:cs typeface="Tahoma"/>
              </a:rPr>
              <a:t>One of the members of the majority is assigned the task of writing a majority opinion</a:t>
            </a:r>
          </a:p>
          <a:p>
            <a:pPr lvl="1" eaLnBrk="1" hangingPunct="1">
              <a:defRPr/>
            </a:pPr>
            <a:r>
              <a:rPr lang="en-US" dirty="0">
                <a:cs typeface="Tahoma"/>
              </a:rPr>
              <a:t>Drafts of the opinion are circulated, and changes may be suggested</a:t>
            </a:r>
          </a:p>
          <a:p>
            <a:pPr lvl="1" eaLnBrk="1" hangingPunct="1">
              <a:defRPr/>
            </a:pPr>
            <a:r>
              <a:rPr lang="en-US" dirty="0">
                <a:cs typeface="Tahoma"/>
              </a:rPr>
              <a:t>Justices in the minority write one or more </a:t>
            </a:r>
            <a:r>
              <a:rPr lang="en-US" b="1" i="1" dirty="0">
                <a:cs typeface="Tahoma"/>
              </a:rPr>
              <a:t>dissents</a:t>
            </a:r>
            <a:endParaRPr lang="en-US" dirty="0">
              <a:cs typeface="Tahom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3"/>
          <p:cNvSpPr>
            <a:spLocks noGrp="1"/>
          </p:cNvSpPr>
          <p:nvPr>
            <p:ph type="title"/>
          </p:nvPr>
        </p:nvSpPr>
        <p:spPr/>
        <p:txBody>
          <a:bodyPr/>
          <a:lstStyle/>
          <a:p>
            <a:pPr eaLnBrk="1" hangingPunct="1"/>
            <a:r>
              <a:rPr lang="en-US" altLang="en-US" dirty="0">
                <a:cs typeface="Tahoma"/>
              </a:rPr>
              <a:t>The Supreme Court’s Decision-Making Process</a:t>
            </a:r>
          </a:p>
        </p:txBody>
      </p:sp>
      <p:pic>
        <p:nvPicPr>
          <p:cNvPr id="4" name="Content Placeholder 3" descr="AMGOV14U_FIG09.06.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483" t="28307" r="2483" b="6173"/>
          <a:stretch/>
        </p:blipFill>
        <p:spPr>
          <a:xfrm>
            <a:off x="457200" y="2706161"/>
            <a:ext cx="8229600" cy="2058664"/>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p:cNvSpPr>
            <a:spLocks noGrp="1"/>
          </p:cNvSpPr>
          <p:nvPr>
            <p:ph type="title"/>
          </p:nvPr>
        </p:nvSpPr>
        <p:spPr/>
        <p:txBody>
          <a:bodyPr/>
          <a:lstStyle/>
          <a:p>
            <a:pPr eaLnBrk="1" hangingPunct="1"/>
            <a:r>
              <a:rPr lang="en-US" altLang="en-US" dirty="0">
                <a:cs typeface="Tahoma"/>
              </a:rPr>
              <a:t>Judicial Decision Making:</a:t>
            </a:r>
            <a:br>
              <a:rPr lang="en-US" altLang="en-US" dirty="0">
                <a:cs typeface="Tahoma"/>
              </a:rPr>
            </a:br>
            <a:r>
              <a:rPr lang="en-US" altLang="en-US" dirty="0">
                <a:cs typeface="Tahoma"/>
              </a:rPr>
              <a:t>Restraint vs. Activism</a:t>
            </a:r>
          </a:p>
        </p:txBody>
      </p:sp>
      <p:sp>
        <p:nvSpPr>
          <p:cNvPr id="87043" name="Content Placeholder 4"/>
          <p:cNvSpPr>
            <a:spLocks noGrp="1"/>
          </p:cNvSpPr>
          <p:nvPr>
            <p:ph idx="1"/>
          </p:nvPr>
        </p:nvSpPr>
        <p:spPr/>
        <p:txBody>
          <a:bodyPr>
            <a:normAutofit fontScale="92500"/>
          </a:bodyPr>
          <a:lstStyle/>
          <a:p>
            <a:pPr eaLnBrk="1" hangingPunct="1"/>
            <a:r>
              <a:rPr lang="en-US" altLang="en-US" b="1" i="1" dirty="0">
                <a:cs typeface="Tahoma"/>
              </a:rPr>
              <a:t>Judicial restraint</a:t>
            </a:r>
            <a:r>
              <a:rPr lang="en-US" altLang="ja-JP" dirty="0">
                <a:cs typeface="Tahoma"/>
              </a:rPr>
              <a:t>—</a:t>
            </a:r>
            <a:r>
              <a:rPr lang="en-US" altLang="en-US" dirty="0">
                <a:cs typeface="Tahoma"/>
              </a:rPr>
              <a:t>the judicial philosophy whose adherents refuse to go beyond the text of the Constitution in interpreting its meaning</a:t>
            </a:r>
          </a:p>
          <a:p>
            <a:pPr eaLnBrk="1" hangingPunct="1"/>
            <a:r>
              <a:rPr lang="en-US" altLang="en-US" b="1" i="1" dirty="0">
                <a:cs typeface="Tahoma"/>
              </a:rPr>
              <a:t>Judicial activism</a:t>
            </a:r>
            <a:r>
              <a:rPr lang="en-US" altLang="ja-JP" dirty="0">
                <a:cs typeface="Tahoma"/>
              </a:rPr>
              <a:t>—</a:t>
            </a:r>
            <a:r>
              <a:rPr lang="en-US" altLang="en-US" dirty="0">
                <a:cs typeface="Tahoma"/>
              </a:rPr>
              <a:t>the judicial philosophy that posits that the Court should see beyond the text of the Constitution or a statute to consider broader societal implications for its decisions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p:txBody>
          <a:bodyPr/>
          <a:lstStyle/>
          <a:p>
            <a:pPr eaLnBrk="1" hangingPunct="1"/>
            <a:r>
              <a:rPr lang="en-US" altLang="en-US" dirty="0">
                <a:cs typeface="Tahoma"/>
              </a:rPr>
              <a:t>Judicial Decision Making:</a:t>
            </a:r>
            <a:br>
              <a:rPr lang="en-US" altLang="en-US" dirty="0">
                <a:cs typeface="Tahoma"/>
              </a:rPr>
            </a:br>
            <a:r>
              <a:rPr lang="en-US" altLang="en-US" dirty="0">
                <a:cs typeface="Tahoma"/>
              </a:rPr>
              <a:t>Political Ideology</a:t>
            </a:r>
          </a:p>
        </p:txBody>
      </p:sp>
      <p:sp>
        <p:nvSpPr>
          <p:cNvPr id="89091" name="Content Placeholder 4"/>
          <p:cNvSpPr>
            <a:spLocks noGrp="1"/>
          </p:cNvSpPr>
          <p:nvPr>
            <p:ph idx="1"/>
          </p:nvPr>
        </p:nvSpPr>
        <p:spPr/>
        <p:txBody>
          <a:bodyPr/>
          <a:lstStyle/>
          <a:p>
            <a:pPr eaLnBrk="1" hangingPunct="1"/>
            <a:r>
              <a:rPr lang="en-US" altLang="en-US" dirty="0">
                <a:cs typeface="Tahoma"/>
              </a:rPr>
              <a:t>The extent of the liberal or conservative attitudes of justices plays an important role in their decisions</a:t>
            </a:r>
          </a:p>
          <a:p>
            <a:pPr eaLnBrk="1" hangingPunct="1"/>
            <a:r>
              <a:rPr lang="en-US" altLang="en-US" dirty="0">
                <a:cs typeface="Tahoma"/>
              </a:rPr>
              <a:t>Activism and restraint are not synonymous with liberal and conservative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p:cNvSpPr>
            <a:spLocks noGrp="1"/>
          </p:cNvSpPr>
          <p:nvPr>
            <p:ph type="title"/>
          </p:nvPr>
        </p:nvSpPr>
        <p:spPr/>
        <p:txBody>
          <a:bodyPr/>
          <a:lstStyle/>
          <a:p>
            <a:pPr eaLnBrk="1" hangingPunct="1"/>
            <a:r>
              <a:rPr lang="en-US" altLang="en-US">
                <a:cs typeface="Tahoma"/>
              </a:rPr>
              <a:t>The Expanding Power of the Judiciary</a:t>
            </a:r>
          </a:p>
        </p:txBody>
      </p:sp>
      <p:sp>
        <p:nvSpPr>
          <p:cNvPr id="91139" name="Content Placeholder 4"/>
          <p:cNvSpPr>
            <a:spLocks noGrp="1"/>
          </p:cNvSpPr>
          <p:nvPr>
            <p:ph idx="1"/>
          </p:nvPr>
        </p:nvSpPr>
        <p:spPr/>
        <p:txBody>
          <a:bodyPr/>
          <a:lstStyle/>
          <a:p>
            <a:pPr eaLnBrk="1" hangingPunct="1"/>
            <a:r>
              <a:rPr lang="en-US" altLang="en-US" dirty="0">
                <a:cs typeface="Tahoma"/>
              </a:rPr>
              <a:t>During the 1960s and 1970s, the courts liberalized standing—more could sue</a:t>
            </a:r>
          </a:p>
          <a:p>
            <a:pPr eaLnBrk="1" hangingPunct="1"/>
            <a:r>
              <a:rPr lang="en-US" altLang="en-US" dirty="0">
                <a:cs typeface="Tahoma"/>
              </a:rPr>
              <a:t>The courts also broadened the scope of relief by allowing for class-action lawsuits</a:t>
            </a:r>
          </a:p>
          <a:p>
            <a:pPr eaLnBrk="1" hangingPunct="1"/>
            <a:r>
              <a:rPr lang="en-US" altLang="en-US" dirty="0">
                <a:cs typeface="Tahoma"/>
              </a:rPr>
              <a:t>The courts also began to employ structural remedies, sometimes retaining control of a case until a mandate was implemented</a:t>
            </a:r>
          </a:p>
          <a:p>
            <a:pPr eaLnBrk="1" hangingPunct="1"/>
            <a:r>
              <a:rPr lang="en-US" altLang="en-US" dirty="0">
                <a:cs typeface="Tahoma"/>
              </a:rPr>
              <a:t>All are expansions of judicial power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idx="1"/>
          </p:nvPr>
        </p:nvSpPr>
        <p:spPr/>
        <p:txBody>
          <a:bodyPr/>
          <a:lstStyle/>
          <a:p>
            <a:r>
              <a:rPr lang="en-US" dirty="0" smtClean="0"/>
              <a:t>Following this slide, you will find additional images, figures, and tables from the textbook.</a:t>
            </a:r>
            <a:endParaRPr lang="en-US" dirty="0"/>
          </a:p>
        </p:txBody>
      </p:sp>
    </p:spTree>
    <p:extLst>
      <p:ext uri="{BB962C8B-B14F-4D97-AF65-F5344CB8AC3E}">
        <p14:creationId xmlns:p14="http://schemas.microsoft.com/office/powerpoint/2010/main" val="1640721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Judicial Direction: Gay Marriage</a:t>
            </a:r>
            <a:endParaRPr lang="en-US" dirty="0"/>
          </a:p>
        </p:txBody>
      </p:sp>
      <p:pic>
        <p:nvPicPr>
          <p:cNvPr id="4" name="Content Placeholder 3" descr="AMGOV14U_Photo09.01.jpg"/>
          <p:cNvPicPr>
            <a:picLocks noGrp="1" noChangeAspect="1"/>
          </p:cNvPicPr>
          <p:nvPr>
            <p:ph idx="1"/>
          </p:nvPr>
        </p:nvPicPr>
        <p:blipFill rotWithShape="1">
          <a:blip r:embed="rId3">
            <a:extLst>
              <a:ext uri="{28A0092B-C50C-407E-A947-70E740481C1C}">
                <a14:useLocalDpi xmlns:a14="http://schemas.microsoft.com/office/drawing/2010/main" val="0"/>
              </a:ext>
            </a:extLst>
          </a:blip>
          <a:srcRect r="4922" b="140"/>
          <a:stretch/>
        </p:blipFill>
        <p:spPr/>
      </p:pic>
    </p:spTree>
    <p:extLst>
      <p:ext uri="{BB962C8B-B14F-4D97-AF65-F5344CB8AC3E}">
        <p14:creationId xmlns:p14="http://schemas.microsoft.com/office/powerpoint/2010/main" val="18773762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the Evidence: The Supreme Court’s Ideology</a:t>
            </a:r>
            <a:endParaRPr lang="en-US" dirty="0"/>
          </a:p>
        </p:txBody>
      </p:sp>
      <p:pic>
        <p:nvPicPr>
          <p:cNvPr id="4" name="Content Placeholder 3" descr="AMGOV14U_UNFIG09.0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2772" t="1061" r="-12694"/>
          <a:stretch/>
        </p:blipFill>
        <p:spPr/>
      </p:pic>
    </p:spTree>
    <p:extLst>
      <p:ext uri="{BB962C8B-B14F-4D97-AF65-F5344CB8AC3E}">
        <p14:creationId xmlns:p14="http://schemas.microsoft.com/office/powerpoint/2010/main" val="96826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pPr eaLnBrk="1" hangingPunct="1"/>
            <a:r>
              <a:rPr lang="en-US" altLang="en-US">
                <a:cs typeface="Tahoma"/>
              </a:rPr>
              <a:t>The Judicial Process</a:t>
            </a:r>
          </a:p>
        </p:txBody>
      </p:sp>
      <p:sp>
        <p:nvSpPr>
          <p:cNvPr id="9219" name="Content Placeholder 4"/>
          <p:cNvSpPr>
            <a:spLocks noGrp="1"/>
          </p:cNvSpPr>
          <p:nvPr>
            <p:ph idx="1"/>
          </p:nvPr>
        </p:nvSpPr>
        <p:spPr/>
        <p:txBody>
          <a:bodyPr/>
          <a:lstStyle/>
          <a:p>
            <a:pPr eaLnBrk="1" hangingPunct="1"/>
            <a:r>
              <a:rPr lang="en-US" altLang="en-US" dirty="0">
                <a:cs typeface="Tahoma"/>
              </a:rPr>
              <a:t>While judges are political actors, they are constrained by institutions and norms just as other political actors are</a:t>
            </a:r>
          </a:p>
          <a:p>
            <a:pPr eaLnBrk="1" hangingPunct="1"/>
            <a:r>
              <a:rPr lang="en-US" altLang="en-US" dirty="0">
                <a:cs typeface="Tahoma"/>
              </a:rPr>
              <a:t>The main constraints are the Constitution and the laws, common law, legal precedents, and established judicial procedures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the Evidence: Some Justices’ Ideological Trajectories</a:t>
            </a:r>
            <a:endParaRPr lang="en-US" dirty="0"/>
          </a:p>
        </p:txBody>
      </p:sp>
      <p:pic>
        <p:nvPicPr>
          <p:cNvPr id="4" name="Content Placeholder 3" descr="AMGOV14U_UNFIG09.02.jpg"/>
          <p:cNvPicPr>
            <a:picLocks noGrp="1" noChangeAspect="1"/>
          </p:cNvPicPr>
          <p:nvPr>
            <p:ph idx="1"/>
          </p:nvPr>
        </p:nvPicPr>
        <p:blipFill rotWithShape="1">
          <a:blip r:embed="rId3">
            <a:extLst>
              <a:ext uri="{28A0092B-C50C-407E-A947-70E740481C1C}">
                <a14:useLocalDpi xmlns:a14="http://schemas.microsoft.com/office/drawing/2010/main" val="0"/>
              </a:ext>
            </a:extLst>
          </a:blip>
          <a:srcRect l="-4655" t="2911" r="-4590"/>
          <a:stretch/>
        </p:blipFill>
        <p:spPr/>
      </p:pic>
    </p:spTree>
    <p:extLst>
      <p:ext uri="{BB962C8B-B14F-4D97-AF65-F5344CB8AC3E}">
        <p14:creationId xmlns:p14="http://schemas.microsoft.com/office/powerpoint/2010/main" val="26133471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ericanGovernment_14E_pbk_978-0-393-6242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381" y="277824"/>
            <a:ext cx="4716610" cy="6064212"/>
          </a:xfrm>
          <a:prstGeom prst="rect">
            <a:avLst/>
          </a:prstGeom>
        </p:spPr>
      </p:pic>
    </p:spTree>
    <p:extLst>
      <p:ext uri="{BB962C8B-B14F-4D97-AF65-F5344CB8AC3E}">
        <p14:creationId xmlns:p14="http://schemas.microsoft.com/office/powerpoint/2010/main" val="17638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3"/>
          <p:cNvSpPr>
            <a:spLocks noGrp="1"/>
          </p:cNvSpPr>
          <p:nvPr>
            <p:ph type="title"/>
          </p:nvPr>
        </p:nvSpPr>
        <p:spPr/>
        <p:txBody>
          <a:bodyPr/>
          <a:lstStyle/>
          <a:p>
            <a:pPr eaLnBrk="1" hangingPunct="1"/>
            <a:r>
              <a:rPr lang="en-US" altLang="en-US" dirty="0">
                <a:cs typeface="Tahoma"/>
              </a:rPr>
              <a:t>The Judicial </a:t>
            </a:r>
            <a:r>
              <a:rPr lang="en-US" altLang="en-US" dirty="0" smtClean="0">
                <a:cs typeface="Tahoma"/>
              </a:rPr>
              <a:t>Process: Case Categories</a:t>
            </a:r>
            <a:endParaRPr lang="en-US" altLang="en-US" dirty="0">
              <a:cs typeface="Tahoma"/>
            </a:endParaRPr>
          </a:p>
        </p:txBody>
      </p:sp>
      <p:sp>
        <p:nvSpPr>
          <p:cNvPr id="11266" name="Content Placeholder 4"/>
          <p:cNvSpPr>
            <a:spLocks noGrp="1"/>
          </p:cNvSpPr>
          <p:nvPr>
            <p:ph idx="1"/>
          </p:nvPr>
        </p:nvSpPr>
        <p:spPr/>
        <p:txBody>
          <a:bodyPr>
            <a:normAutofit fontScale="92500"/>
          </a:bodyPr>
          <a:lstStyle/>
          <a:p>
            <a:pPr eaLnBrk="1" hangingPunct="1"/>
            <a:r>
              <a:rPr lang="en-US" altLang="en-US" dirty="0">
                <a:cs typeface="Tahoma"/>
              </a:rPr>
              <a:t>Three broad categories of cases:</a:t>
            </a:r>
          </a:p>
          <a:p>
            <a:pPr lvl="1" eaLnBrk="1" hangingPunct="1"/>
            <a:r>
              <a:rPr lang="en-US" altLang="en-US" b="1" i="1" dirty="0">
                <a:cs typeface="Tahoma"/>
              </a:rPr>
              <a:t>Criminal law</a:t>
            </a:r>
            <a:r>
              <a:rPr lang="en-US" altLang="ja-JP" dirty="0">
                <a:cs typeface="Tahoma"/>
              </a:rPr>
              <a:t>—</a:t>
            </a:r>
            <a:r>
              <a:rPr lang="en-US" altLang="en-US" dirty="0">
                <a:cs typeface="Tahoma"/>
              </a:rPr>
              <a:t>disputes or actions involving criminal penalties</a:t>
            </a:r>
          </a:p>
          <a:p>
            <a:pPr lvl="1" eaLnBrk="1" hangingPunct="1"/>
            <a:r>
              <a:rPr lang="en-US" altLang="en-US" b="1" i="1" dirty="0">
                <a:cs typeface="Tahoma"/>
              </a:rPr>
              <a:t>Civil law</a:t>
            </a:r>
            <a:r>
              <a:rPr lang="en-US" altLang="ja-JP" dirty="0">
                <a:cs typeface="Tahoma"/>
              </a:rPr>
              <a:t>—</a:t>
            </a:r>
            <a:r>
              <a:rPr lang="en-US" altLang="en-US" dirty="0">
                <a:cs typeface="Tahoma"/>
              </a:rPr>
              <a:t>a system of jurisprudence for settling disputes that do not involve criminal penalties</a:t>
            </a:r>
          </a:p>
          <a:p>
            <a:pPr lvl="1" eaLnBrk="1" hangingPunct="1"/>
            <a:r>
              <a:rPr lang="en-US" altLang="en-US" b="1" i="1" dirty="0">
                <a:cs typeface="Tahoma"/>
              </a:rPr>
              <a:t>Public law</a:t>
            </a:r>
            <a:r>
              <a:rPr lang="en-US" altLang="ja-JP" dirty="0">
                <a:cs typeface="Tahoma"/>
              </a:rPr>
              <a:t>—</a:t>
            </a:r>
            <a:r>
              <a:rPr lang="en-US" altLang="en-US" dirty="0">
                <a:cs typeface="Tahoma"/>
              </a:rPr>
              <a:t>cases involving the action of public agencies or officials</a:t>
            </a:r>
          </a:p>
          <a:p>
            <a:pPr eaLnBrk="1" hangingPunct="1"/>
            <a:r>
              <a:rPr lang="en-US" altLang="en-US" dirty="0">
                <a:cs typeface="Tahoma"/>
              </a:rPr>
              <a:t>There are specialized courts for different types of cases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pPr eaLnBrk="1" hangingPunct="1"/>
            <a:r>
              <a:rPr lang="en-US" altLang="en-US">
                <a:cs typeface="Tahoma"/>
              </a:rPr>
              <a:t>Types of Law</a:t>
            </a:r>
          </a:p>
        </p:txBody>
      </p:sp>
      <p:pic>
        <p:nvPicPr>
          <p:cNvPr id="4" name="Content Placeholder 3" descr="AMGOV14U_Table09.01.jpg"/>
          <p:cNvPicPr>
            <a:picLocks noGrp="1" noChangeAspect="1"/>
          </p:cNvPicPr>
          <p:nvPr>
            <p:ph idx="1"/>
          </p:nvPr>
        </p:nvPicPr>
        <p:blipFill rotWithShape="1">
          <a:blip r:embed="rId3">
            <a:extLst>
              <a:ext uri="{28A0092B-C50C-407E-A947-70E740481C1C}">
                <a14:useLocalDpi xmlns:a14="http://schemas.microsoft.com/office/drawing/2010/main" val="0"/>
              </a:ext>
            </a:extLst>
          </a:blip>
          <a:srcRect l="-5898" t="9354" r="-5811"/>
          <a:stretch/>
        </p:blip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pPr eaLnBrk="1" hangingPunct="1"/>
            <a:r>
              <a:rPr lang="en-US" altLang="en-US" dirty="0">
                <a:cs typeface="Tahoma"/>
              </a:rPr>
              <a:t>The Judicial Process:</a:t>
            </a:r>
            <a:br>
              <a:rPr lang="en-US" altLang="en-US" dirty="0">
                <a:cs typeface="Tahoma"/>
              </a:rPr>
            </a:br>
            <a:r>
              <a:rPr lang="en-US" altLang="en-US" dirty="0">
                <a:cs typeface="Tahoma"/>
              </a:rPr>
              <a:t>Precedents and </a:t>
            </a:r>
            <a:r>
              <a:rPr lang="en-US" altLang="en-US" i="1" dirty="0">
                <a:cs typeface="Tahoma"/>
              </a:rPr>
              <a:t>Stare </a:t>
            </a:r>
            <a:r>
              <a:rPr lang="en-US" altLang="en-US" i="1" dirty="0" err="1">
                <a:cs typeface="Tahoma"/>
              </a:rPr>
              <a:t>Decisis</a:t>
            </a:r>
            <a:endParaRPr lang="en-US" altLang="en-US" dirty="0">
              <a:cs typeface="Tahoma"/>
            </a:endParaRPr>
          </a:p>
        </p:txBody>
      </p:sp>
      <p:sp>
        <p:nvSpPr>
          <p:cNvPr id="15363" name="Content Placeholder 4"/>
          <p:cNvSpPr>
            <a:spLocks noGrp="1"/>
          </p:cNvSpPr>
          <p:nvPr>
            <p:ph idx="1"/>
          </p:nvPr>
        </p:nvSpPr>
        <p:spPr/>
        <p:txBody>
          <a:bodyPr>
            <a:normAutofit lnSpcReduction="10000"/>
          </a:bodyPr>
          <a:lstStyle/>
          <a:p>
            <a:pPr eaLnBrk="1" hangingPunct="1"/>
            <a:r>
              <a:rPr lang="en-US" altLang="en-US" dirty="0">
                <a:cs typeface="Tahoma"/>
              </a:rPr>
              <a:t>In addition to the law, courts apply legal precedents—prior cases whose principles are used by judges as the bases for their decisions in present cases</a:t>
            </a:r>
          </a:p>
          <a:p>
            <a:pPr eaLnBrk="1" hangingPunct="1"/>
            <a:r>
              <a:rPr lang="en-US" altLang="en-US" b="1" i="1" dirty="0">
                <a:cs typeface="Tahoma"/>
              </a:rPr>
              <a:t>Stare decisis</a:t>
            </a:r>
            <a:r>
              <a:rPr lang="en-US" altLang="en-US" dirty="0">
                <a:cs typeface="Tahoma"/>
              </a:rPr>
              <a:t>—Latin for </a:t>
            </a:r>
            <a:r>
              <a:rPr lang="ja-JP" altLang="en-US" dirty="0">
                <a:cs typeface="Tahoma"/>
              </a:rPr>
              <a:t>“</a:t>
            </a:r>
            <a:r>
              <a:rPr lang="en-US" altLang="ja-JP" dirty="0">
                <a:cs typeface="Tahoma"/>
              </a:rPr>
              <a:t>let the decision stand,</a:t>
            </a:r>
            <a:r>
              <a:rPr lang="ja-JP" altLang="en-US" dirty="0">
                <a:cs typeface="Tahoma"/>
              </a:rPr>
              <a:t>”</a:t>
            </a:r>
            <a:r>
              <a:rPr lang="en-US" altLang="ja-JP" dirty="0">
                <a:cs typeface="Tahoma"/>
              </a:rPr>
              <a:t> is a judicial doctrine that a previous decision by a court should apply as a precedent in similar cases until that decision is overruled</a:t>
            </a:r>
            <a:endParaRPr lang="en-US" altLang="en-US" dirty="0">
              <a:cs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altLang="en-US" dirty="0">
                <a:cs typeface="Tahoma"/>
              </a:rPr>
              <a:t>The Organization of the Court System: Types of Courts</a:t>
            </a:r>
          </a:p>
        </p:txBody>
      </p:sp>
      <p:sp>
        <p:nvSpPr>
          <p:cNvPr id="17411" name="Content Placeholder 4"/>
          <p:cNvSpPr>
            <a:spLocks noGrp="1"/>
          </p:cNvSpPr>
          <p:nvPr>
            <p:ph idx="1"/>
          </p:nvPr>
        </p:nvSpPr>
        <p:spPr/>
        <p:txBody>
          <a:bodyPr>
            <a:normAutofit fontScale="92500"/>
          </a:bodyPr>
          <a:lstStyle/>
          <a:p>
            <a:pPr eaLnBrk="1" hangingPunct="1"/>
            <a:r>
              <a:rPr lang="en-US" altLang="en-US" dirty="0">
                <a:cs typeface="Tahoma"/>
              </a:rPr>
              <a:t>There are generally three types of courts:</a:t>
            </a:r>
          </a:p>
          <a:p>
            <a:pPr lvl="1" eaLnBrk="1" hangingPunct="1"/>
            <a:r>
              <a:rPr lang="en-US" altLang="en-US" b="1" i="1" dirty="0">
                <a:cs typeface="Tahoma"/>
              </a:rPr>
              <a:t>Trial court</a:t>
            </a:r>
            <a:r>
              <a:rPr lang="en-US" altLang="ja-JP" dirty="0">
                <a:cs typeface="Tahoma"/>
              </a:rPr>
              <a:t>—</a:t>
            </a:r>
            <a:r>
              <a:rPr lang="en-US" altLang="en-US" dirty="0">
                <a:cs typeface="Tahoma"/>
              </a:rPr>
              <a:t>the first court to hear a criminal or civil case</a:t>
            </a:r>
          </a:p>
          <a:p>
            <a:pPr lvl="1" eaLnBrk="1" hangingPunct="1"/>
            <a:r>
              <a:rPr lang="en-US" altLang="en-US" b="1" i="1" dirty="0">
                <a:cs typeface="Tahoma"/>
              </a:rPr>
              <a:t>Appellate court</a:t>
            </a:r>
            <a:r>
              <a:rPr lang="en-US" altLang="ja-JP" dirty="0">
                <a:cs typeface="Tahoma"/>
              </a:rPr>
              <a:t>—</a:t>
            </a:r>
            <a:r>
              <a:rPr lang="en-US" altLang="en-US" dirty="0">
                <a:cs typeface="Tahoma"/>
              </a:rPr>
              <a:t>a court that hears the appeals of trial-court decisions</a:t>
            </a:r>
          </a:p>
          <a:p>
            <a:pPr lvl="1" eaLnBrk="1" hangingPunct="1"/>
            <a:r>
              <a:rPr lang="en-US" altLang="en-US" b="1" i="1" dirty="0">
                <a:cs typeface="Tahoma"/>
              </a:rPr>
              <a:t>Supreme court</a:t>
            </a:r>
            <a:r>
              <a:rPr lang="en-US" altLang="ja-JP" dirty="0">
                <a:cs typeface="Tahoma"/>
              </a:rPr>
              <a:t>—</a:t>
            </a:r>
            <a:r>
              <a:rPr lang="en-US" altLang="en-US" dirty="0">
                <a:cs typeface="Tahoma"/>
              </a:rPr>
              <a:t>the highest court in a state or the nation, which primarily hears cases on appeal</a:t>
            </a:r>
          </a:p>
          <a:p>
            <a:pPr eaLnBrk="1" hangingPunct="1"/>
            <a:r>
              <a:rPr lang="en-US" altLang="en-US" dirty="0">
                <a:cs typeface="Tahoma"/>
              </a:rPr>
              <a:t>They are functionally different and hierarchically organized</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2768</TotalTime>
  <Words>4478</Words>
  <Application>Microsoft Office PowerPoint</Application>
  <PresentationFormat>On-screen Show (4:3)</PresentationFormat>
  <Paragraphs>310</Paragraphs>
  <Slides>51</Slides>
  <Notes>46</Notes>
  <HiddenSlides>0</HiddenSlides>
  <MMClips>0</MMClips>
  <ScaleCrop>false</ScaleCrop>
  <HeadingPairs>
    <vt:vector size="4" baseType="variant">
      <vt:variant>
        <vt:lpstr>Theme</vt:lpstr>
      </vt:variant>
      <vt:variant>
        <vt:i4>3</vt:i4>
      </vt:variant>
      <vt:variant>
        <vt:lpstr>Slide Titles</vt:lpstr>
      </vt:variant>
      <vt:variant>
        <vt:i4>51</vt:i4>
      </vt:variant>
    </vt:vector>
  </HeadingPairs>
  <TitlesOfParts>
    <vt:vector size="54" baseType="lpstr">
      <vt:lpstr>Default Design</vt:lpstr>
      <vt:lpstr>2_Default Design</vt:lpstr>
      <vt:lpstr>1_Default Design</vt:lpstr>
      <vt:lpstr>American Government Power and Purpose</vt:lpstr>
      <vt:lpstr>The Judiciary </vt:lpstr>
      <vt:lpstr>Judicial Independence and the Political Judiciary</vt:lpstr>
      <vt:lpstr>Judicial Independence and the Political Judiciary: Hamilton</vt:lpstr>
      <vt:lpstr>The Judicial Process</vt:lpstr>
      <vt:lpstr>The Judicial Process: Case Categories</vt:lpstr>
      <vt:lpstr>Types of Law</vt:lpstr>
      <vt:lpstr>The Judicial Process: Precedents and Stare Decisis</vt:lpstr>
      <vt:lpstr>The Organization of the Court System: Types of Courts</vt:lpstr>
      <vt:lpstr>The Structure of the U.S. Court System</vt:lpstr>
      <vt:lpstr>Clicker Question 1</vt:lpstr>
      <vt:lpstr>Clicker Question 1 (Answer)</vt:lpstr>
      <vt:lpstr>The Organization of the Court System: Federal Courts 1</vt:lpstr>
      <vt:lpstr>The Organization of the Court System: Federal Courts 2</vt:lpstr>
      <vt:lpstr>Regional Jurisdiction of Federal Courts of Appeal</vt:lpstr>
      <vt:lpstr>Caseload in Federal Courts</vt:lpstr>
      <vt:lpstr>Clicker Question 2</vt:lpstr>
      <vt:lpstr>Clicker Question 2 (Answer)</vt:lpstr>
      <vt:lpstr>Federal Trial Courts and Federal Appellate Courts</vt:lpstr>
      <vt:lpstr>The Supreme Court</vt:lpstr>
      <vt:lpstr>How Judges Are Appointed</vt:lpstr>
      <vt:lpstr>Supreme Court Appointments</vt:lpstr>
      <vt:lpstr>Supreme Court Justices</vt:lpstr>
      <vt:lpstr>Diversity of Federal District Court Appointees</vt:lpstr>
      <vt:lpstr>Courts as Political Institutions</vt:lpstr>
      <vt:lpstr>The Power of Judicial Review</vt:lpstr>
      <vt:lpstr>Marbury v. Madison (1803)</vt:lpstr>
      <vt:lpstr>Marbury v. Madison</vt:lpstr>
      <vt:lpstr>Marbury v. Madison (1803)</vt:lpstr>
      <vt:lpstr>The Use of Judicial Review</vt:lpstr>
      <vt:lpstr>Supreme Court Rulings Invalidating Acts of Congress </vt:lpstr>
      <vt:lpstr>Landmark  Supreme Court Cases</vt:lpstr>
      <vt:lpstr>The Supreme Court in Action: Rules of Access</vt:lpstr>
      <vt:lpstr>Cases Filed in the  U.S. Supreme Court</vt:lpstr>
      <vt:lpstr>The Supreme Court in Action: Access</vt:lpstr>
      <vt:lpstr>The Supreme Court in Action: Access – Writ of Certiorari</vt:lpstr>
      <vt:lpstr>Clicker Question 3</vt:lpstr>
      <vt:lpstr>Clicker Question 3 (Answer)</vt:lpstr>
      <vt:lpstr>Reaching the Supreme Court through Certiorari</vt:lpstr>
      <vt:lpstr>Controlling the Flow of Cases</vt:lpstr>
      <vt:lpstr>The Supreme Court’s Procedures 1</vt:lpstr>
      <vt:lpstr>The Supreme Court’s Procedures 2</vt:lpstr>
      <vt:lpstr>The Supreme Court’s Decision-Making Process</vt:lpstr>
      <vt:lpstr>Judicial Decision Making: Restraint vs. Activism</vt:lpstr>
      <vt:lpstr>Judicial Decision Making: Political Ideology</vt:lpstr>
      <vt:lpstr>The Expanding Power of the Judiciary</vt:lpstr>
      <vt:lpstr>Additional Information</vt:lpstr>
      <vt:lpstr>Changing Judicial Direction: Gay Marriage</vt:lpstr>
      <vt:lpstr>Analyzing the Evidence: The Supreme Court’s Ideology</vt:lpstr>
      <vt:lpstr>Analyzing the Evidence: Some Justices’ Ideological Trajectories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dc:title>
  <dc:creator>Peter Lesser</dc:creator>
  <cp:lastModifiedBy>ryan</cp:lastModifiedBy>
  <cp:revision>327</cp:revision>
  <dcterms:created xsi:type="dcterms:W3CDTF">2017-03-20T20:34:39Z</dcterms:created>
  <dcterms:modified xsi:type="dcterms:W3CDTF">2017-10-11T16:56:43Z</dcterms:modified>
</cp:coreProperties>
</file>