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7" r:id="rId2"/>
    <p:sldMasterId id="2147483667" r:id="rId3"/>
    <p:sldMasterId id="2147483676" r:id="rId4"/>
  </p:sldMasterIdLst>
  <p:notesMasterIdLst>
    <p:notesMasterId r:id="rId47"/>
  </p:notesMasterIdLst>
  <p:handoutMasterIdLst>
    <p:handoutMasterId r:id="rId48"/>
  </p:handoutMasterIdLst>
  <p:sldIdLst>
    <p:sldId id="348" r:id="rId5"/>
    <p:sldId id="257" r:id="rId6"/>
    <p:sldId id="351" r:id="rId7"/>
    <p:sldId id="316" r:id="rId8"/>
    <p:sldId id="330" r:id="rId9"/>
    <p:sldId id="352" r:id="rId10"/>
    <p:sldId id="292" r:id="rId11"/>
    <p:sldId id="303" r:id="rId12"/>
    <p:sldId id="335" r:id="rId13"/>
    <p:sldId id="317" r:id="rId14"/>
    <p:sldId id="318" r:id="rId15"/>
    <p:sldId id="336" r:id="rId16"/>
    <p:sldId id="339" r:id="rId17"/>
    <p:sldId id="296" r:id="rId18"/>
    <p:sldId id="340" r:id="rId19"/>
    <p:sldId id="264" r:id="rId20"/>
    <p:sldId id="337" r:id="rId21"/>
    <p:sldId id="320" r:id="rId22"/>
    <p:sldId id="319" r:id="rId23"/>
    <p:sldId id="321" r:id="rId24"/>
    <p:sldId id="268" r:id="rId25"/>
    <p:sldId id="323" r:id="rId26"/>
    <p:sldId id="325" r:id="rId27"/>
    <p:sldId id="266" r:id="rId28"/>
    <p:sldId id="297" r:id="rId29"/>
    <p:sldId id="326" r:id="rId30"/>
    <p:sldId id="327" r:id="rId31"/>
    <p:sldId id="270" r:id="rId32"/>
    <p:sldId id="272" r:id="rId33"/>
    <p:sldId id="301" r:id="rId34"/>
    <p:sldId id="298" r:id="rId35"/>
    <p:sldId id="328" r:id="rId36"/>
    <p:sldId id="302" r:id="rId37"/>
    <p:sldId id="341" r:id="rId38"/>
    <p:sldId id="342" r:id="rId39"/>
    <p:sldId id="353" r:id="rId40"/>
    <p:sldId id="354" r:id="rId41"/>
    <p:sldId id="350" r:id="rId42"/>
    <p:sldId id="344" r:id="rId43"/>
    <p:sldId id="345" r:id="rId44"/>
    <p:sldId id="346" r:id="rId45"/>
    <p:sldId id="349" r:id="rId46"/>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charset="0"/>
        <a:ea typeface="ＭＳ Ｐゴシック" charset="-128"/>
        <a:cs typeface="+mn-cs"/>
      </a:defRPr>
    </a:lvl1pPr>
    <a:lvl2pPr marL="457200" algn="l" defTabSz="457200" rtl="0" eaLnBrk="0" fontAlgn="base" hangingPunct="0">
      <a:spcBef>
        <a:spcPct val="0"/>
      </a:spcBef>
      <a:spcAft>
        <a:spcPct val="0"/>
      </a:spcAft>
      <a:defRPr kern="1200">
        <a:solidFill>
          <a:schemeClr val="tx1"/>
        </a:solidFill>
        <a:latin typeface="Calibri" charset="0"/>
        <a:ea typeface="ＭＳ Ｐゴシック" charset="-128"/>
        <a:cs typeface="+mn-cs"/>
      </a:defRPr>
    </a:lvl2pPr>
    <a:lvl3pPr marL="914400" algn="l" defTabSz="457200" rtl="0" eaLnBrk="0" fontAlgn="base" hangingPunct="0">
      <a:spcBef>
        <a:spcPct val="0"/>
      </a:spcBef>
      <a:spcAft>
        <a:spcPct val="0"/>
      </a:spcAft>
      <a:defRPr kern="1200">
        <a:solidFill>
          <a:schemeClr val="tx1"/>
        </a:solidFill>
        <a:latin typeface="Calibri" charset="0"/>
        <a:ea typeface="ＭＳ Ｐゴシック" charset="-128"/>
        <a:cs typeface="+mn-cs"/>
      </a:defRPr>
    </a:lvl3pPr>
    <a:lvl4pPr marL="1371600" algn="l" defTabSz="457200" rtl="0" eaLnBrk="0" fontAlgn="base" hangingPunct="0">
      <a:spcBef>
        <a:spcPct val="0"/>
      </a:spcBef>
      <a:spcAft>
        <a:spcPct val="0"/>
      </a:spcAft>
      <a:defRPr kern="1200">
        <a:solidFill>
          <a:schemeClr val="tx1"/>
        </a:solidFill>
        <a:latin typeface="Calibri" charset="0"/>
        <a:ea typeface="ＭＳ Ｐゴシック" charset="-128"/>
        <a:cs typeface="+mn-cs"/>
      </a:defRPr>
    </a:lvl4pPr>
    <a:lvl5pPr marL="1828800" algn="l" defTabSz="457200" rtl="0" eaLnBrk="0" fontAlgn="base" hangingPunct="0">
      <a:spcBef>
        <a:spcPct val="0"/>
      </a:spcBef>
      <a:spcAft>
        <a:spcPct val="0"/>
      </a:spcAft>
      <a:defRPr kern="1200">
        <a:solidFill>
          <a:schemeClr val="tx1"/>
        </a:solidFill>
        <a:latin typeface="Calibri" charset="0"/>
        <a:ea typeface="ＭＳ Ｐゴシック" charset="-128"/>
        <a:cs typeface="+mn-cs"/>
      </a:defRPr>
    </a:lvl5pPr>
    <a:lvl6pPr marL="2286000" algn="l" defTabSz="914400" rtl="0" eaLnBrk="1" latinLnBrk="0" hangingPunct="1">
      <a:defRPr kern="1200">
        <a:solidFill>
          <a:schemeClr val="tx1"/>
        </a:solidFill>
        <a:latin typeface="Calibri" charset="0"/>
        <a:ea typeface="ＭＳ Ｐゴシック" charset="-128"/>
        <a:cs typeface="+mn-cs"/>
      </a:defRPr>
    </a:lvl6pPr>
    <a:lvl7pPr marL="2743200" algn="l" defTabSz="914400" rtl="0" eaLnBrk="1" latinLnBrk="0" hangingPunct="1">
      <a:defRPr kern="1200">
        <a:solidFill>
          <a:schemeClr val="tx1"/>
        </a:solidFill>
        <a:latin typeface="Calibri" charset="0"/>
        <a:ea typeface="ＭＳ Ｐゴシック" charset="-128"/>
        <a:cs typeface="+mn-cs"/>
      </a:defRPr>
    </a:lvl7pPr>
    <a:lvl8pPr marL="3200400" algn="l" defTabSz="914400" rtl="0" eaLnBrk="1" latinLnBrk="0" hangingPunct="1">
      <a:defRPr kern="1200">
        <a:solidFill>
          <a:schemeClr val="tx1"/>
        </a:solidFill>
        <a:latin typeface="Calibri" charset="0"/>
        <a:ea typeface="ＭＳ Ｐゴシック" charset="-128"/>
        <a:cs typeface="+mn-cs"/>
      </a:defRPr>
    </a:lvl8pPr>
    <a:lvl9pPr marL="3657600" algn="l" defTabSz="914400" rtl="0" eaLnBrk="1" latinLnBrk="0" hangingPunct="1">
      <a:defRPr kern="1200">
        <a:solidFill>
          <a:schemeClr val="tx1"/>
        </a:solidFill>
        <a:latin typeface="Calibri" charset="0"/>
        <a:ea typeface="ＭＳ Ｐゴシック" charset="-128"/>
        <a:cs typeface="+mn-cs"/>
      </a:defRPr>
    </a:lvl9pPr>
  </p:defaultTextStyle>
  <p:extLst>
    <p:ext uri="{EFAFB233-063F-42B5-8137-9DF3F51BA10A}">
      <p15:sldGuideLst xmlns="" xmlns:p15="http://schemas.microsoft.com/office/powerpoint/2012/main">
        <p15:guide id="1" orient="horz" pos="524">
          <p15:clr>
            <a:srgbClr val="A4A3A4"/>
          </p15:clr>
        </p15:guide>
        <p15:guide id="2" orient="horz" pos="771">
          <p15:clr>
            <a:srgbClr val="A4A3A4"/>
          </p15:clr>
        </p15:guide>
        <p15:guide id="3"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Eaton, Ariel" initials="EA [7]" lastIdx="1" clrIdx="6">
    <p:extLst/>
  </p:cmAuthor>
  <p:cmAuthor id="1" name="Eaton, Ariel" initials="EA" lastIdx="1" clrIdx="0">
    <p:extLst/>
  </p:cmAuthor>
  <p:cmAuthor id="8" name="Eaton, Ariel" initials="EA [8]" lastIdx="1" clrIdx="7">
    <p:extLst/>
  </p:cmAuthor>
  <p:cmAuthor id="2" name="Eaton, Ariel" initials="EA [2]" lastIdx="1" clrIdx="1">
    <p:extLst/>
  </p:cmAuthor>
  <p:cmAuthor id="9" name="Eaton, Ariel" initials="EA [9]" lastIdx="1" clrIdx="8">
    <p:extLst/>
  </p:cmAuthor>
  <p:cmAuthor id="3" name="Eaton, Ariel" initials="EA [3]" lastIdx="1" clrIdx="2">
    <p:extLst/>
  </p:cmAuthor>
  <p:cmAuthor id="4" name="Eaton, Ariel" initials="EA [4]" lastIdx="1" clrIdx="3">
    <p:extLst/>
  </p:cmAuthor>
  <p:cmAuthor id="5" name="Eaton, Ariel" initials="EA [5]" lastIdx="1" clrIdx="4">
    <p:extLst/>
  </p:cmAuthor>
  <p:cmAuthor id="6" name="Eaton, Ariel" initials="EA [6]" lastIdx="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52B1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812"/>
    <p:restoredTop sz="72894" autoAdjust="0"/>
  </p:normalViewPr>
  <p:slideViewPr>
    <p:cSldViewPr snapToGrid="0" snapToObjects="1">
      <p:cViewPr>
        <p:scale>
          <a:sx n="91" d="100"/>
          <a:sy n="91" d="100"/>
        </p:scale>
        <p:origin x="-2214" y="18"/>
      </p:cViewPr>
      <p:guideLst>
        <p:guide orient="horz" pos="524"/>
        <p:guide orient="horz" pos="771"/>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16A8CB7-2CFE-224C-A8E5-805ECA974698}" type="datetimeFigureOut">
              <a:rPr lang="en-US" smtClean="0"/>
              <a:pPr/>
              <a:t>10/4/2017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8AC6855-42D1-4A47-9666-BC5695CBBB0B}" type="slidenum">
              <a:rPr lang="en-US" smtClean="0"/>
              <a:pPr/>
              <a:t>‹#›</a:t>
            </a:fld>
            <a:endParaRPr lang="en-US"/>
          </a:p>
        </p:txBody>
      </p:sp>
    </p:spTree>
    <p:extLst>
      <p:ext uri="{BB962C8B-B14F-4D97-AF65-F5344CB8AC3E}">
        <p14:creationId xmlns:p14="http://schemas.microsoft.com/office/powerpoint/2010/main" val="11540042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ea typeface="ＭＳ Ｐゴシック" charset="-128"/>
              </a:defRPr>
            </a:lvl1pPr>
          </a:lstStyle>
          <a:p>
            <a:pPr>
              <a:defRPr/>
            </a:pPr>
            <a:fld id="{E1D1D6CE-4522-6A4D-A083-85AD6DD65901}" type="datetime1">
              <a:rPr lang="en-US"/>
              <a:pPr>
                <a:defRPr/>
              </a:pPr>
              <a:t>10/4/2017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ea typeface="ＭＳ Ｐゴシック" panose="020B0600070205080204" pitchFamily="34" charset="-128"/>
              </a:defRPr>
            </a:lvl1pPr>
          </a:lstStyle>
          <a:p>
            <a:pPr>
              <a:defRPr/>
            </a:pPr>
            <a:fld id="{4FD16574-6271-6844-BBD2-BF9A729B2E8E}" type="slidenum">
              <a:rPr lang="en-US" altLang="en-US"/>
              <a:pPr>
                <a:defRPr/>
              </a:pPr>
              <a:t>‹#›</a:t>
            </a:fld>
            <a:endParaRPr lang="en-US" altLang="en-US"/>
          </a:p>
        </p:txBody>
      </p:sp>
    </p:spTree>
    <p:extLst>
      <p:ext uri="{BB962C8B-B14F-4D97-AF65-F5344CB8AC3E}">
        <p14:creationId xmlns:p14="http://schemas.microsoft.com/office/powerpoint/2010/main" val="4108416801"/>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pitchFamily="1"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Discussion:</a:t>
            </a:r>
          </a:p>
          <a:p>
            <a:pPr eaLnBrk="1" hangingPunct="1">
              <a:spcBef>
                <a:spcPct val="0"/>
              </a:spcBef>
            </a:pPr>
            <a:r>
              <a:rPr lang="en-US" altLang="en-US" dirty="0"/>
              <a:t>Concerning</a:t>
            </a:r>
            <a:r>
              <a:rPr lang="en-US" altLang="en-US" baseline="0" dirty="0"/>
              <a:t> the </a:t>
            </a:r>
            <a:r>
              <a:rPr lang="en-US" altLang="en-US" dirty="0"/>
              <a:t>2012 election, it is worth asking students why they think Barack Obama sought reelection and whether they think he</a:t>
            </a:r>
            <a:r>
              <a:rPr lang="en-US" altLang="ja-JP" dirty="0"/>
              <a:t> enjoyed his second term. Similarly, it is useful to ask students what they make of the fact that the 2016 election came down to two exceedingly unpopular candidates and what they think Mr. Trump’s governing prospects will be given his high unfavorable ratings.</a:t>
            </a:r>
            <a:endParaRPr lang="en-US" altLang="en-US" dirty="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8052A56C-3CEC-DB4A-B223-F7AD550BB397}" type="slidenum">
              <a:rPr lang="en-US" altLang="en-US"/>
              <a:pPr>
                <a:spcBef>
                  <a:spcPct val="0"/>
                </a:spcBef>
              </a:pPr>
              <a:t>2</a:t>
            </a:fld>
            <a:endParaRPr lang="en-US" altLang="en-US"/>
          </a:p>
        </p:txBody>
      </p:sp>
    </p:spTree>
    <p:extLst>
      <p:ext uri="{BB962C8B-B14F-4D97-AF65-F5344CB8AC3E}">
        <p14:creationId xmlns:p14="http://schemas.microsoft.com/office/powerpoint/2010/main" val="2927124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a:t>Discussion:</a:t>
            </a:r>
          </a:p>
          <a:p>
            <a:pPr eaLnBrk="1" hangingPunct="1">
              <a:spcBef>
                <a:spcPct val="0"/>
              </a:spcBef>
            </a:pPr>
            <a:r>
              <a:rPr lang="en-US" altLang="en-US"/>
              <a:t>In 2012, the Obama administration claimed executive privilege in refusing to comply with a subpoena from the House of Representatives for documents related to “Operation Fast and Furious.”</a:t>
            </a:r>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BD509FE0-36D4-1648-ADB4-D47DC02E52B3}" type="slidenum">
              <a:rPr lang="en-US" altLang="en-US"/>
              <a:pPr>
                <a:spcBef>
                  <a:spcPct val="0"/>
                </a:spcBef>
              </a:pPr>
              <a:t>13</a:t>
            </a:fld>
            <a:endParaRPr lang="en-US" altLang="en-US"/>
          </a:p>
        </p:txBody>
      </p:sp>
    </p:spTree>
    <p:extLst>
      <p:ext uri="{BB962C8B-B14F-4D97-AF65-F5344CB8AC3E}">
        <p14:creationId xmlns:p14="http://schemas.microsoft.com/office/powerpoint/2010/main" val="23698793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E6D1209C-661F-4843-ABF5-2EA00C313090}" type="slidenum">
              <a:rPr lang="en-US" altLang="en-US"/>
              <a:pPr>
                <a:spcBef>
                  <a:spcPct val="0"/>
                </a:spcBef>
              </a:pPr>
              <a:t>14</a:t>
            </a:fld>
            <a:endParaRPr lang="en-US" altLang="en-US"/>
          </a:p>
        </p:txBody>
      </p:sp>
    </p:spTree>
    <p:extLst>
      <p:ext uri="{BB962C8B-B14F-4D97-AF65-F5344CB8AC3E}">
        <p14:creationId xmlns:p14="http://schemas.microsoft.com/office/powerpoint/2010/main" val="18267534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Discussion:</a:t>
            </a:r>
          </a:p>
          <a:p>
            <a:pPr eaLnBrk="1" hangingPunct="1">
              <a:spcBef>
                <a:spcPct val="0"/>
              </a:spcBef>
            </a:pPr>
            <a:r>
              <a:rPr lang="en-US" altLang="en-US" dirty="0"/>
              <a:t>As the text points out, “The politics surrounding the veto is complicated, and it is usually part of an intricate bargaining process between the president and Congress, involving threats of vetoes, the </a:t>
            </a:r>
            <a:r>
              <a:rPr lang="en-US" altLang="en-US" dirty="0" err="1"/>
              <a:t>repassage</a:t>
            </a:r>
            <a:r>
              <a:rPr lang="en-US" altLang="en-US" dirty="0"/>
              <a:t> of legislation ,and second vetoes.” As the data in the chart above shows, divided government and the more polarized era of governance today have not led to more actual vetoes. But that does not mean the veto has become less consequential, and vetoes are rarely overridden. The only veto override in President Obama’s eight years as president concerned the question of sovereign immunity and, more specifically, whether 9/11 families could sue Saudi Arabia.</a:t>
            </a: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DF003160-F2B1-D449-8D32-2742108F5F1D}" type="slidenum">
              <a:rPr lang="en-US" altLang="en-US"/>
              <a:pPr>
                <a:spcBef>
                  <a:spcPct val="0"/>
                </a:spcBef>
              </a:pPr>
              <a:t>15</a:t>
            </a:fld>
            <a:endParaRPr lang="en-US" altLang="en-US"/>
          </a:p>
        </p:txBody>
      </p:sp>
    </p:spTree>
    <p:extLst>
      <p:ext uri="{BB962C8B-B14F-4D97-AF65-F5344CB8AC3E}">
        <p14:creationId xmlns:p14="http://schemas.microsoft.com/office/powerpoint/2010/main" val="41010545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C2D1B1D1-5DFF-F142-B17C-F1377681D8AA}" type="slidenum">
              <a:rPr lang="en-US" altLang="en-US"/>
              <a:pPr>
                <a:spcBef>
                  <a:spcPct val="0"/>
                </a:spcBef>
              </a:pPr>
              <a:t>16</a:t>
            </a:fld>
            <a:endParaRPr lang="en-US" altLang="en-US"/>
          </a:p>
        </p:txBody>
      </p:sp>
    </p:spTree>
    <p:extLst>
      <p:ext uri="{BB962C8B-B14F-4D97-AF65-F5344CB8AC3E}">
        <p14:creationId xmlns:p14="http://schemas.microsoft.com/office/powerpoint/2010/main" val="39189319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EA28143C-2BEA-0145-8B66-215DABF055EF}" type="slidenum">
              <a:rPr lang="en-US" altLang="en-US"/>
              <a:pPr>
                <a:spcBef>
                  <a:spcPct val="0"/>
                </a:spcBef>
              </a:pPr>
              <a:t>17</a:t>
            </a:fld>
            <a:endParaRPr lang="en-US" altLang="en-US"/>
          </a:p>
        </p:txBody>
      </p:sp>
    </p:spTree>
    <p:extLst>
      <p:ext uri="{BB962C8B-B14F-4D97-AF65-F5344CB8AC3E}">
        <p14:creationId xmlns:p14="http://schemas.microsoft.com/office/powerpoint/2010/main" val="10891616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F5C2240D-FFE5-F641-AE14-1D828FF73CE3}" type="slidenum">
              <a:rPr lang="en-US" altLang="en-US"/>
              <a:pPr>
                <a:spcBef>
                  <a:spcPct val="0"/>
                </a:spcBef>
              </a:pPr>
              <a:t>18</a:t>
            </a:fld>
            <a:endParaRPr lang="en-US" altLang="en-US"/>
          </a:p>
        </p:txBody>
      </p:sp>
    </p:spTree>
    <p:extLst>
      <p:ext uri="{BB962C8B-B14F-4D97-AF65-F5344CB8AC3E}">
        <p14:creationId xmlns:p14="http://schemas.microsoft.com/office/powerpoint/2010/main" val="16760428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F4124F04-63D7-A446-AED8-8A680935C08C}" type="slidenum">
              <a:rPr lang="en-US" altLang="en-US"/>
              <a:pPr>
                <a:spcBef>
                  <a:spcPct val="0"/>
                </a:spcBef>
              </a:pPr>
              <a:t>19</a:t>
            </a:fld>
            <a:endParaRPr lang="en-US" altLang="en-US"/>
          </a:p>
        </p:txBody>
      </p:sp>
    </p:spTree>
    <p:extLst>
      <p:ext uri="{BB962C8B-B14F-4D97-AF65-F5344CB8AC3E}">
        <p14:creationId xmlns:p14="http://schemas.microsoft.com/office/powerpoint/2010/main" val="12294158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Discussion:</a:t>
            </a:r>
          </a:p>
          <a:p>
            <a:pPr eaLnBrk="1" hangingPunct="1">
              <a:spcBef>
                <a:spcPct val="0"/>
              </a:spcBef>
            </a:pPr>
            <a:r>
              <a:rPr lang="en-US" altLang="en-US" dirty="0"/>
              <a:t>There are many ways to communicate to students how different the legislative epoch was from the presidency-centered political system we have today. One way to do this is to ask students how many presidents they can name who served between Abraham Lincoln and Theodore Roosevelt (basically, the late nineteenth century) and then ask students to identify any of the significant accomplishments of any of these presidents. Figures such as Chester Arthur and Grover Cleveland are good examples of the weakness of the institution of the presidency in this era.</a:t>
            </a: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0A22B419-5D1D-6345-ADEB-530AA70CF7B9}" type="slidenum">
              <a:rPr lang="en-US" altLang="en-US"/>
              <a:pPr>
                <a:spcBef>
                  <a:spcPct val="0"/>
                </a:spcBef>
              </a:pPr>
              <a:t>20</a:t>
            </a:fld>
            <a:endParaRPr lang="en-US" altLang="en-US"/>
          </a:p>
        </p:txBody>
      </p:sp>
    </p:spTree>
    <p:extLst>
      <p:ext uri="{BB962C8B-B14F-4D97-AF65-F5344CB8AC3E}">
        <p14:creationId xmlns:p14="http://schemas.microsoft.com/office/powerpoint/2010/main" val="10092917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D26F620D-DF47-524A-8E72-368DBEB48D64}" type="slidenum">
              <a:rPr lang="en-US" altLang="en-US"/>
              <a:pPr>
                <a:spcBef>
                  <a:spcPct val="0"/>
                </a:spcBef>
              </a:pPr>
              <a:t>21</a:t>
            </a:fld>
            <a:endParaRPr lang="en-US" altLang="en-US"/>
          </a:p>
        </p:txBody>
      </p:sp>
    </p:spTree>
    <p:extLst>
      <p:ext uri="{BB962C8B-B14F-4D97-AF65-F5344CB8AC3E}">
        <p14:creationId xmlns:p14="http://schemas.microsoft.com/office/powerpoint/2010/main" val="16281898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Discussion:</a:t>
            </a:r>
          </a:p>
          <a:p>
            <a:pPr eaLnBrk="1" hangingPunct="1">
              <a:spcBef>
                <a:spcPct val="0"/>
              </a:spcBef>
            </a:pPr>
            <a:r>
              <a:rPr lang="en-US" altLang="en-US" dirty="0"/>
              <a:t>The rise of the institutional presidency has meant that the presidency has become more of a “thing” and less of a “person” over time. While most of the individuals who make up the cabinet, the White House staff, EOP, and the Office of the Vice President change from presidency to presidency, it is important to note that these structures remain; they have become institutionalized, so the president is more of a large organization than an individual as it was in the nineteenth century.</a:t>
            </a: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69BDFAB7-7F2C-1949-9274-E69D6D32C9F1}" type="slidenum">
              <a:rPr lang="en-US" altLang="en-US"/>
              <a:pPr>
                <a:spcBef>
                  <a:spcPct val="0"/>
                </a:spcBef>
              </a:pPr>
              <a:t>22</a:t>
            </a:fld>
            <a:endParaRPr lang="en-US" altLang="en-US"/>
          </a:p>
        </p:txBody>
      </p:sp>
    </p:spTree>
    <p:extLst>
      <p:ext uri="{BB962C8B-B14F-4D97-AF65-F5344CB8AC3E}">
        <p14:creationId xmlns:p14="http://schemas.microsoft.com/office/powerpoint/2010/main" val="255676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a:t>Discussion:</a:t>
            </a:r>
          </a:p>
          <a:p>
            <a:pPr eaLnBrk="1" hangingPunct="1">
              <a:spcBef>
                <a:spcPct val="0"/>
              </a:spcBef>
            </a:pPr>
            <a:r>
              <a:rPr lang="en-US" altLang="en-US"/>
              <a:t>While the powers of the president in Article II are no match for the powers of Congress listed in Article I, Section 8, the unitary nature of the office is the presidency</a:t>
            </a:r>
            <a:r>
              <a:rPr lang="ja-JP" altLang="en-US"/>
              <a:t>’</a:t>
            </a:r>
            <a:r>
              <a:rPr lang="en-US" altLang="ja-JP"/>
              <a:t>s great advantage. In addition, the vagueness of the </a:t>
            </a:r>
            <a:r>
              <a:rPr lang="ja-JP" altLang="en-US"/>
              <a:t>“</a:t>
            </a:r>
            <a:r>
              <a:rPr lang="en-US" altLang="ja-JP"/>
              <a:t>executive power</a:t>
            </a:r>
            <a:r>
              <a:rPr lang="ja-JP" altLang="en-US"/>
              <a:t>”</a:t>
            </a:r>
            <a:r>
              <a:rPr lang="en-US" altLang="ja-JP"/>
              <a:t> provided room for growth in presidential power over time.</a:t>
            </a:r>
            <a:endParaRPr lang="en-US" altLang="en-US"/>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295A5488-A5C8-9843-8B3F-FBCFD5F81070}" type="slidenum">
              <a:rPr lang="en-US" altLang="en-US"/>
              <a:pPr>
                <a:spcBef>
                  <a:spcPct val="0"/>
                </a:spcBef>
              </a:pPr>
              <a:t>4</a:t>
            </a:fld>
            <a:endParaRPr lang="en-US" altLang="en-US"/>
          </a:p>
        </p:txBody>
      </p:sp>
    </p:spTree>
    <p:extLst>
      <p:ext uri="{BB962C8B-B14F-4D97-AF65-F5344CB8AC3E}">
        <p14:creationId xmlns:p14="http://schemas.microsoft.com/office/powerpoint/2010/main" val="16060142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4A1E4ACB-EB56-014B-A414-7899C8AE3946}" type="slidenum">
              <a:rPr lang="en-US" altLang="en-US"/>
              <a:pPr>
                <a:spcBef>
                  <a:spcPct val="0"/>
                </a:spcBef>
              </a:pPr>
              <a:t>23</a:t>
            </a:fld>
            <a:endParaRPr lang="en-US" altLang="en-US"/>
          </a:p>
        </p:txBody>
      </p:sp>
    </p:spTree>
    <p:extLst>
      <p:ext uri="{BB962C8B-B14F-4D97-AF65-F5344CB8AC3E}">
        <p14:creationId xmlns:p14="http://schemas.microsoft.com/office/powerpoint/2010/main" val="11274559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Discussion:</a:t>
            </a:r>
          </a:p>
          <a:p>
            <a:pPr eaLnBrk="1" hangingPunct="1">
              <a:spcBef>
                <a:spcPct val="0"/>
              </a:spcBef>
            </a:pPr>
            <a:r>
              <a:rPr lang="en-US" altLang="en-US" dirty="0"/>
              <a:t>Even when presidents have majorities of their own party controlling both chambers of Congress, there are fissures within the majority coalition that make it difficult to accomplish everything they’d like. In addition, the power of the minority to filibuster in the Senate limits the power of even a unified president and his or her congressional party.</a:t>
            </a: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50662612-99E6-EB40-BB35-64B516854620}" type="slidenum">
              <a:rPr lang="en-US" altLang="en-US"/>
              <a:pPr>
                <a:spcBef>
                  <a:spcPct val="0"/>
                </a:spcBef>
              </a:pPr>
              <a:t>24</a:t>
            </a:fld>
            <a:endParaRPr lang="en-US" altLang="en-US"/>
          </a:p>
        </p:txBody>
      </p:sp>
    </p:spTree>
    <p:extLst>
      <p:ext uri="{BB962C8B-B14F-4D97-AF65-F5344CB8AC3E}">
        <p14:creationId xmlns:p14="http://schemas.microsoft.com/office/powerpoint/2010/main" val="16710336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Discussion:</a:t>
            </a:r>
          </a:p>
          <a:p>
            <a:pPr eaLnBrk="1" hangingPunct="1">
              <a:spcBef>
                <a:spcPct val="0"/>
              </a:spcBef>
            </a:pPr>
            <a:r>
              <a:rPr lang="en-US" altLang="en-US" dirty="0"/>
              <a:t>Presidents obviously have much more success when their party controls both chambers of Congress. But even in those cases, presidential success varies widely. Note how successful President Reagan was with divided government at some points in his presidency and how unsuccessful he was at other times.</a:t>
            </a: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4DCDB94A-41C3-1C47-B175-2385D3498D32}" type="slidenum">
              <a:rPr lang="en-US" altLang="en-US"/>
              <a:pPr>
                <a:spcBef>
                  <a:spcPct val="0"/>
                </a:spcBef>
              </a:pPr>
              <a:t>25</a:t>
            </a:fld>
            <a:endParaRPr lang="en-US" altLang="en-US"/>
          </a:p>
        </p:txBody>
      </p:sp>
    </p:spTree>
    <p:extLst>
      <p:ext uri="{BB962C8B-B14F-4D97-AF65-F5344CB8AC3E}">
        <p14:creationId xmlns:p14="http://schemas.microsoft.com/office/powerpoint/2010/main" val="18361003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a:t>Discussion:</a:t>
            </a:r>
          </a:p>
          <a:p>
            <a:pPr eaLnBrk="1" hangingPunct="1">
              <a:spcBef>
                <a:spcPct val="0"/>
              </a:spcBef>
            </a:pPr>
            <a:r>
              <a:rPr lang="en-US" altLang="en-US"/>
              <a:t>In an era of ideologically polarized parties and divided government, it appears that going public is yielding diminishing returns.</a:t>
            </a:r>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E3F9F424-63CB-F741-8BED-984932385BF0}" type="slidenum">
              <a:rPr lang="en-US" altLang="en-US"/>
              <a:pPr>
                <a:spcBef>
                  <a:spcPct val="0"/>
                </a:spcBef>
              </a:pPr>
              <a:t>26</a:t>
            </a:fld>
            <a:endParaRPr lang="en-US" altLang="en-US"/>
          </a:p>
        </p:txBody>
      </p:sp>
    </p:spTree>
    <p:extLst>
      <p:ext uri="{BB962C8B-B14F-4D97-AF65-F5344CB8AC3E}">
        <p14:creationId xmlns:p14="http://schemas.microsoft.com/office/powerpoint/2010/main" val="14963686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94DCC0D1-7DE0-A248-B1BB-4807EAD451F5}" type="slidenum">
              <a:rPr lang="en-US" altLang="en-US"/>
              <a:pPr>
                <a:spcBef>
                  <a:spcPct val="0"/>
                </a:spcBef>
              </a:pPr>
              <a:t>27</a:t>
            </a:fld>
            <a:endParaRPr lang="en-US" altLang="en-US"/>
          </a:p>
        </p:txBody>
      </p:sp>
    </p:spTree>
    <p:extLst>
      <p:ext uri="{BB962C8B-B14F-4D97-AF65-F5344CB8AC3E}">
        <p14:creationId xmlns:p14="http://schemas.microsoft.com/office/powerpoint/2010/main" val="7851077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Discussion:</a:t>
            </a:r>
          </a:p>
          <a:p>
            <a:pPr eaLnBrk="1" hangingPunct="1">
              <a:spcBef>
                <a:spcPct val="0"/>
              </a:spcBef>
            </a:pPr>
            <a:r>
              <a:rPr lang="en-US" altLang="en-US" dirty="0"/>
              <a:t>Reagan</a:t>
            </a:r>
            <a:r>
              <a:rPr lang="ja-JP" altLang="en-US" dirty="0"/>
              <a:t>’</a:t>
            </a:r>
            <a:r>
              <a:rPr lang="en-US" altLang="ja-JP" dirty="0"/>
              <a:t>s remarkable ability to communicate through television can be seen in this video of his address to the nation on the day the Space Shuttle </a:t>
            </a:r>
            <a:r>
              <a:rPr lang="en-US" altLang="ja-JP" i="1" dirty="0"/>
              <a:t>Challenger</a:t>
            </a:r>
            <a:r>
              <a:rPr lang="en-US" altLang="ja-JP" dirty="0"/>
              <a:t> was lost: http://www.youtube.com/watch?v=Qa7icmqgsow.</a:t>
            </a:r>
          </a:p>
          <a:p>
            <a:pPr eaLnBrk="1" hangingPunct="1">
              <a:spcBef>
                <a:spcPct val="0"/>
              </a:spcBef>
            </a:pPr>
            <a:endParaRPr lang="en-US" altLang="en-US" dirty="0"/>
          </a:p>
          <a:p>
            <a:pPr eaLnBrk="1" hangingPunct="1">
              <a:spcBef>
                <a:spcPct val="0"/>
              </a:spcBef>
            </a:pPr>
            <a:r>
              <a:rPr lang="en-US" altLang="en-US" dirty="0"/>
              <a:t>Every president</a:t>
            </a:r>
            <a:r>
              <a:rPr lang="ja-JP" altLang="en-US" dirty="0"/>
              <a:t>’</a:t>
            </a:r>
            <a:r>
              <a:rPr lang="en-US" altLang="ja-JP" dirty="0"/>
              <a:t>s personal characteristics are a focus of much discussion as a source of power or lack of power. President Obama has sometimes been criticized for being too aloof and for failing to get </a:t>
            </a:r>
            <a:r>
              <a:rPr lang="ja-JP" altLang="en-US" dirty="0"/>
              <a:t>“</a:t>
            </a:r>
            <a:r>
              <a:rPr lang="en-US" altLang="ja-JP" dirty="0"/>
              <a:t>angry</a:t>
            </a:r>
            <a:r>
              <a:rPr lang="ja-JP" altLang="en-US" dirty="0"/>
              <a:t>”</a:t>
            </a:r>
            <a:r>
              <a:rPr lang="en-US" altLang="ja-JP" dirty="0"/>
              <a:t> enough. President Obama poked fun at himself in this regard by inviting “Luther,” his anger translator, to the White House Correspondents’ Dinner: https://www.youtube.com/watch?v=G6NfRMv-4OY. </a:t>
            </a:r>
            <a:endParaRPr lang="en-US" altLang="en-US" dirty="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A452EC91-8F7A-804F-958F-4287162264F3}" type="slidenum">
              <a:rPr lang="en-US" altLang="en-US"/>
              <a:pPr>
                <a:spcBef>
                  <a:spcPct val="0"/>
                </a:spcBef>
              </a:pPr>
              <a:t>28</a:t>
            </a:fld>
            <a:endParaRPr lang="en-US" altLang="en-US"/>
          </a:p>
        </p:txBody>
      </p:sp>
    </p:spTree>
    <p:extLst>
      <p:ext uri="{BB962C8B-B14F-4D97-AF65-F5344CB8AC3E}">
        <p14:creationId xmlns:p14="http://schemas.microsoft.com/office/powerpoint/2010/main" val="3033584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Discussion:</a:t>
            </a:r>
          </a:p>
          <a:p>
            <a:pPr eaLnBrk="1" hangingPunct="1">
              <a:spcBef>
                <a:spcPct val="0"/>
              </a:spcBef>
            </a:pPr>
            <a:r>
              <a:rPr lang="en-US" altLang="en-US" dirty="0"/>
              <a:t>Like most two-term presidents, President Obama’s popularity rose at the end of his second term.</a:t>
            </a:r>
          </a:p>
          <a:p>
            <a:pPr eaLnBrk="1" hangingPunct="1">
              <a:spcBef>
                <a:spcPct val="0"/>
              </a:spcBef>
            </a:pPr>
            <a:endParaRPr lang="en-US" altLang="en-US" dirty="0"/>
          </a:p>
          <a:p>
            <a:pPr eaLnBrk="1" hangingPunct="1">
              <a:spcBef>
                <a:spcPct val="0"/>
              </a:spcBef>
            </a:pPr>
            <a:r>
              <a:rPr lang="en-US" altLang="en-US" dirty="0"/>
              <a:t>One of the reasons presidential approval ratings tend to decline over time is because presidential candidates have to promise a great deal to get elected but often find it difficult to deliver on all of these promises. </a:t>
            </a:r>
            <a:r>
              <a:rPr lang="en-US" altLang="en-US" i="1" dirty="0"/>
              <a:t>SNL </a:t>
            </a:r>
            <a:r>
              <a:rPr lang="en-US" altLang="en-US" dirty="0"/>
              <a:t>poked fun at the idea of Donald Trump learning this lesson in the weeks after his </a:t>
            </a:r>
            <a:r>
              <a:rPr lang="en-US" altLang="en-US" dirty="0" smtClean="0"/>
              <a:t>surprising </a:t>
            </a:r>
            <a:r>
              <a:rPr lang="en-US" altLang="en-US" dirty="0"/>
              <a:t>election in 2016: https://www.youtube.com/watch?v=JUWSLlz0Fdo.</a:t>
            </a: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99118827-EB0F-BE4C-B38C-4102AAEE1AEF}" type="slidenum">
              <a:rPr lang="en-US" altLang="en-US"/>
              <a:pPr>
                <a:spcBef>
                  <a:spcPct val="0"/>
                </a:spcBef>
              </a:pPr>
              <a:t>29</a:t>
            </a:fld>
            <a:endParaRPr lang="en-US" altLang="en-US"/>
          </a:p>
        </p:txBody>
      </p:sp>
    </p:spTree>
    <p:extLst>
      <p:ext uri="{BB962C8B-B14F-4D97-AF65-F5344CB8AC3E}">
        <p14:creationId xmlns:p14="http://schemas.microsoft.com/office/powerpoint/2010/main" val="13141597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Discussion:</a:t>
            </a:r>
          </a:p>
          <a:p>
            <a:pPr eaLnBrk="1" hangingPunct="1">
              <a:spcBef>
                <a:spcPct val="0"/>
              </a:spcBef>
            </a:pPr>
            <a:r>
              <a:rPr lang="en-US" altLang="en-US" dirty="0"/>
              <a:t>The use of these administrative strategies is not always successful. For one, federal courts have struck down unilateral actions by the president. Also, members of Congress have been increasingly vocal and concerned about unilateral presidential action. Finally, these executive actions do not quite have the same staying power as laws passed by Congress. Future presidents can reverse executive orders and seek to roll back other executive actions in time.</a:t>
            </a: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69C19543-8802-3D49-BD7B-21B8188F8535}" type="slidenum">
              <a:rPr lang="en-US" altLang="en-US"/>
              <a:pPr>
                <a:spcBef>
                  <a:spcPct val="0"/>
                </a:spcBef>
              </a:pPr>
              <a:t>30</a:t>
            </a:fld>
            <a:endParaRPr lang="en-US" altLang="en-US"/>
          </a:p>
        </p:txBody>
      </p:sp>
    </p:spTree>
    <p:extLst>
      <p:ext uri="{BB962C8B-B14F-4D97-AF65-F5344CB8AC3E}">
        <p14:creationId xmlns:p14="http://schemas.microsoft.com/office/powerpoint/2010/main" val="39266737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E63E96E7-79E7-1E47-88B9-F8417924943E}" type="slidenum">
              <a:rPr lang="en-US" altLang="en-US"/>
              <a:pPr>
                <a:spcBef>
                  <a:spcPct val="0"/>
                </a:spcBef>
              </a:pPr>
              <a:t>31</a:t>
            </a:fld>
            <a:endParaRPr lang="en-US" altLang="en-US"/>
          </a:p>
        </p:txBody>
      </p:sp>
    </p:spTree>
    <p:extLst>
      <p:ext uri="{BB962C8B-B14F-4D97-AF65-F5344CB8AC3E}">
        <p14:creationId xmlns:p14="http://schemas.microsoft.com/office/powerpoint/2010/main" val="32465823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Answer: No right answer</a:t>
            </a:r>
          </a:p>
          <a:p>
            <a:pPr eaLnBrk="1" hangingPunct="1">
              <a:spcBef>
                <a:spcPct val="0"/>
              </a:spcBef>
            </a:pPr>
            <a:endParaRPr lang="en-US" altLang="en-US" b="1" dirty="0"/>
          </a:p>
          <a:p>
            <a:pPr eaLnBrk="1" hangingPunct="1">
              <a:spcBef>
                <a:spcPct val="0"/>
              </a:spcBef>
            </a:pPr>
            <a:r>
              <a:rPr lang="en-US" altLang="en-US" dirty="0"/>
              <a:t>This might be a good question to use as an out-of-class writing assignment requiring students to integrate concepts and evidence from the chapter into their argument.</a:t>
            </a: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ACC0C7C3-290D-C646-9A6D-E5B07678D9C2}" type="slidenum">
              <a:rPr lang="en-US" altLang="en-US"/>
              <a:pPr>
                <a:spcBef>
                  <a:spcPct val="0"/>
                </a:spcBef>
              </a:pPr>
              <a:t>32</a:t>
            </a:fld>
            <a:endParaRPr lang="en-US" altLang="en-US"/>
          </a:p>
        </p:txBody>
      </p:sp>
    </p:spTree>
    <p:extLst>
      <p:ext uri="{BB962C8B-B14F-4D97-AF65-F5344CB8AC3E}">
        <p14:creationId xmlns:p14="http://schemas.microsoft.com/office/powerpoint/2010/main" val="3146985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Discussion:</a:t>
            </a:r>
          </a:p>
          <a:p>
            <a:pPr eaLnBrk="1" hangingPunct="1">
              <a:spcBef>
                <a:spcPct val="0"/>
              </a:spcBef>
            </a:pPr>
            <a:r>
              <a:rPr lang="en-US" altLang="en-US" dirty="0"/>
              <a:t>Students usually enjoy detailed discussion of the Electoral College and how it works. Jon Stewart</a:t>
            </a:r>
            <a:r>
              <a:rPr lang="ja-JP" altLang="en-US" dirty="0"/>
              <a:t>’</a:t>
            </a:r>
            <a:r>
              <a:rPr lang="en-US" altLang="ja-JP" dirty="0"/>
              <a:t>s </a:t>
            </a:r>
            <a:r>
              <a:rPr lang="en-US" altLang="ja-JP" i="1" dirty="0"/>
              <a:t>America</a:t>
            </a:r>
            <a:r>
              <a:rPr lang="en-US" altLang="ja-JP" dirty="0"/>
              <a:t> has a good audio clip pointing out that the Electoral College can sometimes produce a president who did not win the popular vote, which is a technicality that </a:t>
            </a:r>
            <a:r>
              <a:rPr lang="ja-JP" altLang="en-US" dirty="0"/>
              <a:t>“</a:t>
            </a:r>
            <a:r>
              <a:rPr lang="en-US" altLang="ja-JP" dirty="0"/>
              <a:t>a lonely, unemployed Al Gore muses on each and every night as he cries himself to sleep.</a:t>
            </a:r>
            <a:r>
              <a:rPr lang="ja-JP" altLang="en-US" dirty="0"/>
              <a:t>” </a:t>
            </a:r>
            <a:r>
              <a:rPr lang="en-US" altLang="ja-JP" dirty="0"/>
              <a:t>Of course, Hillary Clinton recently became the second Democrat in 16 years to win the popular vote and lose in the Electoral College. In Clinton’s case, her more than 3 million popular vote victory represents the largest popular vote margin of victory ever for a candidate who lost the popular vote, and it is the largest victory in percentage terms for someone who lost the Electoral since Samuel Tilden’s loss in 1876 (Tilden </a:t>
            </a:r>
            <a:r>
              <a:rPr lang="en-US" altLang="ja-JP" dirty="0" smtClean="0"/>
              <a:t>won</a:t>
            </a:r>
            <a:r>
              <a:rPr lang="en-US" altLang="ja-JP" baseline="0" dirty="0" smtClean="0"/>
              <a:t> the popular vote</a:t>
            </a:r>
            <a:r>
              <a:rPr lang="en-US" altLang="ja-JP" dirty="0" smtClean="0"/>
              <a:t> </a:t>
            </a:r>
            <a:r>
              <a:rPr lang="en-US" altLang="ja-JP" dirty="0"/>
              <a:t>by 3 percent).</a:t>
            </a:r>
            <a:endParaRPr lang="en-US" altLang="en-US" dirty="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8CA631FB-7271-884F-AD44-32BF990B25E8}" type="slidenum">
              <a:rPr lang="en-US" altLang="en-US"/>
              <a:pPr>
                <a:spcBef>
                  <a:spcPct val="0"/>
                </a:spcBef>
              </a:pPr>
              <a:t>5</a:t>
            </a:fld>
            <a:endParaRPr lang="en-US" altLang="en-US"/>
          </a:p>
        </p:txBody>
      </p:sp>
    </p:spTree>
    <p:extLst>
      <p:ext uri="{BB962C8B-B14F-4D97-AF65-F5344CB8AC3E}">
        <p14:creationId xmlns:p14="http://schemas.microsoft.com/office/powerpoint/2010/main" val="38630447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a:t>Discussion:</a:t>
            </a:r>
          </a:p>
          <a:p>
            <a:pPr eaLnBrk="1" hangingPunct="1">
              <a:spcBef>
                <a:spcPct val="0"/>
              </a:spcBef>
            </a:pPr>
            <a:r>
              <a:rPr lang="en-US" altLang="en-US"/>
              <a:t>Each of these points can be made part of a discussion or writing assignment about the rise of presidential power.</a:t>
            </a:r>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337302D9-DDA0-6647-BC80-C14F7A0F30BD}" type="slidenum">
              <a:rPr lang="en-US" altLang="en-US"/>
              <a:pPr>
                <a:spcBef>
                  <a:spcPct val="0"/>
                </a:spcBef>
              </a:pPr>
              <a:t>33</a:t>
            </a:fld>
            <a:endParaRPr lang="en-US" altLang="en-US"/>
          </a:p>
        </p:txBody>
      </p:sp>
    </p:spTree>
    <p:extLst>
      <p:ext uri="{BB962C8B-B14F-4D97-AF65-F5344CB8AC3E}">
        <p14:creationId xmlns:p14="http://schemas.microsoft.com/office/powerpoint/2010/main" val="6385078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Discussion:</a:t>
            </a:r>
          </a:p>
          <a:p>
            <a:pPr eaLnBrk="1" hangingPunct="1">
              <a:spcBef>
                <a:spcPct val="0"/>
              </a:spcBef>
            </a:pPr>
            <a:r>
              <a:rPr lang="en-US" altLang="en-US" dirty="0"/>
              <a:t>Each of these points can be made part of a discussion or writing assignment about the rise of presidential power.</a:t>
            </a:r>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95469DE1-04B5-914F-8BFB-9D0C2A2E307D}" type="slidenum">
              <a:rPr lang="en-US" altLang="en-US">
                <a:solidFill>
                  <a:srgbClr val="000000"/>
                </a:solidFill>
              </a:rPr>
              <a:pPr>
                <a:spcBef>
                  <a:spcPct val="0"/>
                </a:spcBef>
              </a:pPr>
              <a:t>34</a:t>
            </a:fld>
            <a:endParaRPr lang="en-US" altLang="en-US">
              <a:solidFill>
                <a:srgbClr val="000000"/>
              </a:solidFill>
            </a:endParaRPr>
          </a:p>
        </p:txBody>
      </p:sp>
    </p:spTree>
    <p:extLst>
      <p:ext uri="{BB962C8B-B14F-4D97-AF65-F5344CB8AC3E}">
        <p14:creationId xmlns:p14="http://schemas.microsoft.com/office/powerpoint/2010/main" val="17480904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a:t>Discussion:</a:t>
            </a:r>
          </a:p>
          <a:p>
            <a:pPr eaLnBrk="1" hangingPunct="1">
              <a:spcBef>
                <a:spcPct val="0"/>
              </a:spcBef>
            </a:pPr>
            <a:r>
              <a:rPr lang="en-US" altLang="en-US"/>
              <a:t>Each of these points can be made part of a discussion or writing assignment about the rise of presidential power.</a:t>
            </a:r>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DCD0147D-BF1B-A347-9C3B-1DB191D54BFB}" type="slidenum">
              <a:rPr lang="en-US" altLang="en-US">
                <a:solidFill>
                  <a:srgbClr val="000000"/>
                </a:solidFill>
              </a:rPr>
              <a:pPr>
                <a:spcBef>
                  <a:spcPct val="0"/>
                </a:spcBef>
              </a:pPr>
              <a:t>35</a:t>
            </a:fld>
            <a:endParaRPr lang="en-US" altLang="en-US">
              <a:solidFill>
                <a:srgbClr val="000000"/>
              </a:solidFill>
            </a:endParaRPr>
          </a:p>
        </p:txBody>
      </p:sp>
    </p:spTree>
    <p:extLst>
      <p:ext uri="{BB962C8B-B14F-4D97-AF65-F5344CB8AC3E}">
        <p14:creationId xmlns:p14="http://schemas.microsoft.com/office/powerpoint/2010/main" val="5623262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ＭＳ Ｐゴシック" charset="-128"/>
                <a:cs typeface="ＭＳ Ｐゴシック" pitchFamily="1" charset="-128"/>
              </a:rPr>
              <a:t>Demonstrators protest the Keystone XL pipeline.</a:t>
            </a:r>
            <a:endParaRPr lang="en-US" dirty="0"/>
          </a:p>
        </p:txBody>
      </p:sp>
      <p:sp>
        <p:nvSpPr>
          <p:cNvPr id="4" name="Slide Number Placeholder 3"/>
          <p:cNvSpPr>
            <a:spLocks noGrp="1"/>
          </p:cNvSpPr>
          <p:nvPr>
            <p:ph type="sldNum" sz="quarter" idx="10"/>
          </p:nvPr>
        </p:nvSpPr>
        <p:spPr/>
        <p:txBody>
          <a:bodyPr/>
          <a:lstStyle/>
          <a:p>
            <a:pPr>
              <a:defRPr/>
            </a:pPr>
            <a:fld id="{4FD16574-6271-6844-BBD2-BF9A729B2E8E}" type="slidenum">
              <a:rPr lang="en-US" altLang="en-US" smtClean="0"/>
              <a:pPr>
                <a:defRPr/>
              </a:pPr>
              <a:t>39</a:t>
            </a:fld>
            <a:endParaRPr lang="en-US" altLang="en-US"/>
          </a:p>
        </p:txBody>
      </p:sp>
    </p:spTree>
    <p:extLst>
      <p:ext uri="{BB962C8B-B14F-4D97-AF65-F5344CB8AC3E}">
        <p14:creationId xmlns:p14="http://schemas.microsoft.com/office/powerpoint/2010/main" val="10029172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ＭＳ Ｐゴシック" charset="-128"/>
                <a:cs typeface="ＭＳ Ｐゴシック" pitchFamily="1" charset="-128"/>
              </a:rPr>
              <a:t>Article II of the Constitution states that “The executive power shall be vested in a President of the United States of America” and details one of the president’s most important constitutional roles: leading the executive branch. Today, this means the president must manage 15 cabinet departments and 55 to 60 independent agencies—and the over 2 million civilian employees who work in the federal government. Given the system of separation of powers, the president often competes with Congress for control of the executive branch. Congress also has a legitimate interest in the actions of executive branch officials since Congress creates programs and agencies and determines their budgets. The stakes of this competition between the branches are increasing. As the scope and complexity of government work have grown, Congress has delegated important policy-making responsibility to government officials working in the executive branch. These officials determine important public policies such as allowable levels of pollutants in the environment, eligibility rules for government benefits like medical care and Social Security, and safety rules in workplaces. Modern presidents have sought to exert more control over these agencies by a number of means, including increasing the number of presidential appointments.</a:t>
            </a:r>
          </a:p>
          <a:p>
            <a:endParaRPr lang="en-US" sz="1200" b="0" i="0" u="none" strike="noStrike" kern="1200" baseline="0" dirty="0" smtClean="0">
              <a:solidFill>
                <a:schemeClr val="tx1"/>
              </a:solidFill>
              <a:latin typeface="+mn-lt"/>
              <a:ea typeface="ＭＳ Ｐゴシック" charset="-128"/>
              <a:cs typeface="ＭＳ Ｐゴシック" pitchFamily="1" charset="-128"/>
            </a:endParaRPr>
          </a:p>
          <a:p>
            <a:r>
              <a:rPr lang="en-US" sz="1200" b="0" i="0" u="none" strike="noStrike" kern="1200" baseline="0" dirty="0" smtClean="0">
                <a:solidFill>
                  <a:schemeClr val="tx1"/>
                </a:solidFill>
                <a:latin typeface="+mn-lt"/>
                <a:ea typeface="ＭＳ Ｐゴシック" charset="-128"/>
                <a:cs typeface="ＭＳ Ｐゴシック" pitchFamily="1" charset="-128"/>
              </a:rPr>
              <a:t>Government agencies are generally staffed by a mix of two types of employees: civil servants and political appointees. Civil servants staff the lower strata of government agencies and are to be hired, fired, promoted, and demoted on the basis of merit, and they cannot be removed without good cause. Political appointees, however, are generally selected from outside the civil service by the president, and most can be removed at the president’s discretion.</a:t>
            </a:r>
            <a:endParaRPr lang="en-US" dirty="0"/>
          </a:p>
        </p:txBody>
      </p:sp>
      <p:sp>
        <p:nvSpPr>
          <p:cNvPr id="4" name="Slide Number Placeholder 3"/>
          <p:cNvSpPr>
            <a:spLocks noGrp="1"/>
          </p:cNvSpPr>
          <p:nvPr>
            <p:ph type="sldNum" sz="quarter" idx="10"/>
          </p:nvPr>
        </p:nvSpPr>
        <p:spPr/>
        <p:txBody>
          <a:bodyPr/>
          <a:lstStyle/>
          <a:p>
            <a:pPr>
              <a:defRPr/>
            </a:pPr>
            <a:fld id="{4FD16574-6271-6844-BBD2-BF9A729B2E8E}" type="slidenum">
              <a:rPr lang="en-US" altLang="en-US" smtClean="0"/>
              <a:pPr>
                <a:defRPr/>
              </a:pPr>
              <a:t>40</a:t>
            </a:fld>
            <a:endParaRPr lang="en-US" altLang="en-US"/>
          </a:p>
        </p:txBody>
      </p:sp>
    </p:spTree>
    <p:extLst>
      <p:ext uri="{BB962C8B-B14F-4D97-AF65-F5344CB8AC3E}">
        <p14:creationId xmlns:p14="http://schemas.microsoft.com/office/powerpoint/2010/main" val="5459709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ＭＳ Ｐゴシック" charset="-128"/>
                <a:cs typeface="ＭＳ Ｐゴシック" pitchFamily="1" charset="-128"/>
              </a:rPr>
              <a:t>Presidents since the middle of the twentieth century have sought to push down the dividing line between appointees and civil servants in government agencies. The figure above presents the total number of presidential appointees as well as the percentage of appointees in the federal government workforce over the last five decades. First, it should be noted that appointees make up a very small percentage of the federal workforce. However, and interestingly, the proportion of federal employees who are appointees has grown during this time period, as presidents have tried to exert greater influence over the executive branch.</a:t>
            </a:r>
            <a:endParaRPr lang="en-US" dirty="0"/>
          </a:p>
        </p:txBody>
      </p:sp>
      <p:sp>
        <p:nvSpPr>
          <p:cNvPr id="4" name="Slide Number Placeholder 3"/>
          <p:cNvSpPr>
            <a:spLocks noGrp="1"/>
          </p:cNvSpPr>
          <p:nvPr>
            <p:ph type="sldNum" sz="quarter" idx="10"/>
          </p:nvPr>
        </p:nvSpPr>
        <p:spPr/>
        <p:txBody>
          <a:bodyPr/>
          <a:lstStyle/>
          <a:p>
            <a:pPr>
              <a:defRPr/>
            </a:pPr>
            <a:fld id="{4FD16574-6271-6844-BBD2-BF9A729B2E8E}" type="slidenum">
              <a:rPr lang="en-US" altLang="en-US" smtClean="0"/>
              <a:pPr>
                <a:defRPr/>
              </a:pPr>
              <a:t>41</a:t>
            </a:fld>
            <a:endParaRPr lang="en-US" altLang="en-US"/>
          </a:p>
        </p:txBody>
      </p:sp>
    </p:spTree>
    <p:extLst>
      <p:ext uri="{BB962C8B-B14F-4D97-AF65-F5344CB8AC3E}">
        <p14:creationId xmlns:p14="http://schemas.microsoft.com/office/powerpoint/2010/main" val="127264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0663342F-2970-D44E-B1F0-9BFF54E3EC2B}" type="slidenum">
              <a:rPr lang="en-US" altLang="en-US"/>
              <a:pPr>
                <a:spcBef>
                  <a:spcPct val="0"/>
                </a:spcBef>
              </a:pPr>
              <a:t>7</a:t>
            </a:fld>
            <a:endParaRPr lang="en-US" altLang="en-US"/>
          </a:p>
        </p:txBody>
      </p:sp>
    </p:spTree>
    <p:extLst>
      <p:ext uri="{BB962C8B-B14F-4D97-AF65-F5344CB8AC3E}">
        <p14:creationId xmlns:p14="http://schemas.microsoft.com/office/powerpoint/2010/main" val="3289606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Answer: B. delegated</a:t>
            </a:r>
            <a:r>
              <a:rPr lang="en-US" altLang="en-US" b="1" baseline="0" dirty="0"/>
              <a:t> power</a:t>
            </a:r>
            <a:endParaRPr lang="en-US" altLang="en-US" b="1" dirty="0"/>
          </a:p>
          <a:p>
            <a:pPr eaLnBrk="1" hangingPunct="1">
              <a:spcBef>
                <a:spcPct val="0"/>
              </a:spcBef>
            </a:pPr>
            <a:endParaRPr lang="en-US" altLang="en-US" b="1" dirty="0"/>
          </a:p>
          <a:p>
            <a:pPr eaLnBrk="1" hangingPunct="1">
              <a:spcBef>
                <a:spcPct val="0"/>
              </a:spcBef>
            </a:pPr>
            <a:r>
              <a:rPr lang="en-US" altLang="en-US" dirty="0"/>
              <a:t>Congress delegated power to the president to propose an executive budget in the Budget and Accounting Act of 1921. However, the power could also be inferred from the president</a:t>
            </a:r>
            <a:r>
              <a:rPr lang="ja-JP" altLang="en-US" dirty="0"/>
              <a:t>’</a:t>
            </a:r>
            <a:r>
              <a:rPr lang="en-US" altLang="ja-JP" dirty="0"/>
              <a:t>s power to </a:t>
            </a:r>
            <a:r>
              <a:rPr lang="ja-JP" altLang="en-US" dirty="0"/>
              <a:t>“</a:t>
            </a:r>
            <a:r>
              <a:rPr lang="en-US" altLang="ja-JP" dirty="0"/>
              <a:t>give to the Congress Information of the State of the Union, and recommend to their Consideration such Measures as he shall judge necessary and expedient.</a:t>
            </a:r>
            <a:r>
              <a:rPr lang="ja-JP" altLang="en-US" dirty="0"/>
              <a:t>”</a:t>
            </a:r>
            <a:endParaRPr lang="en-US" altLang="en-US" dirty="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ABF09259-942D-A542-83C4-77D9122FFD44}" type="slidenum">
              <a:rPr lang="en-US" altLang="en-US"/>
              <a:pPr>
                <a:spcBef>
                  <a:spcPct val="0"/>
                </a:spcBef>
              </a:pPr>
              <a:t>8</a:t>
            </a:fld>
            <a:endParaRPr lang="en-US" altLang="en-US"/>
          </a:p>
        </p:txBody>
      </p:sp>
    </p:spTree>
    <p:extLst>
      <p:ext uri="{BB962C8B-B14F-4D97-AF65-F5344CB8AC3E}">
        <p14:creationId xmlns:p14="http://schemas.microsoft.com/office/powerpoint/2010/main" val="16410771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Answer: B. delegated power</a:t>
            </a:r>
          </a:p>
          <a:p>
            <a:pPr eaLnBrk="1" hangingPunct="1">
              <a:spcBef>
                <a:spcPct val="0"/>
              </a:spcBef>
            </a:pPr>
            <a:endParaRPr lang="en-US" altLang="en-US" b="1" dirty="0"/>
          </a:p>
          <a:p>
            <a:pPr eaLnBrk="1" hangingPunct="1">
              <a:spcBef>
                <a:spcPct val="0"/>
              </a:spcBef>
            </a:pPr>
            <a:r>
              <a:rPr lang="en-US" altLang="en-US" dirty="0"/>
              <a:t>Congress delegated power to the president to propose an executive budget in the Budget and Accounting Act of 1921. However, the power could also be inferred from the president</a:t>
            </a:r>
            <a:r>
              <a:rPr lang="ja-JP" altLang="en-US" dirty="0"/>
              <a:t>’</a:t>
            </a:r>
            <a:r>
              <a:rPr lang="en-US" altLang="ja-JP" dirty="0"/>
              <a:t>s power to </a:t>
            </a:r>
            <a:r>
              <a:rPr lang="ja-JP" altLang="en-US" dirty="0"/>
              <a:t>“</a:t>
            </a:r>
            <a:r>
              <a:rPr lang="en-US" altLang="ja-JP" dirty="0"/>
              <a:t>give to the Congress Information of the State of the Union, and recommend to their Consideration such Measures as he shall judge necessary and expedient.</a:t>
            </a:r>
            <a:r>
              <a:rPr lang="ja-JP" altLang="en-US" dirty="0"/>
              <a:t>”</a:t>
            </a:r>
            <a:endParaRPr lang="en-US" altLang="en-US" dirty="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8B38FAA3-B615-AE4E-B2D8-A23266950C10}" type="slidenum">
              <a:rPr lang="en-US" altLang="en-US"/>
              <a:pPr>
                <a:spcBef>
                  <a:spcPct val="0"/>
                </a:spcBef>
              </a:pPr>
              <a:t>9</a:t>
            </a:fld>
            <a:endParaRPr lang="en-US" altLang="en-US"/>
          </a:p>
        </p:txBody>
      </p:sp>
    </p:spTree>
    <p:extLst>
      <p:ext uri="{BB962C8B-B14F-4D97-AF65-F5344CB8AC3E}">
        <p14:creationId xmlns:p14="http://schemas.microsoft.com/office/powerpoint/2010/main" val="39208670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Discussion:</a:t>
            </a:r>
          </a:p>
          <a:p>
            <a:pPr eaLnBrk="1" hangingPunct="1">
              <a:spcBef>
                <a:spcPct val="0"/>
              </a:spcBef>
            </a:pPr>
            <a:r>
              <a:rPr lang="en-US" altLang="en-US" dirty="0"/>
              <a:t>Students are always particularly interested in a discussion of presidential war powers, the War Powers Resolution, and the role of these powers in the War on Terror. One interesting case worthy of discussion was the recent NATO military action in Libya and the dispute between the Obama administration and some members of Congress over whether this military action should have been governed by the provisions of the War Powers Resolution. This debate is covered well by the </a:t>
            </a:r>
            <a:r>
              <a:rPr lang="en-US" altLang="en-US" i="1" dirty="0"/>
              <a:t>New York Times</a:t>
            </a:r>
            <a:r>
              <a:rPr lang="en-US" altLang="en-US" dirty="0"/>
              <a:t> in an article reporting on the Obama administration</a:t>
            </a:r>
            <a:r>
              <a:rPr lang="ja-JP" altLang="en-US" dirty="0"/>
              <a:t>’</a:t>
            </a:r>
            <a:r>
              <a:rPr lang="en-US" altLang="ja-JP" dirty="0"/>
              <a:t>s claim that the War Powers Resolution did not apply to military action in Libya: http://www.nytimes.com/2011/06/16/us/politics/16powers.html?pagewanted=all.</a:t>
            </a:r>
          </a:p>
          <a:p>
            <a:pPr eaLnBrk="1" hangingPunct="1">
              <a:spcBef>
                <a:spcPct val="0"/>
              </a:spcBef>
            </a:pPr>
            <a:endParaRPr lang="en-US" altLang="en-US" dirty="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C619B911-785F-1742-9EE9-6138D57FF6EC}" type="slidenum">
              <a:rPr lang="en-US" altLang="en-US"/>
              <a:pPr>
                <a:spcBef>
                  <a:spcPct val="0"/>
                </a:spcBef>
              </a:pPr>
              <a:t>10</a:t>
            </a:fld>
            <a:endParaRPr lang="en-US" altLang="en-US"/>
          </a:p>
        </p:txBody>
      </p:sp>
    </p:spTree>
    <p:extLst>
      <p:ext uri="{BB962C8B-B14F-4D97-AF65-F5344CB8AC3E}">
        <p14:creationId xmlns:p14="http://schemas.microsoft.com/office/powerpoint/2010/main" val="34583308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Discussion:</a:t>
            </a:r>
          </a:p>
          <a:p>
            <a:pPr eaLnBrk="1" hangingPunct="1">
              <a:spcBef>
                <a:spcPct val="0"/>
              </a:spcBef>
            </a:pPr>
            <a:r>
              <a:rPr lang="en-US" altLang="en-US" dirty="0"/>
              <a:t>As the text explains (pp. 248</a:t>
            </a:r>
            <a:r>
              <a:rPr lang="en-US" altLang="en-US" dirty="0">
                <a:sym typeface="Symbol" charset="2"/>
              </a:rPr>
              <a:t>–53</a:t>
            </a:r>
            <a:r>
              <a:rPr lang="en-US" altLang="en-US" dirty="0"/>
              <a:t>), presidential use of the veto is highly contextual (used more during divided government for instance) and, even when used infrequently, remains consequential. Presidents use veto threats to influence legislation before it reaches their desk.</a:t>
            </a:r>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5D02E4B7-EFF1-2844-ADAF-60536B9A1A7A}" type="slidenum">
              <a:rPr lang="en-US" altLang="en-US"/>
              <a:pPr>
                <a:spcBef>
                  <a:spcPct val="0"/>
                </a:spcBef>
              </a:pPr>
              <a:t>11</a:t>
            </a:fld>
            <a:endParaRPr lang="en-US" altLang="en-US"/>
          </a:p>
        </p:txBody>
      </p:sp>
    </p:spTree>
    <p:extLst>
      <p:ext uri="{BB962C8B-B14F-4D97-AF65-F5344CB8AC3E}">
        <p14:creationId xmlns:p14="http://schemas.microsoft.com/office/powerpoint/2010/main" val="23068080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D97CD5E1-C0D1-3241-9E4D-858E6ADA8865}" type="slidenum">
              <a:rPr lang="en-US" altLang="en-US"/>
              <a:pPr>
                <a:spcBef>
                  <a:spcPct val="0"/>
                </a:spcBef>
              </a:pPr>
              <a:t>12</a:t>
            </a:fld>
            <a:endParaRPr lang="en-US" altLang="en-US"/>
          </a:p>
        </p:txBody>
      </p:sp>
    </p:spTree>
    <p:extLst>
      <p:ext uri="{BB962C8B-B14F-4D97-AF65-F5344CB8AC3E}">
        <p14:creationId xmlns:p14="http://schemas.microsoft.com/office/powerpoint/2010/main" val="3209399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10/4/2017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E4E3AC1-7464-1E4E-8DF2-19EC183978CD}" type="slidenum">
              <a:rPr lang="en-US" altLang="en-US"/>
              <a:pPr/>
              <a:t>‹#›</a:t>
            </a:fld>
            <a:endParaRPr lang="en-US" altLang="en-US"/>
          </a:p>
        </p:txBody>
      </p:sp>
    </p:spTree>
    <p:extLst>
      <p:ext uri="{BB962C8B-B14F-4D97-AF65-F5344CB8AC3E}">
        <p14:creationId xmlns:p14="http://schemas.microsoft.com/office/powerpoint/2010/main" val="677082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8060" y="1329022"/>
            <a:ext cx="5011355" cy="1271789"/>
          </a:xfrm>
        </p:spPr>
        <p:txBody>
          <a:bodyPr anchor="b" anchorCtr="1"/>
          <a:lstStyle>
            <a:lvl1pPr>
              <a:defRPr>
                <a:latin typeface="Tahoma"/>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98060" y="2744350"/>
            <a:ext cx="5011355" cy="533905"/>
          </a:xfrm>
        </p:spPr>
        <p:txBody>
          <a:bodyPr/>
          <a:lstStyle>
            <a:lvl1pPr marL="0" indent="0" algn="ctr">
              <a:buNone/>
              <a:defRPr sz="1800">
                <a:latin typeface="Tahoma"/>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10/4/2017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E4E3AC1-7464-1E4E-8DF2-19EC183978CD}" type="slidenum">
              <a:rPr lang="en-US" altLang="en-US"/>
              <a:pPr/>
              <a:t>‹#›</a:t>
            </a:fld>
            <a:endParaRPr lang="en-US" altLang="en-US"/>
          </a:p>
        </p:txBody>
      </p:sp>
    </p:spTree>
    <p:extLst>
      <p:ext uri="{BB962C8B-B14F-4D97-AF65-F5344CB8AC3E}">
        <p14:creationId xmlns:p14="http://schemas.microsoft.com/office/powerpoint/2010/main" val="2608631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Main Slide Layout">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971"/>
            <a:ext cx="7772400" cy="1316084"/>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5701770"/>
            <a:ext cx="6400800" cy="514302"/>
          </a:xfrm>
        </p:spPr>
        <p:txBody>
          <a:bodyPr>
            <a:normAutofit/>
          </a:bodyPr>
          <a:lstStyle>
            <a:lvl1pPr marL="0" indent="0" algn="ct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D28651-FAC1-A94D-BD22-04AB01BF7498}" type="datetimeFigureOut">
              <a:rPr lang="en-US" smtClean="0"/>
              <a:pPr/>
              <a:t>10/4/2017</a:t>
            </a:fld>
            <a:endParaRPr lang="en-US"/>
          </a:p>
        </p:txBody>
      </p:sp>
      <p:sp>
        <p:nvSpPr>
          <p:cNvPr id="5" name="Footer Placeholder 4"/>
          <p:cNvSpPr>
            <a:spLocks noGrp="1"/>
          </p:cNvSpPr>
          <p:nvPr>
            <p:ph type="ftr" sz="quarter" idx="11"/>
          </p:nvPr>
        </p:nvSpPr>
        <p:spPr>
          <a:xfrm>
            <a:off x="3124200" y="6483683"/>
            <a:ext cx="2895600" cy="237791"/>
          </a:xfrm>
        </p:spPr>
        <p:txBody>
          <a:bodyPr/>
          <a:lstStyle>
            <a:lvl1pPr>
              <a:defRPr sz="1100"/>
            </a:lvl1pPr>
          </a:lstStyle>
          <a:p>
            <a:r>
              <a:rPr lang="de-DE" dirty="0" smtClean="0"/>
              <a:t>© 2017 </a:t>
            </a:r>
            <a:r>
              <a:rPr lang="de-DE" dirty="0" err="1" smtClean="0"/>
              <a:t>W.W.Norton</a:t>
            </a:r>
            <a:r>
              <a:rPr lang="de-DE" dirty="0" smtClean="0"/>
              <a:t> &amp; Company, Inc.</a:t>
            </a:r>
            <a:endParaRPr lang="en-US" dirty="0"/>
          </a:p>
        </p:txBody>
      </p:sp>
      <p:sp>
        <p:nvSpPr>
          <p:cNvPr id="6" name="Slide Number Placeholder 5"/>
          <p:cNvSpPr>
            <a:spLocks noGrp="1"/>
          </p:cNvSpPr>
          <p:nvPr>
            <p:ph type="sldNum" sz="quarter" idx="12"/>
          </p:nvPr>
        </p:nvSpPr>
        <p:spPr/>
        <p:txBody>
          <a:bodyPr/>
          <a:lstStyle/>
          <a:p>
            <a:fld id="{AC1A19D7-A7F8-BB49-9E68-D7A67BC082F7}" type="slidenum">
              <a:rPr lang="en-US" smtClean="0"/>
              <a:pPr/>
              <a:t>‹#›</a:t>
            </a:fld>
            <a:endParaRPr lang="en-US"/>
          </a:p>
        </p:txBody>
      </p:sp>
      <p:pic>
        <p:nvPicPr>
          <p:cNvPr id="7" name="Picture 6" descr="AmericanGovernment_14E_pbk_978-0-393-62421-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27585" y="1629078"/>
            <a:ext cx="3092494" cy="3976062"/>
          </a:xfrm>
          <a:prstGeom prst="rect">
            <a:avLst/>
          </a:prstGeom>
        </p:spPr>
      </p:pic>
    </p:spTree>
    <p:extLst>
      <p:ext uri="{BB962C8B-B14F-4D97-AF65-F5344CB8AC3E}">
        <p14:creationId xmlns:p14="http://schemas.microsoft.com/office/powerpoint/2010/main" val="303922623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10/4/2017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83D1C84-7E80-554A-B47F-D70862CCAD3B}" type="slidenum">
              <a:rPr lang="en-US" altLang="en-US"/>
              <a:pPr/>
              <a:t>‹#›</a:t>
            </a:fld>
            <a:endParaRPr lang="en-US" altLang="en-US"/>
          </a:p>
        </p:txBody>
      </p:sp>
    </p:spTree>
    <p:extLst>
      <p:ext uri="{BB962C8B-B14F-4D97-AF65-F5344CB8AC3E}">
        <p14:creationId xmlns:p14="http://schemas.microsoft.com/office/powerpoint/2010/main" val="15588241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10/4/2017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83D1C84-7E80-554A-B47F-D70862CCAD3B}" type="slidenum">
              <a:rPr lang="en-US" altLang="en-US"/>
              <a:pPr/>
              <a:t>‹#›</a:t>
            </a:fld>
            <a:endParaRPr lang="en-US" altLang="en-US"/>
          </a:p>
        </p:txBody>
      </p:sp>
    </p:spTree>
    <p:extLst>
      <p:ext uri="{BB962C8B-B14F-4D97-AF65-F5344CB8AC3E}">
        <p14:creationId xmlns:p14="http://schemas.microsoft.com/office/powerpoint/2010/main" val="24373053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ouble 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37895"/>
            <a:ext cx="3967747" cy="438826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10/4/2017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83D1C84-7E80-554A-B47F-D70862CCAD3B}" type="slidenum">
              <a:rPr lang="en-US" altLang="en-US"/>
              <a:pPr/>
              <a:t>‹#›</a:t>
            </a:fld>
            <a:endParaRPr lang="en-US" altLang="en-US"/>
          </a:p>
        </p:txBody>
      </p:sp>
      <p:sp>
        <p:nvSpPr>
          <p:cNvPr id="7" name="Content Placeholder 2"/>
          <p:cNvSpPr>
            <a:spLocks noGrp="1"/>
          </p:cNvSpPr>
          <p:nvPr>
            <p:ph idx="13"/>
          </p:nvPr>
        </p:nvSpPr>
        <p:spPr>
          <a:xfrm>
            <a:off x="4577347" y="1729874"/>
            <a:ext cx="3967747" cy="438826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345904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10/4/2017</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CE235F85-76A2-074E-837E-32A0C9181392}" type="slidenum">
              <a:rPr lang="en-US" altLang="en-US"/>
              <a:pPr/>
              <a:t>‹#›</a:t>
            </a:fld>
            <a:endParaRPr lang="en-US" altLang="en-US"/>
          </a:p>
        </p:txBody>
      </p:sp>
    </p:spTree>
    <p:extLst>
      <p:ext uri="{BB962C8B-B14F-4D97-AF65-F5344CB8AC3E}">
        <p14:creationId xmlns:p14="http://schemas.microsoft.com/office/powerpoint/2010/main" val="15811835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10/4/2017</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8EBEB390-9547-674D-BE33-281AA46F1A51}" type="slidenum">
              <a:rPr lang="en-US" altLang="en-US"/>
              <a:pPr/>
              <a:t>‹#›</a:t>
            </a:fld>
            <a:endParaRPr lang="en-US" altLang="en-US"/>
          </a:p>
        </p:txBody>
      </p:sp>
    </p:spTree>
    <p:extLst>
      <p:ext uri="{BB962C8B-B14F-4D97-AF65-F5344CB8AC3E}">
        <p14:creationId xmlns:p14="http://schemas.microsoft.com/office/powerpoint/2010/main" val="34227747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 End Sl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10/4/2017</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8EBEB390-9547-674D-BE33-281AA46F1A51}" type="slidenum">
              <a:rPr lang="en-US" altLang="en-US"/>
              <a:pPr/>
              <a:t>‹#›</a:t>
            </a:fld>
            <a:endParaRPr lang="en-US" altLang="en-US"/>
          </a:p>
        </p:txBody>
      </p:sp>
      <p:sp>
        <p:nvSpPr>
          <p:cNvPr id="5" name="Footer Placeholder 4"/>
          <p:cNvSpPr txBox="1">
            <a:spLocks/>
          </p:cNvSpPr>
          <p:nvPr userDrawn="1"/>
        </p:nvSpPr>
        <p:spPr bwMode="auto">
          <a:xfrm>
            <a:off x="3124200" y="6483683"/>
            <a:ext cx="2895600" cy="23779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defTabSz="457200" rtl="0" fontAlgn="base">
              <a:spcBef>
                <a:spcPct val="0"/>
              </a:spcBef>
              <a:spcAft>
                <a:spcPct val="0"/>
              </a:spcAft>
              <a:defRPr sz="1100" kern="1200">
                <a:solidFill>
                  <a:schemeClr val="tx1"/>
                </a:solidFill>
                <a:latin typeface="+mn-lt"/>
                <a:ea typeface="ＭＳ Ｐゴシック" pitchFamily="-1" charset="-128"/>
                <a:cs typeface="+mn-cs"/>
              </a:defRPr>
            </a:lvl1pPr>
            <a:lvl2pPr marL="457200" algn="l" defTabSz="457200" rtl="0" fontAlgn="base">
              <a:spcBef>
                <a:spcPct val="0"/>
              </a:spcBef>
              <a:spcAft>
                <a:spcPct val="0"/>
              </a:spcAft>
              <a:defRPr kern="1200">
                <a:solidFill>
                  <a:schemeClr val="tx1"/>
                </a:solidFill>
                <a:latin typeface="Calibri" charset="0"/>
                <a:ea typeface="ヒラギノ角ゴ ProN W3" charset="-128"/>
                <a:cs typeface="+mn-cs"/>
              </a:defRPr>
            </a:lvl2pPr>
            <a:lvl3pPr marL="914400" algn="l" defTabSz="457200" rtl="0" fontAlgn="base">
              <a:spcBef>
                <a:spcPct val="0"/>
              </a:spcBef>
              <a:spcAft>
                <a:spcPct val="0"/>
              </a:spcAft>
              <a:defRPr kern="1200">
                <a:solidFill>
                  <a:schemeClr val="tx1"/>
                </a:solidFill>
                <a:latin typeface="Calibri" charset="0"/>
                <a:ea typeface="ヒラギノ角ゴ ProN W3" charset="-128"/>
                <a:cs typeface="+mn-cs"/>
              </a:defRPr>
            </a:lvl3pPr>
            <a:lvl4pPr marL="1371600" algn="l" defTabSz="457200" rtl="0" fontAlgn="base">
              <a:spcBef>
                <a:spcPct val="0"/>
              </a:spcBef>
              <a:spcAft>
                <a:spcPct val="0"/>
              </a:spcAft>
              <a:defRPr kern="1200">
                <a:solidFill>
                  <a:schemeClr val="tx1"/>
                </a:solidFill>
                <a:latin typeface="Calibri" charset="0"/>
                <a:ea typeface="ヒラギノ角ゴ ProN W3" charset="-128"/>
                <a:cs typeface="+mn-cs"/>
              </a:defRPr>
            </a:lvl4pPr>
            <a:lvl5pPr marL="1828800" algn="l" defTabSz="457200" rtl="0" fontAlgn="base">
              <a:spcBef>
                <a:spcPct val="0"/>
              </a:spcBef>
              <a:spcAft>
                <a:spcPct val="0"/>
              </a:spcAft>
              <a:defRPr kern="1200">
                <a:solidFill>
                  <a:schemeClr val="tx1"/>
                </a:solidFill>
                <a:latin typeface="Calibri" charset="0"/>
                <a:ea typeface="ヒラギノ角ゴ ProN W3" charset="-128"/>
                <a:cs typeface="+mn-cs"/>
              </a:defRPr>
            </a:lvl5pPr>
            <a:lvl6pPr marL="2286000" algn="l" defTabSz="914400" rtl="0" eaLnBrk="1" latinLnBrk="0" hangingPunct="1">
              <a:defRPr kern="1200">
                <a:solidFill>
                  <a:schemeClr val="tx1"/>
                </a:solidFill>
                <a:latin typeface="Calibri" charset="0"/>
                <a:ea typeface="ヒラギノ角ゴ ProN W3" charset="-128"/>
                <a:cs typeface="+mn-cs"/>
              </a:defRPr>
            </a:lvl6pPr>
            <a:lvl7pPr marL="2743200" algn="l" defTabSz="914400" rtl="0" eaLnBrk="1" latinLnBrk="0" hangingPunct="1">
              <a:defRPr kern="1200">
                <a:solidFill>
                  <a:schemeClr val="tx1"/>
                </a:solidFill>
                <a:latin typeface="Calibri" charset="0"/>
                <a:ea typeface="ヒラギノ角ゴ ProN W3" charset="-128"/>
                <a:cs typeface="+mn-cs"/>
              </a:defRPr>
            </a:lvl7pPr>
            <a:lvl8pPr marL="3200400" algn="l" defTabSz="914400" rtl="0" eaLnBrk="1" latinLnBrk="0" hangingPunct="1">
              <a:defRPr kern="1200">
                <a:solidFill>
                  <a:schemeClr val="tx1"/>
                </a:solidFill>
                <a:latin typeface="Calibri" charset="0"/>
                <a:ea typeface="ヒラギノ角ゴ ProN W3" charset="-128"/>
                <a:cs typeface="+mn-cs"/>
              </a:defRPr>
            </a:lvl8pPr>
            <a:lvl9pPr marL="3657600" algn="l" defTabSz="914400" rtl="0" eaLnBrk="1" latinLnBrk="0" hangingPunct="1">
              <a:defRPr kern="1200">
                <a:solidFill>
                  <a:schemeClr val="tx1"/>
                </a:solidFill>
                <a:latin typeface="Calibri" charset="0"/>
                <a:ea typeface="ヒラギノ角ゴ ProN W3" charset="-128"/>
                <a:cs typeface="+mn-cs"/>
              </a:defRPr>
            </a:lvl9pPr>
          </a:lstStyle>
          <a:p>
            <a:r>
              <a:rPr lang="de-DE" smtClean="0"/>
              <a:t>© 2017 W.W.Norton &amp; Company, Inc.</a:t>
            </a:r>
            <a:endParaRPr lang="en-US" dirty="0"/>
          </a:p>
        </p:txBody>
      </p:sp>
    </p:spTree>
    <p:extLst>
      <p:ext uri="{BB962C8B-B14F-4D97-AF65-F5344CB8AC3E}">
        <p14:creationId xmlns:p14="http://schemas.microsoft.com/office/powerpoint/2010/main" val="29491359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10/4/2017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E4E3AC1-7464-1E4E-8DF2-19EC183978CD}" type="slidenum">
              <a:rPr lang="en-US" altLang="en-US"/>
              <a:pPr/>
              <a:t>‹#›</a:t>
            </a:fld>
            <a:endParaRPr lang="en-US" altLang="en-US"/>
          </a:p>
        </p:txBody>
      </p:sp>
    </p:spTree>
    <p:extLst>
      <p:ext uri="{BB962C8B-B14F-4D97-AF65-F5344CB8AC3E}">
        <p14:creationId xmlns:p14="http://schemas.microsoft.com/office/powerpoint/2010/main" val="33308926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Main Slide Layout">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971"/>
            <a:ext cx="7772400" cy="1316084"/>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5701770"/>
            <a:ext cx="6400800" cy="514302"/>
          </a:xfrm>
        </p:spPr>
        <p:txBody>
          <a:bodyPr>
            <a:normAutofit/>
          </a:bodyPr>
          <a:lstStyle>
            <a:lvl1pPr marL="0" indent="0" algn="ct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D28651-FAC1-A94D-BD22-04AB01BF7498}" type="datetimeFigureOut">
              <a:rPr lang="en-US" smtClean="0"/>
              <a:pPr/>
              <a:t>10/4/2017</a:t>
            </a:fld>
            <a:endParaRPr lang="en-US"/>
          </a:p>
        </p:txBody>
      </p:sp>
      <p:sp>
        <p:nvSpPr>
          <p:cNvPr id="5" name="Footer Placeholder 4"/>
          <p:cNvSpPr>
            <a:spLocks noGrp="1"/>
          </p:cNvSpPr>
          <p:nvPr>
            <p:ph type="ftr" sz="quarter" idx="11"/>
          </p:nvPr>
        </p:nvSpPr>
        <p:spPr>
          <a:xfrm>
            <a:off x="3124200" y="6483683"/>
            <a:ext cx="2895600" cy="237791"/>
          </a:xfrm>
        </p:spPr>
        <p:txBody>
          <a:bodyPr/>
          <a:lstStyle>
            <a:lvl1pPr>
              <a:defRPr sz="1100"/>
            </a:lvl1pPr>
          </a:lstStyle>
          <a:p>
            <a:r>
              <a:rPr lang="de-DE" dirty="0" smtClean="0"/>
              <a:t>© 2017 </a:t>
            </a:r>
            <a:r>
              <a:rPr lang="de-DE" dirty="0" err="1" smtClean="0"/>
              <a:t>W.W.Norton</a:t>
            </a:r>
            <a:r>
              <a:rPr lang="de-DE" dirty="0" smtClean="0"/>
              <a:t> &amp; Company, Inc.</a:t>
            </a:r>
            <a:endParaRPr lang="en-US" dirty="0"/>
          </a:p>
        </p:txBody>
      </p:sp>
      <p:sp>
        <p:nvSpPr>
          <p:cNvPr id="6" name="Slide Number Placeholder 5"/>
          <p:cNvSpPr>
            <a:spLocks noGrp="1"/>
          </p:cNvSpPr>
          <p:nvPr>
            <p:ph type="sldNum" sz="quarter" idx="12"/>
          </p:nvPr>
        </p:nvSpPr>
        <p:spPr/>
        <p:txBody>
          <a:bodyPr/>
          <a:lstStyle/>
          <a:p>
            <a:fld id="{AC1A19D7-A7F8-BB49-9E68-D7A67BC082F7}" type="slidenum">
              <a:rPr lang="en-US" smtClean="0"/>
              <a:pPr/>
              <a:t>‹#›</a:t>
            </a:fld>
            <a:endParaRPr lang="en-US"/>
          </a:p>
        </p:txBody>
      </p:sp>
      <p:pic>
        <p:nvPicPr>
          <p:cNvPr id="7" name="Picture 6" descr="AmericanGovernment_14E_pbk_978-0-393-62421-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27585" y="1629078"/>
            <a:ext cx="3092494" cy="3976062"/>
          </a:xfrm>
          <a:prstGeom prst="rect">
            <a:avLst/>
          </a:prstGeom>
        </p:spPr>
      </p:pic>
    </p:spTree>
    <p:extLst>
      <p:ext uri="{BB962C8B-B14F-4D97-AF65-F5344CB8AC3E}">
        <p14:creationId xmlns:p14="http://schemas.microsoft.com/office/powerpoint/2010/main" val="246115783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Main Slide Layout">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971"/>
            <a:ext cx="7772400" cy="1316084"/>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5701770"/>
            <a:ext cx="6400800" cy="514302"/>
          </a:xfrm>
        </p:spPr>
        <p:txBody>
          <a:bodyPr>
            <a:normAutofit/>
          </a:bodyPr>
          <a:lstStyle>
            <a:lvl1pPr marL="0" indent="0" algn="ct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D28651-FAC1-A94D-BD22-04AB01BF7498}" type="datetimeFigureOut">
              <a:rPr lang="en-US" smtClean="0"/>
              <a:pPr/>
              <a:t>10/4/2017</a:t>
            </a:fld>
            <a:endParaRPr lang="en-US"/>
          </a:p>
        </p:txBody>
      </p:sp>
      <p:sp>
        <p:nvSpPr>
          <p:cNvPr id="5" name="Footer Placeholder 4"/>
          <p:cNvSpPr>
            <a:spLocks noGrp="1"/>
          </p:cNvSpPr>
          <p:nvPr>
            <p:ph type="ftr" sz="quarter" idx="11"/>
          </p:nvPr>
        </p:nvSpPr>
        <p:spPr>
          <a:xfrm>
            <a:off x="3124200" y="6483683"/>
            <a:ext cx="2895600" cy="237791"/>
          </a:xfrm>
        </p:spPr>
        <p:txBody>
          <a:bodyPr/>
          <a:lstStyle>
            <a:lvl1pPr>
              <a:defRPr sz="1100"/>
            </a:lvl1pPr>
          </a:lstStyle>
          <a:p>
            <a:r>
              <a:rPr lang="de-DE" dirty="0" smtClean="0"/>
              <a:t>© 2017 </a:t>
            </a:r>
            <a:r>
              <a:rPr lang="de-DE" dirty="0" err="1" smtClean="0"/>
              <a:t>W.W.Norton</a:t>
            </a:r>
            <a:r>
              <a:rPr lang="de-DE" dirty="0" smtClean="0"/>
              <a:t> &amp; Company, Inc.</a:t>
            </a:r>
            <a:endParaRPr lang="en-US" dirty="0"/>
          </a:p>
        </p:txBody>
      </p:sp>
      <p:sp>
        <p:nvSpPr>
          <p:cNvPr id="6" name="Slide Number Placeholder 5"/>
          <p:cNvSpPr>
            <a:spLocks noGrp="1"/>
          </p:cNvSpPr>
          <p:nvPr>
            <p:ph type="sldNum" sz="quarter" idx="12"/>
          </p:nvPr>
        </p:nvSpPr>
        <p:spPr/>
        <p:txBody>
          <a:bodyPr/>
          <a:lstStyle/>
          <a:p>
            <a:fld id="{AC1A19D7-A7F8-BB49-9E68-D7A67BC082F7}" type="slidenum">
              <a:rPr lang="en-US" smtClean="0"/>
              <a:pPr/>
              <a:t>‹#›</a:t>
            </a:fld>
            <a:endParaRPr lang="en-US"/>
          </a:p>
        </p:txBody>
      </p:sp>
      <p:pic>
        <p:nvPicPr>
          <p:cNvPr id="7" name="Picture 6" descr="AmericanGovernment_14E_pbk_978-0-393-62421-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27585" y="1629078"/>
            <a:ext cx="3092494" cy="3976062"/>
          </a:xfrm>
          <a:prstGeom prst="rect">
            <a:avLst/>
          </a:prstGeom>
        </p:spPr>
      </p:pic>
    </p:spTree>
    <p:extLst>
      <p:ext uri="{BB962C8B-B14F-4D97-AF65-F5344CB8AC3E}">
        <p14:creationId xmlns:p14="http://schemas.microsoft.com/office/powerpoint/2010/main" val="241952513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10/4/2017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83D1C84-7E80-554A-B47F-D70862CCAD3B}" type="slidenum">
              <a:rPr lang="en-US" altLang="en-US"/>
              <a:pPr/>
              <a:t>‹#›</a:t>
            </a:fld>
            <a:endParaRPr lang="en-US" altLang="en-US"/>
          </a:p>
        </p:txBody>
      </p:sp>
    </p:spTree>
    <p:extLst>
      <p:ext uri="{BB962C8B-B14F-4D97-AF65-F5344CB8AC3E}">
        <p14:creationId xmlns:p14="http://schemas.microsoft.com/office/powerpoint/2010/main" val="34874372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10/4/2017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83D1C84-7E80-554A-B47F-D70862CCAD3B}" type="slidenum">
              <a:rPr lang="en-US" altLang="en-US"/>
              <a:pPr/>
              <a:t>‹#›</a:t>
            </a:fld>
            <a:endParaRPr lang="en-US" altLang="en-US"/>
          </a:p>
        </p:txBody>
      </p:sp>
    </p:spTree>
    <p:extLst>
      <p:ext uri="{BB962C8B-B14F-4D97-AF65-F5344CB8AC3E}">
        <p14:creationId xmlns:p14="http://schemas.microsoft.com/office/powerpoint/2010/main" val="22049118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ouble 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37895"/>
            <a:ext cx="3967747" cy="438826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10/4/2017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83D1C84-7E80-554A-B47F-D70862CCAD3B}" type="slidenum">
              <a:rPr lang="en-US" altLang="en-US"/>
              <a:pPr/>
              <a:t>‹#›</a:t>
            </a:fld>
            <a:endParaRPr lang="en-US" altLang="en-US"/>
          </a:p>
        </p:txBody>
      </p:sp>
      <p:sp>
        <p:nvSpPr>
          <p:cNvPr id="7" name="Content Placeholder 2"/>
          <p:cNvSpPr>
            <a:spLocks noGrp="1"/>
          </p:cNvSpPr>
          <p:nvPr>
            <p:ph idx="13"/>
          </p:nvPr>
        </p:nvSpPr>
        <p:spPr>
          <a:xfrm>
            <a:off x="4577347" y="1729874"/>
            <a:ext cx="3967747" cy="438826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830750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10/4/2017</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CE235F85-76A2-074E-837E-32A0C9181392}" type="slidenum">
              <a:rPr lang="en-US" altLang="en-US"/>
              <a:pPr/>
              <a:t>‹#›</a:t>
            </a:fld>
            <a:endParaRPr lang="en-US" altLang="en-US"/>
          </a:p>
        </p:txBody>
      </p:sp>
    </p:spTree>
    <p:extLst>
      <p:ext uri="{BB962C8B-B14F-4D97-AF65-F5344CB8AC3E}">
        <p14:creationId xmlns:p14="http://schemas.microsoft.com/office/powerpoint/2010/main" val="7767743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10/4/2017</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8EBEB390-9547-674D-BE33-281AA46F1A51}" type="slidenum">
              <a:rPr lang="en-US" altLang="en-US"/>
              <a:pPr/>
              <a:t>‹#›</a:t>
            </a:fld>
            <a:endParaRPr lang="en-US" altLang="en-US"/>
          </a:p>
        </p:txBody>
      </p:sp>
    </p:spTree>
    <p:extLst>
      <p:ext uri="{BB962C8B-B14F-4D97-AF65-F5344CB8AC3E}">
        <p14:creationId xmlns:p14="http://schemas.microsoft.com/office/powerpoint/2010/main" val="30988036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 End Sl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10/4/2017</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8EBEB390-9547-674D-BE33-281AA46F1A51}" type="slidenum">
              <a:rPr lang="en-US" altLang="en-US"/>
              <a:pPr/>
              <a:t>‹#›</a:t>
            </a:fld>
            <a:endParaRPr lang="en-US" altLang="en-US"/>
          </a:p>
        </p:txBody>
      </p:sp>
      <p:sp>
        <p:nvSpPr>
          <p:cNvPr id="5" name="Footer Placeholder 4"/>
          <p:cNvSpPr txBox="1">
            <a:spLocks/>
          </p:cNvSpPr>
          <p:nvPr userDrawn="1"/>
        </p:nvSpPr>
        <p:spPr bwMode="auto">
          <a:xfrm>
            <a:off x="3124200" y="6483683"/>
            <a:ext cx="2895600" cy="23779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defTabSz="457200" rtl="0" fontAlgn="base">
              <a:spcBef>
                <a:spcPct val="0"/>
              </a:spcBef>
              <a:spcAft>
                <a:spcPct val="0"/>
              </a:spcAft>
              <a:defRPr sz="1100" kern="1200">
                <a:solidFill>
                  <a:schemeClr val="tx1"/>
                </a:solidFill>
                <a:latin typeface="+mn-lt"/>
                <a:ea typeface="ＭＳ Ｐゴシック" pitchFamily="-1" charset="-128"/>
                <a:cs typeface="+mn-cs"/>
              </a:defRPr>
            </a:lvl1pPr>
            <a:lvl2pPr marL="457200" algn="l" defTabSz="457200" rtl="0" fontAlgn="base">
              <a:spcBef>
                <a:spcPct val="0"/>
              </a:spcBef>
              <a:spcAft>
                <a:spcPct val="0"/>
              </a:spcAft>
              <a:defRPr kern="1200">
                <a:solidFill>
                  <a:schemeClr val="tx1"/>
                </a:solidFill>
                <a:latin typeface="Calibri" charset="0"/>
                <a:ea typeface="ヒラギノ角ゴ ProN W3" charset="-128"/>
                <a:cs typeface="+mn-cs"/>
              </a:defRPr>
            </a:lvl2pPr>
            <a:lvl3pPr marL="914400" algn="l" defTabSz="457200" rtl="0" fontAlgn="base">
              <a:spcBef>
                <a:spcPct val="0"/>
              </a:spcBef>
              <a:spcAft>
                <a:spcPct val="0"/>
              </a:spcAft>
              <a:defRPr kern="1200">
                <a:solidFill>
                  <a:schemeClr val="tx1"/>
                </a:solidFill>
                <a:latin typeface="Calibri" charset="0"/>
                <a:ea typeface="ヒラギノ角ゴ ProN W3" charset="-128"/>
                <a:cs typeface="+mn-cs"/>
              </a:defRPr>
            </a:lvl3pPr>
            <a:lvl4pPr marL="1371600" algn="l" defTabSz="457200" rtl="0" fontAlgn="base">
              <a:spcBef>
                <a:spcPct val="0"/>
              </a:spcBef>
              <a:spcAft>
                <a:spcPct val="0"/>
              </a:spcAft>
              <a:defRPr kern="1200">
                <a:solidFill>
                  <a:schemeClr val="tx1"/>
                </a:solidFill>
                <a:latin typeface="Calibri" charset="0"/>
                <a:ea typeface="ヒラギノ角ゴ ProN W3" charset="-128"/>
                <a:cs typeface="+mn-cs"/>
              </a:defRPr>
            </a:lvl4pPr>
            <a:lvl5pPr marL="1828800" algn="l" defTabSz="457200" rtl="0" fontAlgn="base">
              <a:spcBef>
                <a:spcPct val="0"/>
              </a:spcBef>
              <a:spcAft>
                <a:spcPct val="0"/>
              </a:spcAft>
              <a:defRPr kern="1200">
                <a:solidFill>
                  <a:schemeClr val="tx1"/>
                </a:solidFill>
                <a:latin typeface="Calibri" charset="0"/>
                <a:ea typeface="ヒラギノ角ゴ ProN W3" charset="-128"/>
                <a:cs typeface="+mn-cs"/>
              </a:defRPr>
            </a:lvl5pPr>
            <a:lvl6pPr marL="2286000" algn="l" defTabSz="914400" rtl="0" eaLnBrk="1" latinLnBrk="0" hangingPunct="1">
              <a:defRPr kern="1200">
                <a:solidFill>
                  <a:schemeClr val="tx1"/>
                </a:solidFill>
                <a:latin typeface="Calibri" charset="0"/>
                <a:ea typeface="ヒラギノ角ゴ ProN W3" charset="-128"/>
                <a:cs typeface="+mn-cs"/>
              </a:defRPr>
            </a:lvl6pPr>
            <a:lvl7pPr marL="2743200" algn="l" defTabSz="914400" rtl="0" eaLnBrk="1" latinLnBrk="0" hangingPunct="1">
              <a:defRPr kern="1200">
                <a:solidFill>
                  <a:schemeClr val="tx1"/>
                </a:solidFill>
                <a:latin typeface="Calibri" charset="0"/>
                <a:ea typeface="ヒラギノ角ゴ ProN W3" charset="-128"/>
                <a:cs typeface="+mn-cs"/>
              </a:defRPr>
            </a:lvl7pPr>
            <a:lvl8pPr marL="3200400" algn="l" defTabSz="914400" rtl="0" eaLnBrk="1" latinLnBrk="0" hangingPunct="1">
              <a:defRPr kern="1200">
                <a:solidFill>
                  <a:schemeClr val="tx1"/>
                </a:solidFill>
                <a:latin typeface="Calibri" charset="0"/>
                <a:ea typeface="ヒラギノ角ゴ ProN W3" charset="-128"/>
                <a:cs typeface="+mn-cs"/>
              </a:defRPr>
            </a:lvl8pPr>
            <a:lvl9pPr marL="3657600" algn="l" defTabSz="914400" rtl="0" eaLnBrk="1" latinLnBrk="0" hangingPunct="1">
              <a:defRPr kern="1200">
                <a:solidFill>
                  <a:schemeClr val="tx1"/>
                </a:solidFill>
                <a:latin typeface="Calibri" charset="0"/>
                <a:ea typeface="ヒラギノ角ゴ ProN W3" charset="-128"/>
                <a:cs typeface="+mn-cs"/>
              </a:defRPr>
            </a:lvl9pPr>
          </a:lstStyle>
          <a:p>
            <a:r>
              <a:rPr lang="de-DE" smtClean="0"/>
              <a:t>© 2017 W.W.Norton &amp; Company, Inc.</a:t>
            </a:r>
            <a:endParaRPr lang="en-US" dirty="0"/>
          </a:p>
        </p:txBody>
      </p:sp>
    </p:spTree>
    <p:extLst>
      <p:ext uri="{BB962C8B-B14F-4D97-AF65-F5344CB8AC3E}">
        <p14:creationId xmlns:p14="http://schemas.microsoft.com/office/powerpoint/2010/main" val="7830239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03B542A-BA1C-40F6-835D-6FB0B2C66B27}" type="datetime1">
              <a:rPr lang="en-US"/>
              <a:pPr>
                <a:defRPr/>
              </a:pPr>
              <a:t>10/4/2017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EEF271C-DA79-4687-9B0B-3E7891056E96}" type="slidenum">
              <a:rPr lang="en-US"/>
              <a:pPr>
                <a:defRPr/>
              </a:pPr>
              <a:t>‹#›</a:t>
            </a:fld>
            <a:endParaRPr lang="en-US"/>
          </a:p>
        </p:txBody>
      </p:sp>
    </p:spTree>
    <p:extLst>
      <p:ext uri="{BB962C8B-B14F-4D97-AF65-F5344CB8AC3E}">
        <p14:creationId xmlns:p14="http://schemas.microsoft.com/office/powerpoint/2010/main" val="22227757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A86E874-C49A-4219-883E-D29DDC3E62B3}" type="datetime1">
              <a:rPr lang="en-US"/>
              <a:pPr>
                <a:defRPr/>
              </a:pPr>
              <a:t>10/4/2017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833F70B-382B-4D07-A6AC-A3C274C9D9C6}" type="slidenum">
              <a:rPr lang="en-US"/>
              <a:pPr>
                <a:defRPr/>
              </a:pPr>
              <a:t>‹#›</a:t>
            </a:fld>
            <a:endParaRPr lang="en-US"/>
          </a:p>
        </p:txBody>
      </p:sp>
    </p:spTree>
    <p:extLst>
      <p:ext uri="{BB962C8B-B14F-4D97-AF65-F5344CB8AC3E}">
        <p14:creationId xmlns:p14="http://schemas.microsoft.com/office/powerpoint/2010/main" val="14783785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862817B-9DB3-43EE-9143-E73E145688A7}" type="datetime1">
              <a:rPr lang="en-US"/>
              <a:pPr>
                <a:defRPr/>
              </a:pPr>
              <a:t>10/4/2017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688570F-15B7-4545-85D7-35832F4B0049}" type="slidenum">
              <a:rPr lang="en-US"/>
              <a:pPr>
                <a:defRPr/>
              </a:pPr>
              <a:t>‹#›</a:t>
            </a:fld>
            <a:endParaRPr lang="en-US"/>
          </a:p>
        </p:txBody>
      </p:sp>
    </p:spTree>
    <p:extLst>
      <p:ext uri="{BB962C8B-B14F-4D97-AF65-F5344CB8AC3E}">
        <p14:creationId xmlns:p14="http://schemas.microsoft.com/office/powerpoint/2010/main" val="12475819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C1E8F84-0CED-46DE-9C90-746290C02EA7}" type="datetime1">
              <a:rPr lang="en-US"/>
              <a:pPr>
                <a:defRPr/>
              </a:pPr>
              <a:t>10/4/2017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61E7738-B719-4FEB-BE25-79AD2115E07D}" type="slidenum">
              <a:rPr lang="en-US"/>
              <a:pPr>
                <a:defRPr/>
              </a:pPr>
              <a:t>‹#›</a:t>
            </a:fld>
            <a:endParaRPr lang="en-US"/>
          </a:p>
        </p:txBody>
      </p:sp>
    </p:spTree>
    <p:extLst>
      <p:ext uri="{BB962C8B-B14F-4D97-AF65-F5344CB8AC3E}">
        <p14:creationId xmlns:p14="http://schemas.microsoft.com/office/powerpoint/2010/main" val="3957541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10/4/2017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83D1C84-7E80-554A-B47F-D70862CCAD3B}" type="slidenum">
              <a:rPr lang="en-US" altLang="en-US"/>
              <a:pPr/>
              <a:t>‹#›</a:t>
            </a:fld>
            <a:endParaRPr lang="en-US" altLang="en-US"/>
          </a:p>
        </p:txBody>
      </p:sp>
    </p:spTree>
    <p:extLst>
      <p:ext uri="{BB962C8B-B14F-4D97-AF65-F5344CB8AC3E}">
        <p14:creationId xmlns:p14="http://schemas.microsoft.com/office/powerpoint/2010/main" val="6992877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BFE387C-C6A1-4304-AF44-E8795A8E1CAE}" type="datetime1">
              <a:rPr lang="en-US"/>
              <a:pPr>
                <a:defRPr/>
              </a:pPr>
              <a:t>10/4/2017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38519EDB-3C89-4BE4-A43A-BC2AA7097DCC}" type="slidenum">
              <a:rPr lang="en-US"/>
              <a:pPr>
                <a:defRPr/>
              </a:pPr>
              <a:t>‹#›</a:t>
            </a:fld>
            <a:endParaRPr lang="en-US"/>
          </a:p>
        </p:txBody>
      </p:sp>
    </p:spTree>
    <p:extLst>
      <p:ext uri="{BB962C8B-B14F-4D97-AF65-F5344CB8AC3E}">
        <p14:creationId xmlns:p14="http://schemas.microsoft.com/office/powerpoint/2010/main" val="22135607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BE658B7-0368-4438-B218-6DD9E74C999A}" type="datetime1">
              <a:rPr lang="en-US"/>
              <a:pPr>
                <a:defRPr/>
              </a:pPr>
              <a:t>10/4/2017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5376137A-DE62-48F5-A8E9-057CBC7FA8AC}" type="slidenum">
              <a:rPr lang="en-US"/>
              <a:pPr>
                <a:defRPr/>
              </a:pPr>
              <a:t>‹#›</a:t>
            </a:fld>
            <a:endParaRPr lang="en-US"/>
          </a:p>
        </p:txBody>
      </p:sp>
    </p:spTree>
    <p:extLst>
      <p:ext uri="{BB962C8B-B14F-4D97-AF65-F5344CB8AC3E}">
        <p14:creationId xmlns:p14="http://schemas.microsoft.com/office/powerpoint/2010/main" val="3694574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38CD37E-223A-4A04-B821-8FA038FEC988}" type="datetime1">
              <a:rPr lang="en-US"/>
              <a:pPr>
                <a:defRPr/>
              </a:pPr>
              <a:t>10/4/2017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9DBA2727-D547-45D1-BDBF-74A9F15B0097}" type="slidenum">
              <a:rPr lang="en-US"/>
              <a:pPr>
                <a:defRPr/>
              </a:pPr>
              <a:t>‹#›</a:t>
            </a:fld>
            <a:endParaRPr lang="en-US"/>
          </a:p>
        </p:txBody>
      </p:sp>
    </p:spTree>
    <p:extLst>
      <p:ext uri="{BB962C8B-B14F-4D97-AF65-F5344CB8AC3E}">
        <p14:creationId xmlns:p14="http://schemas.microsoft.com/office/powerpoint/2010/main" val="42002511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3BD646C-FB1B-4C1D-89E3-03A456D39C28}" type="datetime1">
              <a:rPr lang="en-US"/>
              <a:pPr>
                <a:defRPr/>
              </a:pPr>
              <a:t>10/4/2017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C51B823-24C2-41B7-A1A6-346626F6BD27}" type="slidenum">
              <a:rPr lang="en-US"/>
              <a:pPr>
                <a:defRPr/>
              </a:pPr>
              <a:t>‹#›</a:t>
            </a:fld>
            <a:endParaRPr lang="en-US"/>
          </a:p>
        </p:txBody>
      </p:sp>
    </p:spTree>
    <p:extLst>
      <p:ext uri="{BB962C8B-B14F-4D97-AF65-F5344CB8AC3E}">
        <p14:creationId xmlns:p14="http://schemas.microsoft.com/office/powerpoint/2010/main" val="20889118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1546DAB-8D56-4517-9877-74EFFC2C3871}" type="datetime1">
              <a:rPr lang="en-US"/>
              <a:pPr>
                <a:defRPr/>
              </a:pPr>
              <a:t>10/4/2017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85C8902-2F30-4745-B29A-34F74BC8C6CD}" type="slidenum">
              <a:rPr lang="en-US"/>
              <a:pPr>
                <a:defRPr/>
              </a:pPr>
              <a:t>‹#›</a:t>
            </a:fld>
            <a:endParaRPr lang="en-US"/>
          </a:p>
        </p:txBody>
      </p:sp>
    </p:spTree>
    <p:extLst>
      <p:ext uri="{BB962C8B-B14F-4D97-AF65-F5344CB8AC3E}">
        <p14:creationId xmlns:p14="http://schemas.microsoft.com/office/powerpoint/2010/main" val="4913959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AB624B9-E2A6-4C77-9AD2-5D0058D6AA71}" type="datetime1">
              <a:rPr lang="en-US"/>
              <a:pPr>
                <a:defRPr/>
              </a:pPr>
              <a:t>10/4/2017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3B270A9-3888-4ED7-A1C8-92EFA459A09A}" type="slidenum">
              <a:rPr lang="en-US"/>
              <a:pPr>
                <a:defRPr/>
              </a:pPr>
              <a:t>‹#›</a:t>
            </a:fld>
            <a:endParaRPr lang="en-US"/>
          </a:p>
        </p:txBody>
      </p:sp>
    </p:spTree>
    <p:extLst>
      <p:ext uri="{BB962C8B-B14F-4D97-AF65-F5344CB8AC3E}">
        <p14:creationId xmlns:p14="http://schemas.microsoft.com/office/powerpoint/2010/main" val="3921051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3A7E905-2049-4EB5-9613-18EDC36C9823}" type="datetime1">
              <a:rPr lang="en-US"/>
              <a:pPr>
                <a:defRPr/>
              </a:pPr>
              <a:t>10/4/2017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EE71811-969E-49C3-B5F3-89B1F285BD9A}" type="slidenum">
              <a:rPr lang="en-US"/>
              <a:pPr>
                <a:defRPr/>
              </a:pPr>
              <a:t>‹#›</a:t>
            </a:fld>
            <a:endParaRPr lang="en-US"/>
          </a:p>
        </p:txBody>
      </p:sp>
    </p:spTree>
    <p:extLst>
      <p:ext uri="{BB962C8B-B14F-4D97-AF65-F5344CB8AC3E}">
        <p14:creationId xmlns:p14="http://schemas.microsoft.com/office/powerpoint/2010/main" val="17552335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B968D31-88F0-4622-9713-06D53EF663F2}" type="datetime1">
              <a:rPr lang="en-US"/>
              <a:pPr>
                <a:defRPr/>
              </a:pPr>
              <a:t>10/4/2017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6F5C8239-E96A-49BF-99C6-E31FA2135898}" type="slidenum">
              <a:rPr lang="en-US"/>
              <a:pPr>
                <a:defRPr/>
              </a:pPr>
              <a:t>‹#›</a:t>
            </a:fld>
            <a:endParaRPr lang="en-US"/>
          </a:p>
        </p:txBody>
      </p:sp>
    </p:spTree>
    <p:extLst>
      <p:ext uri="{BB962C8B-B14F-4D97-AF65-F5344CB8AC3E}">
        <p14:creationId xmlns:p14="http://schemas.microsoft.com/office/powerpoint/2010/main" val="1921465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10/4/2017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83D1C84-7E80-554A-B47F-D70862CCAD3B}" type="slidenum">
              <a:rPr lang="en-US" altLang="en-US"/>
              <a:pPr/>
              <a:t>‹#›</a:t>
            </a:fld>
            <a:endParaRPr lang="en-US" altLang="en-US"/>
          </a:p>
        </p:txBody>
      </p:sp>
    </p:spTree>
    <p:extLst>
      <p:ext uri="{BB962C8B-B14F-4D97-AF65-F5344CB8AC3E}">
        <p14:creationId xmlns:p14="http://schemas.microsoft.com/office/powerpoint/2010/main" val="1632785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ouble 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37895"/>
            <a:ext cx="3967747" cy="438826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10/4/2017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83D1C84-7E80-554A-B47F-D70862CCAD3B}" type="slidenum">
              <a:rPr lang="en-US" altLang="en-US"/>
              <a:pPr/>
              <a:t>‹#›</a:t>
            </a:fld>
            <a:endParaRPr lang="en-US" altLang="en-US"/>
          </a:p>
        </p:txBody>
      </p:sp>
      <p:sp>
        <p:nvSpPr>
          <p:cNvPr id="7" name="Content Placeholder 2"/>
          <p:cNvSpPr>
            <a:spLocks noGrp="1"/>
          </p:cNvSpPr>
          <p:nvPr>
            <p:ph idx="13"/>
          </p:nvPr>
        </p:nvSpPr>
        <p:spPr>
          <a:xfrm>
            <a:off x="4577347" y="1729874"/>
            <a:ext cx="3967747" cy="438826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02434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10/4/2017</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CE235F85-76A2-074E-837E-32A0C9181392}" type="slidenum">
              <a:rPr lang="en-US" altLang="en-US"/>
              <a:pPr/>
              <a:t>‹#›</a:t>
            </a:fld>
            <a:endParaRPr lang="en-US" altLang="en-US"/>
          </a:p>
        </p:txBody>
      </p:sp>
    </p:spTree>
    <p:extLst>
      <p:ext uri="{BB962C8B-B14F-4D97-AF65-F5344CB8AC3E}">
        <p14:creationId xmlns:p14="http://schemas.microsoft.com/office/powerpoint/2010/main" val="3490637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10/4/2017</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8EBEB390-9547-674D-BE33-281AA46F1A51}" type="slidenum">
              <a:rPr lang="en-US" altLang="en-US"/>
              <a:pPr/>
              <a:t>‹#›</a:t>
            </a:fld>
            <a:endParaRPr lang="en-US" altLang="en-US"/>
          </a:p>
        </p:txBody>
      </p:sp>
    </p:spTree>
    <p:extLst>
      <p:ext uri="{BB962C8B-B14F-4D97-AF65-F5344CB8AC3E}">
        <p14:creationId xmlns:p14="http://schemas.microsoft.com/office/powerpoint/2010/main" val="2692248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 End Sl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10/4/2017</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8EBEB390-9547-674D-BE33-281AA46F1A51}" type="slidenum">
              <a:rPr lang="en-US" altLang="en-US"/>
              <a:pPr/>
              <a:t>‹#›</a:t>
            </a:fld>
            <a:endParaRPr lang="en-US" altLang="en-US"/>
          </a:p>
        </p:txBody>
      </p:sp>
      <p:sp>
        <p:nvSpPr>
          <p:cNvPr id="5" name="Footer Placeholder 4"/>
          <p:cNvSpPr txBox="1">
            <a:spLocks/>
          </p:cNvSpPr>
          <p:nvPr userDrawn="1"/>
        </p:nvSpPr>
        <p:spPr bwMode="auto">
          <a:xfrm>
            <a:off x="3124200" y="6483683"/>
            <a:ext cx="2895600" cy="23779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defTabSz="457200" rtl="0" fontAlgn="base">
              <a:spcBef>
                <a:spcPct val="0"/>
              </a:spcBef>
              <a:spcAft>
                <a:spcPct val="0"/>
              </a:spcAft>
              <a:defRPr sz="1100" kern="1200">
                <a:solidFill>
                  <a:schemeClr val="tx1"/>
                </a:solidFill>
                <a:latin typeface="+mn-lt"/>
                <a:ea typeface="ＭＳ Ｐゴシック" pitchFamily="-1" charset="-128"/>
                <a:cs typeface="+mn-cs"/>
              </a:defRPr>
            </a:lvl1pPr>
            <a:lvl2pPr marL="457200" algn="l" defTabSz="457200" rtl="0" fontAlgn="base">
              <a:spcBef>
                <a:spcPct val="0"/>
              </a:spcBef>
              <a:spcAft>
                <a:spcPct val="0"/>
              </a:spcAft>
              <a:defRPr kern="1200">
                <a:solidFill>
                  <a:schemeClr val="tx1"/>
                </a:solidFill>
                <a:latin typeface="Calibri" charset="0"/>
                <a:ea typeface="ヒラギノ角ゴ ProN W3" charset="-128"/>
                <a:cs typeface="+mn-cs"/>
              </a:defRPr>
            </a:lvl2pPr>
            <a:lvl3pPr marL="914400" algn="l" defTabSz="457200" rtl="0" fontAlgn="base">
              <a:spcBef>
                <a:spcPct val="0"/>
              </a:spcBef>
              <a:spcAft>
                <a:spcPct val="0"/>
              </a:spcAft>
              <a:defRPr kern="1200">
                <a:solidFill>
                  <a:schemeClr val="tx1"/>
                </a:solidFill>
                <a:latin typeface="Calibri" charset="0"/>
                <a:ea typeface="ヒラギノ角ゴ ProN W3" charset="-128"/>
                <a:cs typeface="+mn-cs"/>
              </a:defRPr>
            </a:lvl3pPr>
            <a:lvl4pPr marL="1371600" algn="l" defTabSz="457200" rtl="0" fontAlgn="base">
              <a:spcBef>
                <a:spcPct val="0"/>
              </a:spcBef>
              <a:spcAft>
                <a:spcPct val="0"/>
              </a:spcAft>
              <a:defRPr kern="1200">
                <a:solidFill>
                  <a:schemeClr val="tx1"/>
                </a:solidFill>
                <a:latin typeface="Calibri" charset="0"/>
                <a:ea typeface="ヒラギノ角ゴ ProN W3" charset="-128"/>
                <a:cs typeface="+mn-cs"/>
              </a:defRPr>
            </a:lvl4pPr>
            <a:lvl5pPr marL="1828800" algn="l" defTabSz="457200" rtl="0" fontAlgn="base">
              <a:spcBef>
                <a:spcPct val="0"/>
              </a:spcBef>
              <a:spcAft>
                <a:spcPct val="0"/>
              </a:spcAft>
              <a:defRPr kern="1200">
                <a:solidFill>
                  <a:schemeClr val="tx1"/>
                </a:solidFill>
                <a:latin typeface="Calibri" charset="0"/>
                <a:ea typeface="ヒラギノ角ゴ ProN W3" charset="-128"/>
                <a:cs typeface="+mn-cs"/>
              </a:defRPr>
            </a:lvl5pPr>
            <a:lvl6pPr marL="2286000" algn="l" defTabSz="914400" rtl="0" eaLnBrk="1" latinLnBrk="0" hangingPunct="1">
              <a:defRPr kern="1200">
                <a:solidFill>
                  <a:schemeClr val="tx1"/>
                </a:solidFill>
                <a:latin typeface="Calibri" charset="0"/>
                <a:ea typeface="ヒラギノ角ゴ ProN W3" charset="-128"/>
                <a:cs typeface="+mn-cs"/>
              </a:defRPr>
            </a:lvl6pPr>
            <a:lvl7pPr marL="2743200" algn="l" defTabSz="914400" rtl="0" eaLnBrk="1" latinLnBrk="0" hangingPunct="1">
              <a:defRPr kern="1200">
                <a:solidFill>
                  <a:schemeClr val="tx1"/>
                </a:solidFill>
                <a:latin typeface="Calibri" charset="0"/>
                <a:ea typeface="ヒラギノ角ゴ ProN W3" charset="-128"/>
                <a:cs typeface="+mn-cs"/>
              </a:defRPr>
            </a:lvl7pPr>
            <a:lvl8pPr marL="3200400" algn="l" defTabSz="914400" rtl="0" eaLnBrk="1" latinLnBrk="0" hangingPunct="1">
              <a:defRPr kern="1200">
                <a:solidFill>
                  <a:schemeClr val="tx1"/>
                </a:solidFill>
                <a:latin typeface="Calibri" charset="0"/>
                <a:ea typeface="ヒラギノ角ゴ ProN W3" charset="-128"/>
                <a:cs typeface="+mn-cs"/>
              </a:defRPr>
            </a:lvl8pPr>
            <a:lvl9pPr marL="3657600" algn="l" defTabSz="914400" rtl="0" eaLnBrk="1" latinLnBrk="0" hangingPunct="1">
              <a:defRPr kern="1200">
                <a:solidFill>
                  <a:schemeClr val="tx1"/>
                </a:solidFill>
                <a:latin typeface="Calibri" charset="0"/>
                <a:ea typeface="ヒラギノ角ゴ ProN W3" charset="-128"/>
                <a:cs typeface="+mn-cs"/>
              </a:defRPr>
            </a:lvl9pPr>
          </a:lstStyle>
          <a:p>
            <a:r>
              <a:rPr lang="de-DE" smtClean="0"/>
              <a:t>© 2017 W.W.Norton &amp; Company, Inc.</a:t>
            </a:r>
            <a:endParaRPr lang="en-US" dirty="0"/>
          </a:p>
        </p:txBody>
      </p:sp>
    </p:spTree>
    <p:extLst>
      <p:ext uri="{BB962C8B-B14F-4D97-AF65-F5344CB8AC3E}">
        <p14:creationId xmlns:p14="http://schemas.microsoft.com/office/powerpoint/2010/main" val="1302538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05A1FDE-CD90-4D22-AEA6-D7EDED43AEEC}" type="datetime1">
              <a:rPr lang="en-US"/>
              <a:pPr>
                <a:defRPr/>
              </a:pPr>
              <a:t>10/4/2017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E4E3AC1-7464-1E4E-8DF2-19EC183978CD}" type="slidenum">
              <a:rPr lang="en-US" altLang="en-US"/>
              <a:pPr/>
              <a:t>‹#›</a:t>
            </a:fld>
            <a:endParaRPr lang="en-US" altLang="en-US"/>
          </a:p>
        </p:txBody>
      </p:sp>
    </p:spTree>
    <p:extLst>
      <p:ext uri="{BB962C8B-B14F-4D97-AF65-F5344CB8AC3E}">
        <p14:creationId xmlns:p14="http://schemas.microsoft.com/office/powerpoint/2010/main" val="3933478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3.jpeg"/><Relationship Id="rId5" Type="http://schemas.openxmlformats.org/officeDocument/2006/relationships/slideLayout" Target="../slideLayouts/slideLayout13.xml"/><Relationship Id="rId10" Type="http://schemas.openxmlformats.org/officeDocument/2006/relationships/theme" Target="../theme/theme2.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10" Type="http://schemas.openxmlformats.org/officeDocument/2006/relationships/image" Target="../media/image4.jpeg"/><Relationship Id="rId4" Type="http://schemas.openxmlformats.org/officeDocument/2006/relationships/slideLayout" Target="../slideLayouts/slideLayout21.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4.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3075" name="Rectangle 3"/>
          <p:cNvSpPr>
            <a:spLocks noGrp="1" noChangeArrowheads="1"/>
          </p:cNvSpPr>
          <p:nvPr>
            <p:ph type="body" idx="1"/>
          </p:nvPr>
        </p:nvSpPr>
        <p:spPr bwMode="auto">
          <a:xfrm>
            <a:off x="457200" y="1737895"/>
            <a:ext cx="8229600" cy="4388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rmAutofit/>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34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fld id="{405A1FDE-CD90-4D22-AEA6-D7EDED43AEEC}" type="datetime1">
              <a:rPr lang="en-US"/>
              <a:pPr>
                <a:defRPr/>
              </a:pPr>
              <a:t>10/4/2017</a:t>
            </a:fld>
            <a:endParaRPr lang="en-US"/>
          </a:p>
        </p:txBody>
      </p:sp>
      <p:sp>
        <p:nvSpPr>
          <p:cNvPr id="1034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ＭＳ Ｐゴシック" pitchFamily="-1" charset="-128"/>
                <a:cs typeface="+mn-cs"/>
              </a:defRPr>
            </a:lvl1pPr>
          </a:lstStyle>
          <a:p>
            <a:pPr>
              <a:defRPr/>
            </a:pPr>
            <a:endParaRPr lang="en-US"/>
          </a:p>
        </p:txBody>
      </p:sp>
      <p:sp>
        <p:nvSpPr>
          <p:cNvPr id="1034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fld id="{CAAAEE0C-FFF3-7B4D-9D41-62E70F8DC3CC}" type="slidenum">
              <a:rPr lang="en-US" altLang="en-US"/>
              <a:pPr/>
              <a:t>‹#›</a:t>
            </a:fld>
            <a:endParaRPr lang="en-US" altLang="en-US"/>
          </a:p>
        </p:txBody>
      </p:sp>
    </p:spTree>
    <p:extLst>
      <p:ext uri="{BB962C8B-B14F-4D97-AF65-F5344CB8AC3E}">
        <p14:creationId xmlns:p14="http://schemas.microsoft.com/office/powerpoint/2010/main" val="1526085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ctr" rtl="0" eaLnBrk="0" fontAlgn="base" hangingPunct="0">
        <a:spcBef>
          <a:spcPct val="0"/>
        </a:spcBef>
        <a:spcAft>
          <a:spcPct val="0"/>
        </a:spcAft>
        <a:defRPr sz="3600" b="1">
          <a:solidFill>
            <a:schemeClr val="tx1"/>
          </a:solidFill>
          <a:latin typeface="Tahoma"/>
          <a:ea typeface="Helvetica" pitchFamily="34" charset="0"/>
          <a:cs typeface="+mj-cs"/>
        </a:defRPr>
      </a:lvl1pPr>
      <a:lvl2pPr algn="ctr" rtl="0" eaLnBrk="0" fontAlgn="base" hangingPunct="0">
        <a:spcBef>
          <a:spcPct val="0"/>
        </a:spcBef>
        <a:spcAft>
          <a:spcPct val="0"/>
        </a:spcAft>
        <a:defRPr sz="4000" b="1">
          <a:solidFill>
            <a:srgbClr val="F15927"/>
          </a:solidFill>
          <a:latin typeface="Helvetica" charset="0"/>
          <a:ea typeface="Helvetica" charset="0"/>
          <a:cs typeface="Arial" charset="0"/>
        </a:defRPr>
      </a:lvl2pPr>
      <a:lvl3pPr algn="ctr" rtl="0" eaLnBrk="0" fontAlgn="base" hangingPunct="0">
        <a:spcBef>
          <a:spcPct val="0"/>
        </a:spcBef>
        <a:spcAft>
          <a:spcPct val="0"/>
        </a:spcAft>
        <a:defRPr sz="4000" b="1">
          <a:solidFill>
            <a:srgbClr val="F15927"/>
          </a:solidFill>
          <a:latin typeface="Helvetica" charset="0"/>
          <a:ea typeface="Helvetica" charset="0"/>
          <a:cs typeface="Arial" charset="0"/>
        </a:defRPr>
      </a:lvl3pPr>
      <a:lvl4pPr algn="ctr" rtl="0" eaLnBrk="0" fontAlgn="base" hangingPunct="0">
        <a:spcBef>
          <a:spcPct val="0"/>
        </a:spcBef>
        <a:spcAft>
          <a:spcPct val="0"/>
        </a:spcAft>
        <a:defRPr sz="4000" b="1">
          <a:solidFill>
            <a:srgbClr val="F15927"/>
          </a:solidFill>
          <a:latin typeface="Helvetica" charset="0"/>
          <a:ea typeface="Helvetica" charset="0"/>
          <a:cs typeface="Arial" charset="0"/>
        </a:defRPr>
      </a:lvl4pPr>
      <a:lvl5pPr algn="ctr" rtl="0" eaLnBrk="0" fontAlgn="base" hangingPunct="0">
        <a:spcBef>
          <a:spcPct val="0"/>
        </a:spcBef>
        <a:spcAft>
          <a:spcPct val="0"/>
        </a:spcAft>
        <a:defRPr sz="4000" b="1">
          <a:solidFill>
            <a:srgbClr val="F15927"/>
          </a:solidFill>
          <a:latin typeface="Helvetica" charset="0"/>
          <a:ea typeface="Helvetica"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lr>
          <a:schemeClr val="tx1"/>
        </a:buClr>
        <a:buChar char="•"/>
        <a:defRPr sz="3200" baseline="0">
          <a:solidFill>
            <a:schemeClr val="tx1"/>
          </a:solidFill>
          <a:latin typeface="Tahoma"/>
          <a:ea typeface="Helvetica" pitchFamily="34" charset="0"/>
          <a:cs typeface="+mn-cs"/>
        </a:defRPr>
      </a:lvl1pPr>
      <a:lvl2pPr marL="742950" indent="-285750" algn="l" rtl="0" eaLnBrk="0" fontAlgn="base" hangingPunct="0">
        <a:spcBef>
          <a:spcPct val="20000"/>
        </a:spcBef>
        <a:spcAft>
          <a:spcPct val="0"/>
        </a:spcAft>
        <a:buClr>
          <a:schemeClr val="tx1"/>
        </a:buClr>
        <a:buChar char="–"/>
        <a:defRPr sz="2800" baseline="0">
          <a:solidFill>
            <a:schemeClr val="tx1"/>
          </a:solidFill>
          <a:latin typeface="Tahoma"/>
          <a:ea typeface="Helvetica" pitchFamily="34" charset="0"/>
          <a:cs typeface="+mn-cs"/>
        </a:defRPr>
      </a:lvl2pPr>
      <a:lvl3pPr marL="1143000" indent="-228600" algn="l" rtl="0" eaLnBrk="0" fontAlgn="base" hangingPunct="0">
        <a:spcBef>
          <a:spcPct val="20000"/>
        </a:spcBef>
        <a:spcAft>
          <a:spcPct val="0"/>
        </a:spcAft>
        <a:buClr>
          <a:schemeClr val="tx1"/>
        </a:buClr>
        <a:buChar char="•"/>
        <a:defRPr sz="2400" baseline="0">
          <a:solidFill>
            <a:schemeClr val="tx1"/>
          </a:solidFill>
          <a:latin typeface="Tahoma"/>
          <a:ea typeface="Helvetica" pitchFamily="34" charset="0"/>
          <a:cs typeface="+mn-cs"/>
        </a:defRPr>
      </a:lvl3pPr>
      <a:lvl4pPr marL="1600200" indent="-228600" algn="l" rtl="0" eaLnBrk="0" fontAlgn="base" hangingPunct="0">
        <a:spcBef>
          <a:spcPct val="20000"/>
        </a:spcBef>
        <a:spcAft>
          <a:spcPct val="0"/>
        </a:spcAft>
        <a:buClr>
          <a:schemeClr val="tx1"/>
        </a:buClr>
        <a:buChar char="–"/>
        <a:defRPr sz="2000" baseline="0">
          <a:solidFill>
            <a:schemeClr val="tx1"/>
          </a:solidFill>
          <a:latin typeface="Tahoma"/>
          <a:ea typeface="Helvetica" pitchFamily="34" charset="0"/>
          <a:cs typeface="+mn-cs"/>
        </a:defRPr>
      </a:lvl4pPr>
      <a:lvl5pPr marL="2057400" indent="-228600" algn="l" rtl="0" eaLnBrk="0" fontAlgn="base" hangingPunct="0">
        <a:spcBef>
          <a:spcPct val="20000"/>
        </a:spcBef>
        <a:spcAft>
          <a:spcPct val="0"/>
        </a:spcAft>
        <a:buClr>
          <a:schemeClr val="tx1"/>
        </a:buClr>
        <a:buChar char="»"/>
        <a:defRPr sz="2000" baseline="0">
          <a:solidFill>
            <a:schemeClr val="tx1"/>
          </a:solidFill>
          <a:latin typeface="Tahoma"/>
          <a:ea typeface="Helvetica" pitchFamily="34"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1"/>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Rectangle 3"/>
          <p:cNvSpPr>
            <a:spLocks noGrp="1" noChangeArrowheads="1"/>
          </p:cNvSpPr>
          <p:nvPr>
            <p:ph type="body" idx="1"/>
          </p:nvPr>
        </p:nvSpPr>
        <p:spPr bwMode="auto">
          <a:xfrm>
            <a:off x="457200" y="1737895"/>
            <a:ext cx="8229600" cy="4388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34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fld id="{405A1FDE-CD90-4D22-AEA6-D7EDED43AEEC}" type="datetime1">
              <a:rPr lang="en-US"/>
              <a:pPr>
                <a:defRPr/>
              </a:pPr>
              <a:t>10/4/2017</a:t>
            </a:fld>
            <a:endParaRPr lang="en-US"/>
          </a:p>
        </p:txBody>
      </p:sp>
      <p:sp>
        <p:nvSpPr>
          <p:cNvPr id="1034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ＭＳ Ｐゴシック" pitchFamily="-1" charset="-128"/>
                <a:cs typeface="+mn-cs"/>
              </a:defRPr>
            </a:lvl1pPr>
          </a:lstStyle>
          <a:p>
            <a:pPr>
              <a:defRPr/>
            </a:pPr>
            <a:endParaRPr lang="en-US"/>
          </a:p>
        </p:txBody>
      </p:sp>
      <p:sp>
        <p:nvSpPr>
          <p:cNvPr id="1034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fld id="{CAAAEE0C-FFF3-7B4D-9D41-62E70F8DC3CC}" type="slidenum">
              <a:rPr lang="en-US" altLang="en-US"/>
              <a:pPr/>
              <a:t>‹#›</a:t>
            </a:fld>
            <a:endParaRPr lang="en-US" altLang="en-US"/>
          </a:p>
        </p:txBody>
      </p:sp>
    </p:spTree>
    <p:extLst>
      <p:ext uri="{BB962C8B-B14F-4D97-AF65-F5344CB8AC3E}">
        <p14:creationId xmlns:p14="http://schemas.microsoft.com/office/powerpoint/2010/main" val="3335926942"/>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Lst>
  <p:txStyles>
    <p:titleStyle>
      <a:lvl1pPr algn="ctr" rtl="0" eaLnBrk="0" fontAlgn="base" hangingPunct="0">
        <a:spcBef>
          <a:spcPct val="0"/>
        </a:spcBef>
        <a:spcAft>
          <a:spcPct val="0"/>
        </a:spcAft>
        <a:defRPr sz="3600" b="1">
          <a:solidFill>
            <a:schemeClr val="tx1"/>
          </a:solidFill>
          <a:latin typeface=""/>
          <a:ea typeface="Helvetica" pitchFamily="34" charset="0"/>
          <a:cs typeface="+mj-cs"/>
        </a:defRPr>
      </a:lvl1pPr>
      <a:lvl2pPr algn="ctr" rtl="0" eaLnBrk="0" fontAlgn="base" hangingPunct="0">
        <a:spcBef>
          <a:spcPct val="0"/>
        </a:spcBef>
        <a:spcAft>
          <a:spcPct val="0"/>
        </a:spcAft>
        <a:defRPr sz="4000" b="1">
          <a:solidFill>
            <a:srgbClr val="F15927"/>
          </a:solidFill>
          <a:latin typeface="Helvetica" charset="0"/>
          <a:ea typeface="Helvetica" charset="0"/>
          <a:cs typeface="Arial" charset="0"/>
        </a:defRPr>
      </a:lvl2pPr>
      <a:lvl3pPr algn="ctr" rtl="0" eaLnBrk="0" fontAlgn="base" hangingPunct="0">
        <a:spcBef>
          <a:spcPct val="0"/>
        </a:spcBef>
        <a:spcAft>
          <a:spcPct val="0"/>
        </a:spcAft>
        <a:defRPr sz="4000" b="1">
          <a:solidFill>
            <a:srgbClr val="F15927"/>
          </a:solidFill>
          <a:latin typeface="Helvetica" charset="0"/>
          <a:ea typeface="Helvetica" charset="0"/>
          <a:cs typeface="Arial" charset="0"/>
        </a:defRPr>
      </a:lvl3pPr>
      <a:lvl4pPr algn="ctr" rtl="0" eaLnBrk="0" fontAlgn="base" hangingPunct="0">
        <a:spcBef>
          <a:spcPct val="0"/>
        </a:spcBef>
        <a:spcAft>
          <a:spcPct val="0"/>
        </a:spcAft>
        <a:defRPr sz="4000" b="1">
          <a:solidFill>
            <a:srgbClr val="F15927"/>
          </a:solidFill>
          <a:latin typeface="Helvetica" charset="0"/>
          <a:ea typeface="Helvetica" charset="0"/>
          <a:cs typeface="Arial" charset="0"/>
        </a:defRPr>
      </a:lvl4pPr>
      <a:lvl5pPr algn="ctr" rtl="0" eaLnBrk="0" fontAlgn="base" hangingPunct="0">
        <a:spcBef>
          <a:spcPct val="0"/>
        </a:spcBef>
        <a:spcAft>
          <a:spcPct val="0"/>
        </a:spcAft>
        <a:defRPr sz="4000" b="1">
          <a:solidFill>
            <a:srgbClr val="F15927"/>
          </a:solidFill>
          <a:latin typeface="Helvetica" charset="0"/>
          <a:ea typeface="Helvetica"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lrTx/>
        <a:buChar char="•"/>
        <a:defRPr sz="3200">
          <a:solidFill>
            <a:schemeClr val="tx1"/>
          </a:solidFill>
          <a:latin typeface=""/>
          <a:ea typeface="Helvetica" pitchFamily="34" charset="0"/>
          <a:cs typeface="+mn-cs"/>
        </a:defRPr>
      </a:lvl1pPr>
      <a:lvl2pPr marL="742950" indent="-285750" algn="l" rtl="0" eaLnBrk="0" fontAlgn="base" hangingPunct="0">
        <a:spcBef>
          <a:spcPct val="20000"/>
        </a:spcBef>
        <a:spcAft>
          <a:spcPct val="0"/>
        </a:spcAft>
        <a:buClrTx/>
        <a:buChar char="–"/>
        <a:defRPr sz="2800">
          <a:solidFill>
            <a:schemeClr val="tx1"/>
          </a:solidFill>
          <a:latin typeface=""/>
          <a:ea typeface="Helvetica" pitchFamily="34" charset="0"/>
          <a:cs typeface="+mn-cs"/>
        </a:defRPr>
      </a:lvl2pPr>
      <a:lvl3pPr marL="1143000" indent="-228600" algn="l" rtl="0" eaLnBrk="0" fontAlgn="base" hangingPunct="0">
        <a:spcBef>
          <a:spcPct val="20000"/>
        </a:spcBef>
        <a:spcAft>
          <a:spcPct val="0"/>
        </a:spcAft>
        <a:buClrTx/>
        <a:buChar char="•"/>
        <a:defRPr sz="2400">
          <a:solidFill>
            <a:schemeClr val="tx1"/>
          </a:solidFill>
          <a:latin typeface=""/>
          <a:ea typeface="Helvetica" pitchFamily="34" charset="0"/>
          <a:cs typeface="+mn-cs"/>
        </a:defRPr>
      </a:lvl3pPr>
      <a:lvl4pPr marL="1600200" indent="-228600" algn="l" rtl="0" eaLnBrk="0" fontAlgn="base" hangingPunct="0">
        <a:spcBef>
          <a:spcPct val="20000"/>
        </a:spcBef>
        <a:spcAft>
          <a:spcPct val="0"/>
        </a:spcAft>
        <a:buClrTx/>
        <a:buChar char="–"/>
        <a:defRPr sz="2000">
          <a:solidFill>
            <a:schemeClr val="tx1"/>
          </a:solidFill>
          <a:latin typeface=""/>
          <a:ea typeface="Helvetica" pitchFamily="34" charset="0"/>
          <a:cs typeface="+mn-cs"/>
        </a:defRPr>
      </a:lvl4pPr>
      <a:lvl5pPr marL="2057400" indent="-228600" algn="l" rtl="0" eaLnBrk="0" fontAlgn="base" hangingPunct="0">
        <a:spcBef>
          <a:spcPct val="20000"/>
        </a:spcBef>
        <a:spcAft>
          <a:spcPct val="0"/>
        </a:spcAft>
        <a:buClrTx/>
        <a:buChar char="»"/>
        <a:defRPr sz="2000">
          <a:solidFill>
            <a:schemeClr val="tx1"/>
          </a:solidFill>
          <a:latin typeface=""/>
          <a:ea typeface="Helvetica" pitchFamily="34"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Rectangle 3"/>
          <p:cNvSpPr>
            <a:spLocks noGrp="1" noChangeArrowheads="1"/>
          </p:cNvSpPr>
          <p:nvPr>
            <p:ph type="body" idx="1"/>
          </p:nvPr>
        </p:nvSpPr>
        <p:spPr bwMode="auto">
          <a:xfrm>
            <a:off x="457200" y="1737895"/>
            <a:ext cx="8229600" cy="4388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34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fld id="{405A1FDE-CD90-4D22-AEA6-D7EDED43AEEC}" type="datetime1">
              <a:rPr lang="en-US"/>
              <a:pPr>
                <a:defRPr/>
              </a:pPr>
              <a:t>10/4/2017</a:t>
            </a:fld>
            <a:endParaRPr lang="en-US"/>
          </a:p>
        </p:txBody>
      </p:sp>
      <p:sp>
        <p:nvSpPr>
          <p:cNvPr id="1034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ＭＳ Ｐゴシック" pitchFamily="-1" charset="-128"/>
                <a:cs typeface="+mn-cs"/>
              </a:defRPr>
            </a:lvl1pPr>
          </a:lstStyle>
          <a:p>
            <a:pPr>
              <a:defRPr/>
            </a:pPr>
            <a:endParaRPr lang="en-US"/>
          </a:p>
        </p:txBody>
      </p:sp>
      <p:sp>
        <p:nvSpPr>
          <p:cNvPr id="1034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fld id="{CAAAEE0C-FFF3-7B4D-9D41-62E70F8DC3CC}" type="slidenum">
              <a:rPr lang="en-US" altLang="en-US"/>
              <a:pPr/>
              <a:t>‹#›</a:t>
            </a:fld>
            <a:endParaRPr lang="en-US" altLang="en-US"/>
          </a:p>
        </p:txBody>
      </p:sp>
    </p:spTree>
    <p:extLst>
      <p:ext uri="{BB962C8B-B14F-4D97-AF65-F5344CB8AC3E}">
        <p14:creationId xmlns:p14="http://schemas.microsoft.com/office/powerpoint/2010/main" val="402917516"/>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Lst>
  <p:txStyles>
    <p:titleStyle>
      <a:lvl1pPr algn="ctr" rtl="0" eaLnBrk="0" fontAlgn="base" hangingPunct="0">
        <a:spcBef>
          <a:spcPct val="0"/>
        </a:spcBef>
        <a:spcAft>
          <a:spcPct val="0"/>
        </a:spcAft>
        <a:defRPr sz="3600" b="1">
          <a:solidFill>
            <a:schemeClr val="tx1"/>
          </a:solidFill>
          <a:latin typeface=""/>
          <a:ea typeface="Helvetica" pitchFamily="34" charset="0"/>
          <a:cs typeface="+mj-cs"/>
        </a:defRPr>
      </a:lvl1pPr>
      <a:lvl2pPr algn="ctr" rtl="0" eaLnBrk="0" fontAlgn="base" hangingPunct="0">
        <a:spcBef>
          <a:spcPct val="0"/>
        </a:spcBef>
        <a:spcAft>
          <a:spcPct val="0"/>
        </a:spcAft>
        <a:defRPr sz="4000" b="1">
          <a:solidFill>
            <a:srgbClr val="F15927"/>
          </a:solidFill>
          <a:latin typeface="Helvetica" charset="0"/>
          <a:ea typeface="Helvetica" charset="0"/>
          <a:cs typeface="Arial" charset="0"/>
        </a:defRPr>
      </a:lvl2pPr>
      <a:lvl3pPr algn="ctr" rtl="0" eaLnBrk="0" fontAlgn="base" hangingPunct="0">
        <a:spcBef>
          <a:spcPct val="0"/>
        </a:spcBef>
        <a:spcAft>
          <a:spcPct val="0"/>
        </a:spcAft>
        <a:defRPr sz="4000" b="1">
          <a:solidFill>
            <a:srgbClr val="F15927"/>
          </a:solidFill>
          <a:latin typeface="Helvetica" charset="0"/>
          <a:ea typeface="Helvetica" charset="0"/>
          <a:cs typeface="Arial" charset="0"/>
        </a:defRPr>
      </a:lvl3pPr>
      <a:lvl4pPr algn="ctr" rtl="0" eaLnBrk="0" fontAlgn="base" hangingPunct="0">
        <a:spcBef>
          <a:spcPct val="0"/>
        </a:spcBef>
        <a:spcAft>
          <a:spcPct val="0"/>
        </a:spcAft>
        <a:defRPr sz="4000" b="1">
          <a:solidFill>
            <a:srgbClr val="F15927"/>
          </a:solidFill>
          <a:latin typeface="Helvetica" charset="0"/>
          <a:ea typeface="Helvetica" charset="0"/>
          <a:cs typeface="Arial" charset="0"/>
        </a:defRPr>
      </a:lvl4pPr>
      <a:lvl5pPr algn="ctr" rtl="0" eaLnBrk="0" fontAlgn="base" hangingPunct="0">
        <a:spcBef>
          <a:spcPct val="0"/>
        </a:spcBef>
        <a:spcAft>
          <a:spcPct val="0"/>
        </a:spcAft>
        <a:defRPr sz="4000" b="1">
          <a:solidFill>
            <a:srgbClr val="F15927"/>
          </a:solidFill>
          <a:latin typeface="Helvetica" charset="0"/>
          <a:ea typeface="Helvetica"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lrTx/>
        <a:buChar char="•"/>
        <a:defRPr sz="3200">
          <a:solidFill>
            <a:schemeClr val="tx1"/>
          </a:solidFill>
          <a:latin typeface=""/>
          <a:ea typeface="Helvetica" pitchFamily="34" charset="0"/>
          <a:cs typeface="+mn-cs"/>
        </a:defRPr>
      </a:lvl1pPr>
      <a:lvl2pPr marL="742950" indent="-285750" algn="l" rtl="0" eaLnBrk="0" fontAlgn="base" hangingPunct="0">
        <a:spcBef>
          <a:spcPct val="20000"/>
        </a:spcBef>
        <a:spcAft>
          <a:spcPct val="0"/>
        </a:spcAft>
        <a:buClrTx/>
        <a:buChar char="–"/>
        <a:defRPr sz="2800">
          <a:solidFill>
            <a:schemeClr val="tx1"/>
          </a:solidFill>
          <a:latin typeface=""/>
          <a:ea typeface="Helvetica" pitchFamily="34" charset="0"/>
          <a:cs typeface="+mn-cs"/>
        </a:defRPr>
      </a:lvl2pPr>
      <a:lvl3pPr marL="1143000" indent="-228600" algn="l" rtl="0" eaLnBrk="0" fontAlgn="base" hangingPunct="0">
        <a:spcBef>
          <a:spcPct val="20000"/>
        </a:spcBef>
        <a:spcAft>
          <a:spcPct val="0"/>
        </a:spcAft>
        <a:buClrTx/>
        <a:buChar char="•"/>
        <a:defRPr sz="2400">
          <a:solidFill>
            <a:schemeClr val="tx1"/>
          </a:solidFill>
          <a:latin typeface=""/>
          <a:ea typeface="Helvetica" pitchFamily="34" charset="0"/>
          <a:cs typeface="+mn-cs"/>
        </a:defRPr>
      </a:lvl3pPr>
      <a:lvl4pPr marL="1600200" indent="-228600" algn="l" rtl="0" eaLnBrk="0" fontAlgn="base" hangingPunct="0">
        <a:spcBef>
          <a:spcPct val="20000"/>
        </a:spcBef>
        <a:spcAft>
          <a:spcPct val="0"/>
        </a:spcAft>
        <a:buClrTx/>
        <a:buChar char="–"/>
        <a:defRPr sz="2000">
          <a:solidFill>
            <a:schemeClr val="tx1"/>
          </a:solidFill>
          <a:latin typeface=""/>
          <a:ea typeface="Helvetica" pitchFamily="34" charset="0"/>
          <a:cs typeface="+mn-cs"/>
        </a:defRPr>
      </a:lvl4pPr>
      <a:lvl5pPr marL="2057400" indent="-228600" algn="l" rtl="0" eaLnBrk="0" fontAlgn="base" hangingPunct="0">
        <a:spcBef>
          <a:spcPct val="20000"/>
        </a:spcBef>
        <a:spcAft>
          <a:spcPct val="0"/>
        </a:spcAft>
        <a:buClrTx/>
        <a:buChar char="»"/>
        <a:defRPr sz="2000">
          <a:solidFill>
            <a:schemeClr val="tx1"/>
          </a:solidFill>
          <a:latin typeface=""/>
          <a:ea typeface="Helvetica" pitchFamily="34"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eaLnBrk="1" hangingPunct="1">
              <a:defRPr/>
            </a:pPr>
            <a:fld id="{11A11EDB-66EF-4A22-882E-DB25FFEA1184}" type="datetime1">
              <a:rPr lang="en-US">
                <a:latin typeface="Calibri" pitchFamily="1" charset="0"/>
                <a:ea typeface="ＭＳ Ｐゴシック" pitchFamily="1" charset="-128"/>
              </a:rPr>
              <a:pPr eaLnBrk="1" hangingPunct="1">
                <a:defRPr/>
              </a:pPr>
              <a:t>10/4/2017</a:t>
            </a:fld>
            <a:endParaRPr lang="en-US">
              <a:latin typeface="Calibri" pitchFamily="1" charset="0"/>
              <a:ea typeface="ＭＳ Ｐゴシック" pitchFamily="1"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eaLnBrk="1" hangingPunct="1">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eaLnBrk="1" hangingPunct="1">
              <a:defRPr/>
            </a:pPr>
            <a:fld id="{F01BE91F-4744-432C-B05A-ADBDAC48BE8B}" type="slidenum">
              <a:rPr lang="en-US">
                <a:latin typeface="Calibri" pitchFamily="1" charset="0"/>
                <a:ea typeface="ＭＳ Ｐゴシック" pitchFamily="1" charset="-128"/>
              </a:rPr>
              <a:pPr eaLnBrk="1" hangingPunct="1">
                <a:defRPr/>
              </a:pPr>
              <a:t>‹#›</a:t>
            </a:fld>
            <a:endParaRPr lang="en-US">
              <a:latin typeface="Calibri" pitchFamily="1" charset="0"/>
              <a:ea typeface="ＭＳ Ｐゴシック" pitchFamily="1" charset="-128"/>
            </a:endParaRPr>
          </a:p>
        </p:txBody>
      </p:sp>
    </p:spTree>
    <p:extLst>
      <p:ext uri="{BB962C8B-B14F-4D97-AF65-F5344CB8AC3E}">
        <p14:creationId xmlns:p14="http://schemas.microsoft.com/office/powerpoint/2010/main" val="411848005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pitchFamily="1" charset="-128"/>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pitchFamily="1"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pitchFamily="1"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pitchFamily="1"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pitchFamily="1" charset="-128"/>
        </a:defRPr>
      </a:lvl5pPr>
      <a:lvl6pPr marL="457200" algn="ctr" defTabSz="457200" rtl="0" fontAlgn="base">
        <a:spcBef>
          <a:spcPct val="0"/>
        </a:spcBef>
        <a:spcAft>
          <a:spcPct val="0"/>
        </a:spcAft>
        <a:defRPr sz="4400">
          <a:solidFill>
            <a:schemeClr val="tx1"/>
          </a:solidFill>
          <a:latin typeface="Calibri" pitchFamily="34" charset="0"/>
          <a:ea typeface="ＭＳ Ｐゴシック" charset="-128"/>
        </a:defRPr>
      </a:lvl6pPr>
      <a:lvl7pPr marL="914400" algn="ctr" defTabSz="457200" rtl="0" fontAlgn="base">
        <a:spcBef>
          <a:spcPct val="0"/>
        </a:spcBef>
        <a:spcAft>
          <a:spcPct val="0"/>
        </a:spcAft>
        <a:defRPr sz="4400">
          <a:solidFill>
            <a:schemeClr val="tx1"/>
          </a:solidFill>
          <a:latin typeface="Calibri" pitchFamily="34" charset="0"/>
          <a:ea typeface="ＭＳ Ｐゴシック" charset="-128"/>
        </a:defRPr>
      </a:lvl7pPr>
      <a:lvl8pPr marL="1371600" algn="ctr" defTabSz="457200" rtl="0" fontAlgn="base">
        <a:spcBef>
          <a:spcPct val="0"/>
        </a:spcBef>
        <a:spcAft>
          <a:spcPct val="0"/>
        </a:spcAft>
        <a:defRPr sz="4400">
          <a:solidFill>
            <a:schemeClr val="tx1"/>
          </a:solidFill>
          <a:latin typeface="Calibri" pitchFamily="34" charset="0"/>
          <a:ea typeface="ＭＳ Ｐゴシック" charset="-128"/>
        </a:defRPr>
      </a:lvl8pPr>
      <a:lvl9pPr marL="1828800" algn="ctr" defTabSz="457200" rtl="0" fontAlgn="base">
        <a:spcBef>
          <a:spcPct val="0"/>
        </a:spcBef>
        <a:spcAft>
          <a:spcPct val="0"/>
        </a:spcAft>
        <a:defRPr sz="4400">
          <a:solidFill>
            <a:schemeClr val="tx1"/>
          </a:solidFill>
          <a:latin typeface="Calibri" pitchFamily="34" charset="0"/>
          <a:ea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pitchFamily="1"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www.youtube.com/watch?v=xfZg4UIuZe4"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7.xml"/><Relationship Id="rId5" Type="http://schemas.openxmlformats.org/officeDocument/2006/relationships/image" Target="../media/image8.png"/><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b" anchorCtr="0"/>
          <a:lstStyle/>
          <a:p>
            <a:pPr algn="l" eaLnBrk="1" hangingPunct="1">
              <a:spcBef>
                <a:spcPct val="20000"/>
              </a:spcBef>
            </a:pPr>
            <a:r>
              <a:rPr lang="en-US" altLang="en-US" sz="4400" dirty="0" smtClean="0">
                <a:ea typeface="ＭＳ Ｐゴシック" charset="-128"/>
                <a:cs typeface="Tahoma"/>
              </a:rPr>
              <a:t>American Government</a:t>
            </a:r>
            <a:r>
              <a:rPr lang="en-US" altLang="en-US" sz="4400" dirty="0">
                <a:ea typeface="ＭＳ Ｐゴシック" charset="-128"/>
                <a:cs typeface="Tahoma"/>
              </a:rPr>
              <a:t/>
            </a:r>
            <a:br>
              <a:rPr lang="en-US" altLang="en-US" sz="4400" dirty="0">
                <a:ea typeface="ＭＳ Ｐゴシック" charset="-128"/>
                <a:cs typeface="Tahoma"/>
              </a:rPr>
            </a:br>
            <a:r>
              <a:rPr lang="en-US" altLang="en-US" sz="2800" dirty="0">
                <a:ea typeface="ＭＳ Ｐゴシック" charset="-128"/>
                <a:cs typeface="Tahoma"/>
              </a:rPr>
              <a:t>Power and Purpose</a:t>
            </a:r>
          </a:p>
        </p:txBody>
      </p:sp>
      <p:sp>
        <p:nvSpPr>
          <p:cNvPr id="3" name="Subtitle 2"/>
          <p:cNvSpPr>
            <a:spLocks noGrp="1"/>
          </p:cNvSpPr>
          <p:nvPr>
            <p:ph type="subTitle" idx="1"/>
          </p:nvPr>
        </p:nvSpPr>
        <p:spPr/>
        <p:txBody>
          <a:bodyPr>
            <a:normAutofit/>
          </a:bodyPr>
          <a:lstStyle/>
          <a:p>
            <a:pPr algn="l"/>
            <a:r>
              <a:rPr lang="en-US" sz="2000" dirty="0" err="1">
                <a:cs typeface="Tahoma"/>
              </a:rPr>
              <a:t>Lowi</a:t>
            </a:r>
            <a:r>
              <a:rPr lang="en-US" sz="2000" dirty="0">
                <a:cs typeface="Tahoma"/>
              </a:rPr>
              <a:t>, Ginsberg, </a:t>
            </a:r>
            <a:r>
              <a:rPr lang="en-US" sz="2000" dirty="0" err="1">
                <a:cs typeface="Tahoma"/>
              </a:rPr>
              <a:t>Shepsle</a:t>
            </a:r>
            <a:r>
              <a:rPr lang="en-US" sz="2000" dirty="0">
                <a:cs typeface="Tahoma"/>
              </a:rPr>
              <a:t>, </a:t>
            </a:r>
            <a:r>
              <a:rPr lang="en-US" sz="2000" dirty="0" err="1">
                <a:cs typeface="Tahoma"/>
              </a:rPr>
              <a:t>Ansolabehere</a:t>
            </a:r>
            <a:endParaRPr lang="en-US" sz="2000" dirty="0">
              <a:cs typeface="Tahoma"/>
            </a:endParaRPr>
          </a:p>
        </p:txBody>
      </p:sp>
      <p:sp>
        <p:nvSpPr>
          <p:cNvPr id="8" name="Title 1"/>
          <p:cNvSpPr txBox="1">
            <a:spLocks/>
          </p:cNvSpPr>
          <p:nvPr/>
        </p:nvSpPr>
        <p:spPr bwMode="auto">
          <a:xfrm>
            <a:off x="1038670" y="3741545"/>
            <a:ext cx="7811002" cy="1200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3600" b="1">
                <a:solidFill>
                  <a:schemeClr val="tx1"/>
                </a:solidFill>
                <a:latin typeface="Tahoma"/>
                <a:ea typeface="Helvetica" pitchFamily="34" charset="0"/>
                <a:cs typeface="+mj-cs"/>
              </a:defRPr>
            </a:lvl1pPr>
            <a:lvl2pPr algn="ctr" rtl="0" eaLnBrk="0" fontAlgn="base" hangingPunct="0">
              <a:spcBef>
                <a:spcPct val="0"/>
              </a:spcBef>
              <a:spcAft>
                <a:spcPct val="0"/>
              </a:spcAft>
              <a:defRPr sz="4000" b="1">
                <a:solidFill>
                  <a:srgbClr val="F15927"/>
                </a:solidFill>
                <a:latin typeface="Helvetica" charset="0"/>
                <a:ea typeface="Helvetica" charset="0"/>
                <a:cs typeface="Arial" charset="0"/>
              </a:defRPr>
            </a:lvl2pPr>
            <a:lvl3pPr algn="ctr" rtl="0" eaLnBrk="0" fontAlgn="base" hangingPunct="0">
              <a:spcBef>
                <a:spcPct val="0"/>
              </a:spcBef>
              <a:spcAft>
                <a:spcPct val="0"/>
              </a:spcAft>
              <a:defRPr sz="4000" b="1">
                <a:solidFill>
                  <a:srgbClr val="F15927"/>
                </a:solidFill>
                <a:latin typeface="Helvetica" charset="0"/>
                <a:ea typeface="Helvetica" charset="0"/>
                <a:cs typeface="Arial" charset="0"/>
              </a:defRPr>
            </a:lvl3pPr>
            <a:lvl4pPr algn="ctr" rtl="0" eaLnBrk="0" fontAlgn="base" hangingPunct="0">
              <a:spcBef>
                <a:spcPct val="0"/>
              </a:spcBef>
              <a:spcAft>
                <a:spcPct val="0"/>
              </a:spcAft>
              <a:defRPr sz="4000" b="1">
                <a:solidFill>
                  <a:srgbClr val="F15927"/>
                </a:solidFill>
                <a:latin typeface="Helvetica" charset="0"/>
                <a:ea typeface="Helvetica" charset="0"/>
                <a:cs typeface="Arial" charset="0"/>
              </a:defRPr>
            </a:lvl4pPr>
            <a:lvl5pPr algn="ctr" rtl="0" eaLnBrk="0" fontAlgn="base" hangingPunct="0">
              <a:spcBef>
                <a:spcPct val="0"/>
              </a:spcBef>
              <a:spcAft>
                <a:spcPct val="0"/>
              </a:spcAft>
              <a:defRPr sz="4000" b="1">
                <a:solidFill>
                  <a:srgbClr val="F15927"/>
                </a:solidFill>
                <a:latin typeface="Helvetica" charset="0"/>
                <a:ea typeface="Helvetica"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en-US" sz="2800" dirty="0" smtClean="0">
                <a:cs typeface="Tahoma"/>
              </a:rPr>
              <a:t>The Presidency as an Institution</a:t>
            </a:r>
            <a:endParaRPr lang="en-US" sz="2800" dirty="0">
              <a:cs typeface="Tahoma"/>
            </a:endParaRPr>
          </a:p>
        </p:txBody>
      </p:sp>
      <p:sp>
        <p:nvSpPr>
          <p:cNvPr id="9" name="Subtitle 2"/>
          <p:cNvSpPr txBox="1">
            <a:spLocks/>
          </p:cNvSpPr>
          <p:nvPr/>
        </p:nvSpPr>
        <p:spPr bwMode="auto">
          <a:xfrm>
            <a:off x="3174773" y="4967236"/>
            <a:ext cx="3538797" cy="1167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rmAutofit/>
          </a:bodyPr>
          <a:lstStyle>
            <a:lvl1pPr marL="0" indent="0" algn="ctr" rtl="0" eaLnBrk="0" fontAlgn="base" hangingPunct="0">
              <a:spcBef>
                <a:spcPct val="20000"/>
              </a:spcBef>
              <a:spcAft>
                <a:spcPct val="0"/>
              </a:spcAft>
              <a:buClrTx/>
              <a:buNone/>
              <a:defRPr sz="2000">
                <a:solidFill>
                  <a:schemeClr val="tx1"/>
                </a:solidFill>
                <a:latin typeface="Tahoma"/>
                <a:ea typeface="Helvetica" pitchFamily="34" charset="0"/>
                <a:cs typeface="+mn-cs"/>
              </a:defRPr>
            </a:lvl1pPr>
            <a:lvl2pPr marL="457200" indent="0" algn="ctr" rtl="0" eaLnBrk="0" fontAlgn="base" hangingPunct="0">
              <a:spcBef>
                <a:spcPct val="20000"/>
              </a:spcBef>
              <a:spcAft>
                <a:spcPct val="0"/>
              </a:spcAft>
              <a:buClrTx/>
              <a:buNone/>
              <a:defRPr sz="2800">
                <a:solidFill>
                  <a:schemeClr val="tx1"/>
                </a:solidFill>
                <a:latin typeface="Tahoma"/>
                <a:ea typeface="Helvetica" pitchFamily="34" charset="0"/>
                <a:cs typeface="+mn-cs"/>
              </a:defRPr>
            </a:lvl2pPr>
            <a:lvl3pPr marL="914400" indent="0" algn="ctr" rtl="0" eaLnBrk="0" fontAlgn="base" hangingPunct="0">
              <a:spcBef>
                <a:spcPct val="20000"/>
              </a:spcBef>
              <a:spcAft>
                <a:spcPct val="0"/>
              </a:spcAft>
              <a:buClrTx/>
              <a:buNone/>
              <a:defRPr sz="2400">
                <a:solidFill>
                  <a:schemeClr val="tx1"/>
                </a:solidFill>
                <a:latin typeface="Tahoma"/>
                <a:ea typeface="Helvetica" pitchFamily="34" charset="0"/>
                <a:cs typeface="+mn-cs"/>
              </a:defRPr>
            </a:lvl3pPr>
            <a:lvl4pPr marL="1371600" indent="0" algn="ctr" rtl="0" eaLnBrk="0" fontAlgn="base" hangingPunct="0">
              <a:spcBef>
                <a:spcPct val="20000"/>
              </a:spcBef>
              <a:spcAft>
                <a:spcPct val="0"/>
              </a:spcAft>
              <a:buClrTx/>
              <a:buNone/>
              <a:defRPr sz="2000">
                <a:solidFill>
                  <a:schemeClr val="tx1"/>
                </a:solidFill>
                <a:latin typeface="Tahoma"/>
                <a:ea typeface="Helvetica" pitchFamily="34" charset="0"/>
                <a:cs typeface="+mn-cs"/>
              </a:defRPr>
            </a:lvl4pPr>
            <a:lvl5pPr marL="1828800" indent="0" algn="ctr" rtl="0" eaLnBrk="0" fontAlgn="base" hangingPunct="0">
              <a:spcBef>
                <a:spcPct val="20000"/>
              </a:spcBef>
              <a:spcAft>
                <a:spcPct val="0"/>
              </a:spcAft>
              <a:buClrTx/>
              <a:buNone/>
              <a:defRPr sz="2000">
                <a:solidFill>
                  <a:schemeClr val="tx1"/>
                </a:solidFill>
                <a:latin typeface="Tahoma"/>
                <a:ea typeface="Helvetica" pitchFamily="34" charset="0"/>
                <a:cs typeface="+mn-cs"/>
              </a:defRPr>
            </a:lvl5pPr>
            <a:lvl6pPr marL="2286000" indent="0" algn="ctr" rtl="0" fontAlgn="base">
              <a:spcBef>
                <a:spcPct val="20000"/>
              </a:spcBef>
              <a:spcAft>
                <a:spcPct val="0"/>
              </a:spcAft>
              <a:buNone/>
              <a:defRPr sz="2000">
                <a:solidFill>
                  <a:schemeClr val="tx1"/>
                </a:solidFill>
                <a:latin typeface="+mn-lt"/>
                <a:cs typeface="+mn-cs"/>
              </a:defRPr>
            </a:lvl6pPr>
            <a:lvl7pPr marL="2743200" indent="0" algn="ctr" rtl="0" fontAlgn="base">
              <a:spcBef>
                <a:spcPct val="20000"/>
              </a:spcBef>
              <a:spcAft>
                <a:spcPct val="0"/>
              </a:spcAft>
              <a:buNone/>
              <a:defRPr sz="2000">
                <a:solidFill>
                  <a:schemeClr val="tx1"/>
                </a:solidFill>
                <a:latin typeface="+mn-lt"/>
                <a:cs typeface="+mn-cs"/>
              </a:defRPr>
            </a:lvl7pPr>
            <a:lvl8pPr marL="3200400" indent="0" algn="ctr" rtl="0" fontAlgn="base">
              <a:spcBef>
                <a:spcPct val="20000"/>
              </a:spcBef>
              <a:spcAft>
                <a:spcPct val="0"/>
              </a:spcAft>
              <a:buNone/>
              <a:defRPr sz="2000">
                <a:solidFill>
                  <a:schemeClr val="tx1"/>
                </a:solidFill>
                <a:latin typeface="+mn-lt"/>
                <a:cs typeface="+mn-cs"/>
              </a:defRPr>
            </a:lvl8pPr>
            <a:lvl9pPr marL="3657600" indent="0" algn="ctr" rtl="0" fontAlgn="base">
              <a:spcBef>
                <a:spcPct val="20000"/>
              </a:spcBef>
              <a:spcAft>
                <a:spcPct val="0"/>
              </a:spcAft>
              <a:buNone/>
              <a:defRPr sz="2000">
                <a:solidFill>
                  <a:schemeClr val="tx1"/>
                </a:solidFill>
                <a:latin typeface="+mn-lt"/>
                <a:cs typeface="+mn-cs"/>
              </a:defRPr>
            </a:lvl9pPr>
          </a:lstStyle>
          <a:p>
            <a:r>
              <a:rPr lang="en-US" sz="2400" b="1" dirty="0" smtClean="0">
                <a:cs typeface="Tahoma"/>
              </a:rPr>
              <a:t>Chapter 7</a:t>
            </a:r>
            <a:endParaRPr lang="en-US" sz="2400" b="1" dirty="0">
              <a:cs typeface="Tahoma"/>
            </a:endParaRPr>
          </a:p>
        </p:txBody>
      </p:sp>
    </p:spTree>
    <p:extLst>
      <p:ext uri="{BB962C8B-B14F-4D97-AF65-F5344CB8AC3E}">
        <p14:creationId xmlns:p14="http://schemas.microsoft.com/office/powerpoint/2010/main" val="20612987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p:txBody>
          <a:bodyPr/>
          <a:lstStyle/>
          <a:p>
            <a:pPr eaLnBrk="1" hangingPunct="1"/>
            <a:r>
              <a:rPr lang="en-US" altLang="en-US">
                <a:cs typeface="Tahoma"/>
              </a:rPr>
              <a:t>Expressed </a:t>
            </a:r>
            <a:r>
              <a:rPr lang="en-US" altLang="en-US" smtClean="0">
                <a:cs typeface="Tahoma"/>
              </a:rPr>
              <a:t>Powers 1</a:t>
            </a:r>
            <a:endParaRPr lang="en-US" altLang="en-US" dirty="0">
              <a:cs typeface="Tahoma"/>
            </a:endParaRPr>
          </a:p>
        </p:txBody>
      </p:sp>
      <p:sp>
        <p:nvSpPr>
          <p:cNvPr id="17411" name="Content Placeholder 4"/>
          <p:cNvSpPr>
            <a:spLocks noGrp="1"/>
          </p:cNvSpPr>
          <p:nvPr>
            <p:ph idx="1"/>
          </p:nvPr>
        </p:nvSpPr>
        <p:spPr/>
        <p:txBody>
          <a:bodyPr>
            <a:normAutofit lnSpcReduction="10000"/>
          </a:bodyPr>
          <a:lstStyle/>
          <a:p>
            <a:pPr eaLnBrk="1" hangingPunct="1"/>
            <a:r>
              <a:rPr lang="en-US" altLang="en-US" dirty="0">
                <a:cs typeface="Tahoma"/>
              </a:rPr>
              <a:t>Military</a:t>
            </a:r>
          </a:p>
          <a:p>
            <a:pPr lvl="1" eaLnBrk="1" hangingPunct="1"/>
            <a:r>
              <a:rPr lang="en-US" altLang="en-US" dirty="0">
                <a:cs typeface="Tahoma"/>
              </a:rPr>
              <a:t>Article II gives the president the title of commander in chief</a:t>
            </a:r>
          </a:p>
          <a:p>
            <a:pPr lvl="1" eaLnBrk="1" hangingPunct="1"/>
            <a:r>
              <a:rPr lang="en-US" altLang="en-US" dirty="0">
                <a:cs typeface="Tahoma"/>
              </a:rPr>
              <a:t>Presidents have effectively used this title as the power to make war</a:t>
            </a:r>
          </a:p>
          <a:p>
            <a:pPr eaLnBrk="1" hangingPunct="1"/>
            <a:r>
              <a:rPr lang="en-US" altLang="en-US" dirty="0">
                <a:cs typeface="Tahoma"/>
              </a:rPr>
              <a:t>Judicial: may grant pardons and amnesty</a:t>
            </a:r>
          </a:p>
          <a:p>
            <a:pPr eaLnBrk="1" hangingPunct="1"/>
            <a:r>
              <a:rPr lang="en-US" altLang="en-US" dirty="0">
                <a:cs typeface="Tahoma"/>
              </a:rPr>
              <a:t>Diplomatic</a:t>
            </a:r>
          </a:p>
          <a:p>
            <a:pPr lvl="1" eaLnBrk="1" hangingPunct="1"/>
            <a:r>
              <a:rPr lang="en-US" altLang="en-US" dirty="0">
                <a:cs typeface="Tahoma"/>
              </a:rPr>
              <a:t>Negotiate treaties</a:t>
            </a:r>
          </a:p>
          <a:p>
            <a:pPr lvl="1" eaLnBrk="1" hangingPunct="1"/>
            <a:r>
              <a:rPr lang="en-US" altLang="en-US" dirty="0">
                <a:cs typeface="Tahoma"/>
              </a:rPr>
              <a:t>May receive foreign ambassadors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3"/>
          <p:cNvSpPr>
            <a:spLocks noGrp="1"/>
          </p:cNvSpPr>
          <p:nvPr>
            <p:ph type="title"/>
          </p:nvPr>
        </p:nvSpPr>
        <p:spPr/>
        <p:txBody>
          <a:bodyPr/>
          <a:lstStyle/>
          <a:p>
            <a:pPr eaLnBrk="1" hangingPunct="1"/>
            <a:r>
              <a:rPr lang="en-US" altLang="en-US" dirty="0">
                <a:cs typeface="Tahoma"/>
              </a:rPr>
              <a:t>Expressed </a:t>
            </a:r>
            <a:r>
              <a:rPr lang="en-US" altLang="en-US" dirty="0" smtClean="0">
                <a:cs typeface="Tahoma"/>
              </a:rPr>
              <a:t>Powers 2</a:t>
            </a:r>
            <a:endParaRPr lang="en-US" altLang="en-US" dirty="0">
              <a:cs typeface="Tahoma"/>
            </a:endParaRPr>
          </a:p>
        </p:txBody>
      </p:sp>
      <p:sp>
        <p:nvSpPr>
          <p:cNvPr id="19459" name="Content Placeholder 4"/>
          <p:cNvSpPr>
            <a:spLocks noGrp="1"/>
          </p:cNvSpPr>
          <p:nvPr>
            <p:ph idx="1"/>
          </p:nvPr>
        </p:nvSpPr>
        <p:spPr/>
        <p:txBody>
          <a:bodyPr>
            <a:normAutofit lnSpcReduction="10000"/>
          </a:bodyPr>
          <a:lstStyle/>
          <a:p>
            <a:pPr eaLnBrk="1" hangingPunct="1"/>
            <a:r>
              <a:rPr lang="en-US" altLang="en-US" dirty="0">
                <a:cs typeface="Tahoma"/>
              </a:rPr>
              <a:t>Executive</a:t>
            </a:r>
          </a:p>
          <a:p>
            <a:pPr lvl="1" eaLnBrk="1" hangingPunct="1"/>
            <a:r>
              <a:rPr lang="en-US" altLang="en-US" dirty="0">
                <a:cs typeface="Tahoma"/>
              </a:rPr>
              <a:t>The president </a:t>
            </a:r>
            <a:r>
              <a:rPr lang="ja-JP" altLang="en-US" dirty="0">
                <a:cs typeface="Tahoma"/>
              </a:rPr>
              <a:t>“</a:t>
            </a:r>
            <a:r>
              <a:rPr lang="en-US" altLang="ja-JP" dirty="0">
                <a:cs typeface="Tahoma"/>
              </a:rPr>
              <a:t>shall take Care that the Laws be faithfully executed</a:t>
            </a:r>
            <a:r>
              <a:rPr lang="ja-JP" altLang="en-US" dirty="0">
                <a:cs typeface="Tahoma"/>
              </a:rPr>
              <a:t>”</a:t>
            </a:r>
            <a:endParaRPr lang="en-US" altLang="ja-JP" dirty="0">
              <a:cs typeface="Tahoma"/>
            </a:endParaRPr>
          </a:p>
          <a:p>
            <a:pPr lvl="1" eaLnBrk="1" hangingPunct="1"/>
            <a:r>
              <a:rPr lang="en-US" altLang="en-US" dirty="0">
                <a:cs typeface="Tahoma"/>
              </a:rPr>
              <a:t>The president may nominate executive and judicial officials</a:t>
            </a:r>
          </a:p>
          <a:p>
            <a:pPr eaLnBrk="1" hangingPunct="1"/>
            <a:r>
              <a:rPr lang="en-US" altLang="en-US" dirty="0">
                <a:cs typeface="Tahoma"/>
              </a:rPr>
              <a:t>Legislative</a:t>
            </a:r>
          </a:p>
          <a:p>
            <a:pPr lvl="1" eaLnBrk="1" hangingPunct="1"/>
            <a:r>
              <a:rPr lang="en-US" altLang="en-US" dirty="0">
                <a:cs typeface="Tahoma"/>
              </a:rPr>
              <a:t>The president gives information to Congress and recommends measures</a:t>
            </a:r>
          </a:p>
          <a:p>
            <a:pPr lvl="1" eaLnBrk="1" hangingPunct="1"/>
            <a:r>
              <a:rPr lang="en-US" altLang="en-US" dirty="0">
                <a:cs typeface="Tahoma"/>
              </a:rPr>
              <a:t>The veto</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Nominations to Federal Courts</a:t>
            </a:r>
            <a:endParaRPr lang="en-US" dirty="0"/>
          </a:p>
        </p:txBody>
      </p:sp>
      <p:pic>
        <p:nvPicPr>
          <p:cNvPr id="4" name="Content Placeholder 3" descr="AMGOV14U_Table07.01.jpg"/>
          <p:cNvPicPr>
            <a:picLocks noGrp="1" noChangeAspect="1"/>
          </p:cNvPicPr>
          <p:nvPr>
            <p:ph idx="1"/>
          </p:nvPr>
        </p:nvPicPr>
        <p:blipFill rotWithShape="1">
          <a:blip r:embed="rId3">
            <a:extLst>
              <a:ext uri="{28A0092B-C50C-407E-A947-70E740481C1C}">
                <a14:useLocalDpi xmlns:a14="http://schemas.microsoft.com/office/drawing/2010/main" val="0"/>
              </a:ext>
            </a:extLst>
          </a:blip>
          <a:srcRect t="24919" b="16772"/>
          <a:stretch/>
        </p:blipFill>
        <p:spPr>
          <a:xfrm>
            <a:off x="457200" y="2702586"/>
            <a:ext cx="8229600" cy="1690935"/>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3"/>
          <p:cNvSpPr>
            <a:spLocks noGrp="1"/>
          </p:cNvSpPr>
          <p:nvPr>
            <p:ph type="title"/>
          </p:nvPr>
        </p:nvSpPr>
        <p:spPr/>
        <p:txBody>
          <a:bodyPr/>
          <a:lstStyle/>
          <a:p>
            <a:pPr eaLnBrk="1" hangingPunct="1"/>
            <a:r>
              <a:rPr lang="en-US" altLang="en-US" dirty="0">
                <a:cs typeface="Tahoma"/>
              </a:rPr>
              <a:t>Executive Privilege</a:t>
            </a:r>
          </a:p>
        </p:txBody>
      </p:sp>
      <p:sp>
        <p:nvSpPr>
          <p:cNvPr id="23555" name="Content Placeholder 4"/>
          <p:cNvSpPr>
            <a:spLocks noGrp="1"/>
          </p:cNvSpPr>
          <p:nvPr>
            <p:ph idx="1"/>
          </p:nvPr>
        </p:nvSpPr>
        <p:spPr/>
        <p:txBody>
          <a:bodyPr>
            <a:normAutofit lnSpcReduction="10000"/>
          </a:bodyPr>
          <a:lstStyle/>
          <a:p>
            <a:pPr eaLnBrk="1" hangingPunct="1"/>
            <a:r>
              <a:rPr lang="en-US" altLang="en-US" dirty="0">
                <a:cs typeface="Tahoma"/>
              </a:rPr>
              <a:t>The claim that confidential communications between the president and the president’s closest advisers should not be revealed without the consent of the president</a:t>
            </a:r>
          </a:p>
          <a:p>
            <a:pPr eaLnBrk="1" hangingPunct="1"/>
            <a:r>
              <a:rPr lang="en-US" altLang="en-US" dirty="0">
                <a:cs typeface="Tahoma"/>
              </a:rPr>
              <a:t>In </a:t>
            </a:r>
            <a:r>
              <a:rPr lang="en-US" altLang="en-US" i="1" dirty="0">
                <a:cs typeface="Tahoma"/>
              </a:rPr>
              <a:t>U.S. v. Nixon</a:t>
            </a:r>
            <a:r>
              <a:rPr lang="en-US" altLang="en-US" dirty="0">
                <a:cs typeface="Tahoma"/>
              </a:rPr>
              <a:t>, the Court recognized the validity of executive privilege but argued it did not apply in the case of Nixon’s White House tapes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
          <p:cNvSpPr>
            <a:spLocks noGrp="1"/>
          </p:cNvSpPr>
          <p:nvPr>
            <p:ph type="title"/>
          </p:nvPr>
        </p:nvSpPr>
        <p:spPr/>
        <p:txBody>
          <a:bodyPr/>
          <a:lstStyle/>
          <a:p>
            <a:pPr eaLnBrk="1" hangingPunct="1"/>
            <a:r>
              <a:rPr lang="en-US" altLang="en-US" dirty="0">
                <a:cs typeface="Tahoma"/>
              </a:rPr>
              <a:t>The Veto Process</a:t>
            </a:r>
          </a:p>
        </p:txBody>
      </p:sp>
      <p:pic>
        <p:nvPicPr>
          <p:cNvPr id="5" name="Content Placeholder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65201" r="-65201"/>
          <a:stretch>
            <a:fillRect/>
          </a:stretch>
        </p:blipFill>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3"/>
          <p:cNvSpPr>
            <a:spLocks noGrp="1"/>
          </p:cNvSpPr>
          <p:nvPr>
            <p:ph type="title"/>
          </p:nvPr>
        </p:nvSpPr>
        <p:spPr/>
        <p:txBody>
          <a:bodyPr/>
          <a:lstStyle/>
          <a:p>
            <a:pPr eaLnBrk="1" hangingPunct="1"/>
            <a:r>
              <a:rPr lang="en-US" altLang="en-US" dirty="0">
                <a:cs typeface="Tahoma"/>
              </a:rPr>
              <a:t>Presidential Vetoes</a:t>
            </a:r>
          </a:p>
        </p:txBody>
      </p:sp>
      <p:pic>
        <p:nvPicPr>
          <p:cNvPr id="3" name="Content Placeholder 2" descr="AMGOV14U_UNFIG07.01.jpg"/>
          <p:cNvPicPr>
            <a:picLocks noGrp="1" noChangeAspect="1"/>
          </p:cNvPicPr>
          <p:nvPr>
            <p:ph idx="1"/>
          </p:nvPr>
        </p:nvPicPr>
        <p:blipFill>
          <a:blip r:embed="rId3">
            <a:extLst>
              <a:ext uri="{28A0092B-C50C-407E-A947-70E740481C1C}">
                <a14:useLocalDpi xmlns:a14="http://schemas.microsoft.com/office/drawing/2010/main" val="0"/>
              </a:ext>
            </a:extLst>
          </a:blip>
          <a:srcRect t="-17989" b="-17989"/>
          <a:stretch>
            <a:fillRect/>
          </a:stretch>
        </p:blip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3"/>
          <p:cNvSpPr>
            <a:spLocks noGrp="1"/>
          </p:cNvSpPr>
          <p:nvPr>
            <p:ph type="title"/>
          </p:nvPr>
        </p:nvSpPr>
        <p:spPr/>
        <p:txBody>
          <a:bodyPr/>
          <a:lstStyle/>
          <a:p>
            <a:pPr eaLnBrk="1" hangingPunct="1"/>
            <a:r>
              <a:rPr lang="en-US" altLang="en-US">
                <a:cs typeface="Tahoma"/>
              </a:rPr>
              <a:t>Delegated Powers</a:t>
            </a:r>
          </a:p>
        </p:txBody>
      </p:sp>
      <p:sp>
        <p:nvSpPr>
          <p:cNvPr id="29699" name="Content Placeholder 4"/>
          <p:cNvSpPr>
            <a:spLocks noGrp="1"/>
          </p:cNvSpPr>
          <p:nvPr>
            <p:ph idx="1"/>
          </p:nvPr>
        </p:nvSpPr>
        <p:spPr/>
        <p:txBody>
          <a:bodyPr/>
          <a:lstStyle/>
          <a:p>
            <a:pPr eaLnBrk="1" hangingPunct="1"/>
            <a:r>
              <a:rPr lang="en-US" altLang="en-US" dirty="0">
                <a:cs typeface="Tahoma"/>
              </a:rPr>
              <a:t>Congress creates agencies by law, and these agencies use discretion in how they carry out their functions</a:t>
            </a:r>
          </a:p>
          <a:p>
            <a:pPr eaLnBrk="1" hangingPunct="1"/>
            <a:r>
              <a:rPr lang="en-US" altLang="en-US" dirty="0">
                <a:cs typeface="Tahoma"/>
              </a:rPr>
              <a:t>The president is sometimes given authority directly and sometimes indirectly through the power to appoint agency officials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3"/>
          <p:cNvSpPr>
            <a:spLocks noGrp="1"/>
          </p:cNvSpPr>
          <p:nvPr>
            <p:ph type="title"/>
          </p:nvPr>
        </p:nvSpPr>
        <p:spPr/>
        <p:txBody>
          <a:bodyPr/>
          <a:lstStyle/>
          <a:p>
            <a:pPr eaLnBrk="1" hangingPunct="1"/>
            <a:r>
              <a:rPr lang="en-US" altLang="en-US" dirty="0">
                <a:cs typeface="Tahoma"/>
              </a:rPr>
              <a:t>Inherent Powers</a:t>
            </a:r>
          </a:p>
        </p:txBody>
      </p:sp>
      <p:sp>
        <p:nvSpPr>
          <p:cNvPr id="31747" name="Content Placeholder 4"/>
          <p:cNvSpPr>
            <a:spLocks noGrp="1"/>
          </p:cNvSpPr>
          <p:nvPr>
            <p:ph idx="1"/>
          </p:nvPr>
        </p:nvSpPr>
        <p:spPr/>
        <p:txBody>
          <a:bodyPr/>
          <a:lstStyle/>
          <a:p>
            <a:pPr eaLnBrk="1" hangingPunct="1"/>
            <a:r>
              <a:rPr lang="en-US" altLang="en-US" dirty="0">
                <a:cs typeface="Tahoma"/>
              </a:rPr>
              <a:t>War powers: the president’</a:t>
            </a:r>
            <a:r>
              <a:rPr lang="en-US" altLang="ja-JP" dirty="0">
                <a:cs typeface="Tahoma"/>
              </a:rPr>
              <a:t>s power to make war</a:t>
            </a:r>
          </a:p>
          <a:p>
            <a:pPr eaLnBrk="1" hangingPunct="1"/>
            <a:r>
              <a:rPr lang="en-US" altLang="en-US" b="1" i="1" dirty="0">
                <a:cs typeface="Tahoma"/>
              </a:rPr>
              <a:t>Legislative </a:t>
            </a:r>
            <a:r>
              <a:rPr lang="en-US" altLang="en-US" b="1" i="1" dirty="0" smtClean="0">
                <a:cs typeface="Tahoma"/>
              </a:rPr>
              <a:t>initiative</a:t>
            </a:r>
            <a:r>
              <a:rPr lang="en-US" altLang="ja-JP" dirty="0">
                <a:cs typeface="Tahoma"/>
              </a:rPr>
              <a:t>—</a:t>
            </a:r>
            <a:r>
              <a:rPr lang="en-US" altLang="en-US" dirty="0" smtClean="0">
                <a:cs typeface="Tahoma"/>
              </a:rPr>
              <a:t>the </a:t>
            </a:r>
            <a:r>
              <a:rPr lang="en-US" altLang="en-US" dirty="0">
                <a:cs typeface="Tahoma"/>
              </a:rPr>
              <a:t>president’</a:t>
            </a:r>
            <a:r>
              <a:rPr lang="en-US" altLang="ja-JP" dirty="0">
                <a:cs typeface="Tahoma"/>
              </a:rPr>
              <a:t>s power to bring a legislative agenda before Congress</a:t>
            </a:r>
          </a:p>
          <a:p>
            <a:pPr eaLnBrk="1" hangingPunct="1"/>
            <a:r>
              <a:rPr lang="en-US" altLang="en-US" b="1" i="1" dirty="0">
                <a:cs typeface="Tahoma"/>
              </a:rPr>
              <a:t>Executive </a:t>
            </a:r>
            <a:r>
              <a:rPr lang="en-US" altLang="en-US" b="1" i="1" dirty="0" smtClean="0">
                <a:cs typeface="Tahoma"/>
              </a:rPr>
              <a:t>order</a:t>
            </a:r>
            <a:r>
              <a:rPr lang="en-US" altLang="ja-JP" dirty="0">
                <a:cs typeface="Tahoma"/>
              </a:rPr>
              <a:t>—</a:t>
            </a:r>
            <a:r>
              <a:rPr lang="en-US" altLang="en-US" dirty="0" smtClean="0">
                <a:cs typeface="Tahoma"/>
              </a:rPr>
              <a:t>a </a:t>
            </a:r>
            <a:r>
              <a:rPr lang="en-US" altLang="en-US" dirty="0">
                <a:cs typeface="Tahoma"/>
              </a:rPr>
              <a:t>rule or regulation issued by the president that has the effect of legislation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3"/>
          <p:cNvSpPr>
            <a:spLocks noGrp="1"/>
          </p:cNvSpPr>
          <p:nvPr>
            <p:ph type="title"/>
          </p:nvPr>
        </p:nvSpPr>
        <p:spPr/>
        <p:txBody>
          <a:bodyPr/>
          <a:lstStyle/>
          <a:p>
            <a:pPr eaLnBrk="1" hangingPunct="1"/>
            <a:r>
              <a:rPr lang="en-US" altLang="en-US" dirty="0">
                <a:cs typeface="Tahoma"/>
              </a:rPr>
              <a:t>Obama and Legislative Initiative: </a:t>
            </a:r>
            <a:br>
              <a:rPr lang="en-US" altLang="en-US" dirty="0">
                <a:cs typeface="Tahoma"/>
              </a:rPr>
            </a:br>
            <a:r>
              <a:rPr lang="en-US" altLang="en-US" dirty="0">
                <a:cs typeface="Tahoma"/>
              </a:rPr>
              <a:t>House of Representatives</a:t>
            </a:r>
          </a:p>
        </p:txBody>
      </p:sp>
      <p:pic>
        <p:nvPicPr>
          <p:cNvPr id="3" name="Content Placeholder 2" descr="AMGOV14U_Table07.02A.jpg"/>
          <p:cNvPicPr>
            <a:picLocks noGrp="1" noChangeAspect="1"/>
          </p:cNvPicPr>
          <p:nvPr>
            <p:ph idx="1"/>
          </p:nvPr>
        </p:nvPicPr>
        <p:blipFill rotWithShape="1">
          <a:blip r:embed="rId3">
            <a:extLst>
              <a:ext uri="{28A0092B-C50C-407E-A947-70E740481C1C}">
                <a14:useLocalDpi xmlns:a14="http://schemas.microsoft.com/office/drawing/2010/main" val="0"/>
              </a:ext>
            </a:extLst>
          </a:blip>
          <a:srcRect l="-25543" t="6552" r="-25169" b="3679"/>
          <a:stretch/>
        </p:blip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3"/>
          <p:cNvSpPr>
            <a:spLocks noGrp="1"/>
          </p:cNvSpPr>
          <p:nvPr>
            <p:ph type="title"/>
          </p:nvPr>
        </p:nvSpPr>
        <p:spPr/>
        <p:txBody>
          <a:bodyPr/>
          <a:lstStyle/>
          <a:p>
            <a:pPr eaLnBrk="1" hangingPunct="1"/>
            <a:r>
              <a:rPr lang="en-US" altLang="en-US" dirty="0">
                <a:cs typeface="Tahoma"/>
              </a:rPr>
              <a:t>Obama and Legislative Initiative: </a:t>
            </a:r>
            <a:br>
              <a:rPr lang="en-US" altLang="en-US" dirty="0">
                <a:cs typeface="Tahoma"/>
              </a:rPr>
            </a:br>
            <a:r>
              <a:rPr lang="en-US" altLang="en-US" dirty="0">
                <a:cs typeface="Tahoma"/>
              </a:rPr>
              <a:t>Senate</a:t>
            </a:r>
          </a:p>
        </p:txBody>
      </p:sp>
      <p:pic>
        <p:nvPicPr>
          <p:cNvPr id="3" name="Content Placeholder 2" descr="AMGOV14U_Table07.02B.jpg"/>
          <p:cNvPicPr>
            <a:picLocks noGrp="1" noChangeAspect="1"/>
          </p:cNvPicPr>
          <p:nvPr>
            <p:ph idx="1"/>
          </p:nvPr>
        </p:nvPicPr>
        <p:blipFill rotWithShape="1">
          <a:blip r:embed="rId3">
            <a:extLst>
              <a:ext uri="{28A0092B-C50C-407E-A947-70E740481C1C}">
                <a14:useLocalDpi xmlns:a14="http://schemas.microsoft.com/office/drawing/2010/main" val="0"/>
              </a:ext>
            </a:extLst>
          </a:blip>
          <a:srcRect l="-25120" t="6512" r="-24686" b="4258"/>
          <a:stretch/>
        </p:blip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3"/>
          <p:cNvSpPr>
            <a:spLocks noGrp="1"/>
          </p:cNvSpPr>
          <p:nvPr>
            <p:ph type="title"/>
          </p:nvPr>
        </p:nvSpPr>
        <p:spPr/>
        <p:txBody>
          <a:bodyPr/>
          <a:lstStyle/>
          <a:p>
            <a:pPr eaLnBrk="1" hangingPunct="1"/>
            <a:r>
              <a:rPr lang="en-US" altLang="en-US" dirty="0">
                <a:cs typeface="Tahoma"/>
              </a:rPr>
              <a:t>The Presidency as Paradox</a:t>
            </a:r>
          </a:p>
        </p:txBody>
      </p:sp>
      <p:sp>
        <p:nvSpPr>
          <p:cNvPr id="5123" name="Content Placeholder 4"/>
          <p:cNvSpPr>
            <a:spLocks noGrp="1"/>
          </p:cNvSpPr>
          <p:nvPr>
            <p:ph idx="1"/>
          </p:nvPr>
        </p:nvSpPr>
        <p:spPr/>
        <p:txBody>
          <a:bodyPr/>
          <a:lstStyle/>
          <a:p>
            <a:pPr eaLnBrk="1" hangingPunct="1"/>
            <a:r>
              <a:rPr lang="en-US" altLang="en-US" dirty="0">
                <a:cs typeface="Tahoma"/>
              </a:rPr>
              <a:t>The eight presidents prior to President Obama left office under a cloud</a:t>
            </a:r>
          </a:p>
          <a:p>
            <a:pPr eaLnBrk="1" hangingPunct="1"/>
            <a:r>
              <a:rPr lang="en-US" altLang="en-US" dirty="0">
                <a:cs typeface="Tahoma"/>
              </a:rPr>
              <a:t>Yet many aspire to the office, and the president is perceived to be all-powerful</a:t>
            </a:r>
          </a:p>
          <a:p>
            <a:pPr eaLnBrk="1" hangingPunct="1"/>
            <a:r>
              <a:rPr lang="en-US" altLang="en-US" dirty="0">
                <a:cs typeface="Tahoma"/>
              </a:rPr>
              <a:t>One explanation for this paradox is that the presidency is the one unitary institution in the federal government</a:t>
            </a:r>
          </a:p>
          <a:p>
            <a:pPr eaLnBrk="1" hangingPunct="1"/>
            <a:r>
              <a:rPr lang="ja-JP" altLang="en-US" dirty="0">
                <a:cs typeface="Tahoma"/>
              </a:rPr>
              <a:t>“</a:t>
            </a:r>
            <a:r>
              <a:rPr lang="en-US" altLang="ja-JP" dirty="0">
                <a:cs typeface="Tahoma"/>
              </a:rPr>
              <a:t>I am the decider.</a:t>
            </a:r>
            <a:r>
              <a:rPr lang="ja-JP" altLang="en-US" dirty="0">
                <a:cs typeface="Tahoma"/>
              </a:rPr>
              <a:t>”</a:t>
            </a:r>
            <a:r>
              <a:rPr lang="en-US" altLang="ja-JP" dirty="0">
                <a:cs typeface="Tahoma"/>
              </a:rPr>
              <a:t> </a:t>
            </a:r>
            <a:r>
              <a:rPr lang="en-US" dirty="0">
                <a:cs typeface="Tahoma"/>
              </a:rPr>
              <a:t>—</a:t>
            </a:r>
            <a:r>
              <a:rPr lang="en-US" altLang="ja-JP" dirty="0">
                <a:cs typeface="Tahoma"/>
              </a:rPr>
              <a:t>George W. Bush</a:t>
            </a:r>
            <a:endParaRPr lang="en-US" altLang="en-US" dirty="0">
              <a:cs typeface="Tahom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3"/>
          <p:cNvSpPr>
            <a:spLocks noGrp="1"/>
          </p:cNvSpPr>
          <p:nvPr>
            <p:ph type="title"/>
          </p:nvPr>
        </p:nvSpPr>
        <p:spPr/>
        <p:txBody>
          <a:bodyPr/>
          <a:lstStyle/>
          <a:p>
            <a:pPr eaLnBrk="1" hangingPunct="1"/>
            <a:r>
              <a:rPr lang="en-US" altLang="en-US" dirty="0">
                <a:cs typeface="Tahoma"/>
              </a:rPr>
              <a:t>The Legislative Epoch:</a:t>
            </a:r>
            <a:br>
              <a:rPr lang="en-US" altLang="en-US" dirty="0">
                <a:cs typeface="Tahoma"/>
              </a:rPr>
            </a:br>
            <a:r>
              <a:rPr lang="en-US" altLang="en-US" dirty="0">
                <a:cs typeface="Tahoma"/>
              </a:rPr>
              <a:t>1800–1933</a:t>
            </a:r>
          </a:p>
        </p:txBody>
      </p:sp>
      <p:sp>
        <p:nvSpPr>
          <p:cNvPr id="37891" name="Content Placeholder 4"/>
          <p:cNvSpPr>
            <a:spLocks noGrp="1"/>
          </p:cNvSpPr>
          <p:nvPr>
            <p:ph idx="1"/>
          </p:nvPr>
        </p:nvSpPr>
        <p:spPr/>
        <p:txBody>
          <a:bodyPr/>
          <a:lstStyle/>
          <a:p>
            <a:pPr eaLnBrk="1" hangingPunct="1"/>
            <a:r>
              <a:rPr lang="en-US" altLang="en-US" dirty="0">
                <a:cs typeface="Tahoma"/>
              </a:rPr>
              <a:t>Presidential power has varied over time and among particular occupants of the office</a:t>
            </a:r>
          </a:p>
          <a:p>
            <a:pPr eaLnBrk="1" hangingPunct="1"/>
            <a:r>
              <a:rPr lang="en-US" altLang="en-US" dirty="0">
                <a:cs typeface="Tahoma"/>
              </a:rPr>
              <a:t>Most of our institutional history (1800</a:t>
            </a:r>
            <a:r>
              <a:rPr lang="en-US" altLang="en-US" dirty="0">
                <a:cs typeface="Tahoma"/>
                <a:sym typeface="Symbol" charset="2"/>
              </a:rPr>
              <a:t>–</a:t>
            </a:r>
            <a:r>
              <a:rPr lang="en-US" altLang="en-US" dirty="0">
                <a:cs typeface="Tahoma"/>
              </a:rPr>
              <a:t>1933) can be described as </a:t>
            </a:r>
            <a:r>
              <a:rPr lang="ja-JP" altLang="en-US" dirty="0">
                <a:cs typeface="Tahoma"/>
              </a:rPr>
              <a:t>“</a:t>
            </a:r>
            <a:r>
              <a:rPr lang="en-US" altLang="ja-JP" dirty="0">
                <a:cs typeface="Tahoma"/>
              </a:rPr>
              <a:t>the legislative epoch</a:t>
            </a:r>
            <a:r>
              <a:rPr lang="ja-JP" altLang="en-US" dirty="0">
                <a:cs typeface="Tahoma"/>
              </a:rPr>
              <a:t>”</a:t>
            </a:r>
            <a:r>
              <a:rPr lang="en-US" altLang="ja-JP" dirty="0">
                <a:cs typeface="Tahoma"/>
              </a:rPr>
              <a:t>—an era when Congress dominated national policy making</a:t>
            </a:r>
            <a:endParaRPr lang="en-US" altLang="en-US" dirty="0">
              <a:cs typeface="Tahoma"/>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3"/>
          <p:cNvSpPr>
            <a:spLocks noGrp="1"/>
          </p:cNvSpPr>
          <p:nvPr>
            <p:ph type="title"/>
          </p:nvPr>
        </p:nvSpPr>
        <p:spPr/>
        <p:txBody>
          <a:bodyPr/>
          <a:lstStyle/>
          <a:p>
            <a:pPr eaLnBrk="1" hangingPunct="1"/>
            <a:r>
              <a:rPr lang="en-US" altLang="en-US" dirty="0">
                <a:cs typeface="Tahoma"/>
              </a:rPr>
              <a:t>The New Deal and the Presidency</a:t>
            </a:r>
          </a:p>
        </p:txBody>
      </p:sp>
      <p:sp>
        <p:nvSpPr>
          <p:cNvPr id="39939" name="Content Placeholder 4"/>
          <p:cNvSpPr>
            <a:spLocks noGrp="1"/>
          </p:cNvSpPr>
          <p:nvPr>
            <p:ph idx="1"/>
          </p:nvPr>
        </p:nvSpPr>
        <p:spPr/>
        <p:txBody>
          <a:bodyPr/>
          <a:lstStyle/>
          <a:p>
            <a:pPr eaLnBrk="1" hangingPunct="1"/>
            <a:r>
              <a:rPr lang="en-US" altLang="en-US" dirty="0">
                <a:cs typeface="Tahoma"/>
              </a:rPr>
              <a:t>The New Deal introduced </a:t>
            </a:r>
            <a:r>
              <a:rPr lang="en-US" altLang="en-US" dirty="0" smtClean="0">
                <a:cs typeface="Tahoma"/>
              </a:rPr>
              <a:t>new interventions </a:t>
            </a:r>
            <a:r>
              <a:rPr lang="en-US" altLang="en-US" dirty="0">
                <a:cs typeface="Tahoma"/>
              </a:rPr>
              <a:t>in economic life and regulation by the federal government that necessarily meant a larger role in governance for the chief executive</a:t>
            </a:r>
          </a:p>
          <a:p>
            <a:pPr eaLnBrk="1" hangingPunct="1"/>
            <a:r>
              <a:rPr lang="en-US" altLang="en-US" dirty="0">
                <a:cs typeface="Tahoma"/>
              </a:rPr>
              <a:t>This larger role for the president has only expanded since the New Deal</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3"/>
          <p:cNvSpPr>
            <a:spLocks noGrp="1"/>
          </p:cNvSpPr>
          <p:nvPr>
            <p:ph type="title"/>
          </p:nvPr>
        </p:nvSpPr>
        <p:spPr/>
        <p:txBody>
          <a:bodyPr/>
          <a:lstStyle/>
          <a:p>
            <a:pPr eaLnBrk="1" hangingPunct="1"/>
            <a:r>
              <a:rPr lang="en-US" altLang="en-US" dirty="0">
                <a:cs typeface="Tahoma"/>
              </a:rPr>
              <a:t>Presidential Government:</a:t>
            </a:r>
            <a:br>
              <a:rPr lang="en-US" altLang="en-US" dirty="0">
                <a:cs typeface="Tahoma"/>
              </a:rPr>
            </a:br>
            <a:r>
              <a:rPr lang="en-US" altLang="en-US" dirty="0">
                <a:cs typeface="Tahoma"/>
              </a:rPr>
              <a:t>Formal Power Resources</a:t>
            </a:r>
          </a:p>
        </p:txBody>
      </p:sp>
      <p:sp>
        <p:nvSpPr>
          <p:cNvPr id="41987" name="Content Placeholder 4"/>
          <p:cNvSpPr>
            <a:spLocks noGrp="1"/>
          </p:cNvSpPr>
          <p:nvPr>
            <p:ph idx="1"/>
          </p:nvPr>
        </p:nvSpPr>
        <p:spPr/>
        <p:txBody>
          <a:bodyPr>
            <a:normAutofit fontScale="92500" lnSpcReduction="10000"/>
          </a:bodyPr>
          <a:lstStyle/>
          <a:p>
            <a:pPr eaLnBrk="1" hangingPunct="1"/>
            <a:r>
              <a:rPr lang="en-US" altLang="en-US" b="1" i="1" dirty="0" smtClean="0">
                <a:cs typeface="Tahoma"/>
              </a:rPr>
              <a:t>Cabinet</a:t>
            </a:r>
            <a:r>
              <a:rPr lang="en-US" altLang="ja-JP" dirty="0">
                <a:cs typeface="Tahoma"/>
              </a:rPr>
              <a:t>—</a:t>
            </a:r>
            <a:r>
              <a:rPr lang="en-US" altLang="en-US" dirty="0" smtClean="0">
                <a:cs typeface="Tahoma"/>
              </a:rPr>
              <a:t>the </a:t>
            </a:r>
            <a:r>
              <a:rPr lang="en-US" altLang="en-US" dirty="0">
                <a:cs typeface="Tahoma"/>
              </a:rPr>
              <a:t>secretaries, or chief administrators, of the major departments of government report to the president</a:t>
            </a:r>
          </a:p>
          <a:p>
            <a:pPr eaLnBrk="1" hangingPunct="1"/>
            <a:r>
              <a:rPr lang="en-US" altLang="en-US" b="1" i="1" dirty="0">
                <a:cs typeface="Tahoma"/>
              </a:rPr>
              <a:t>White House </a:t>
            </a:r>
            <a:r>
              <a:rPr lang="en-US" altLang="en-US" b="1" i="1" dirty="0" smtClean="0">
                <a:cs typeface="Tahoma"/>
              </a:rPr>
              <a:t>staff</a:t>
            </a:r>
            <a:r>
              <a:rPr lang="en-US" altLang="ja-JP" dirty="0">
                <a:cs typeface="Tahoma"/>
              </a:rPr>
              <a:t>—</a:t>
            </a:r>
            <a:r>
              <a:rPr lang="en-US" altLang="en-US" dirty="0" smtClean="0">
                <a:cs typeface="Tahoma"/>
              </a:rPr>
              <a:t>analysts </a:t>
            </a:r>
            <a:r>
              <a:rPr lang="en-US" altLang="en-US" dirty="0">
                <a:cs typeface="Tahoma"/>
              </a:rPr>
              <a:t>and advisers who work directly for the president</a:t>
            </a:r>
          </a:p>
          <a:p>
            <a:pPr eaLnBrk="1" hangingPunct="1"/>
            <a:r>
              <a:rPr lang="en-US" altLang="en-US" b="1" i="1" dirty="0">
                <a:cs typeface="Tahoma"/>
              </a:rPr>
              <a:t>Executive Office of the </a:t>
            </a:r>
            <a:r>
              <a:rPr lang="en-US" altLang="en-US" b="1" i="1" dirty="0" smtClean="0">
                <a:cs typeface="Tahoma"/>
              </a:rPr>
              <a:t>President</a:t>
            </a:r>
            <a:r>
              <a:rPr lang="en-US" altLang="ja-JP" dirty="0" smtClean="0">
                <a:cs typeface="Tahoma"/>
              </a:rPr>
              <a:t>—</a:t>
            </a:r>
            <a:r>
              <a:rPr lang="en-US" altLang="ja-JP" dirty="0">
                <a:cs typeface="Tahoma"/>
              </a:rPr>
              <a:t>p</a:t>
            </a:r>
            <a:r>
              <a:rPr lang="en-US" altLang="en-US" dirty="0" smtClean="0">
                <a:cs typeface="Tahoma"/>
              </a:rPr>
              <a:t>ermanent </a:t>
            </a:r>
            <a:r>
              <a:rPr lang="en-US" altLang="en-US" dirty="0">
                <a:cs typeface="Tahoma"/>
              </a:rPr>
              <a:t>agencies that perform defined management tasks for the president</a:t>
            </a:r>
          </a:p>
          <a:p>
            <a:pPr eaLnBrk="1" hangingPunct="1"/>
            <a:r>
              <a:rPr lang="en-US" altLang="en-US" dirty="0">
                <a:cs typeface="Tahoma"/>
              </a:rPr>
              <a:t>Vice president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3"/>
          <p:cNvSpPr>
            <a:spLocks noGrp="1"/>
          </p:cNvSpPr>
          <p:nvPr>
            <p:ph type="title"/>
          </p:nvPr>
        </p:nvSpPr>
        <p:spPr/>
        <p:txBody>
          <a:bodyPr/>
          <a:lstStyle/>
          <a:p>
            <a:pPr eaLnBrk="1" hangingPunct="1"/>
            <a:r>
              <a:rPr lang="en-US" altLang="en-US" dirty="0">
                <a:cs typeface="Tahoma"/>
              </a:rPr>
              <a:t>The Institutional Presidency</a:t>
            </a:r>
          </a:p>
        </p:txBody>
      </p:sp>
      <p:pic>
        <p:nvPicPr>
          <p:cNvPr id="5" name="Content Placeholder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4968" r="-4968"/>
          <a:stretch>
            <a:fillRect/>
          </a:stretch>
        </p:blipFill>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3"/>
          <p:cNvSpPr>
            <a:spLocks noGrp="1"/>
          </p:cNvSpPr>
          <p:nvPr>
            <p:ph type="title"/>
          </p:nvPr>
        </p:nvSpPr>
        <p:spPr/>
        <p:txBody>
          <a:bodyPr/>
          <a:lstStyle/>
          <a:p>
            <a:pPr eaLnBrk="1" hangingPunct="1"/>
            <a:r>
              <a:rPr lang="en-US" altLang="en-US" dirty="0">
                <a:cs typeface="Tahoma"/>
              </a:rPr>
              <a:t>The Contemporary Bases of Presidential Power: Parties</a:t>
            </a:r>
          </a:p>
        </p:txBody>
      </p:sp>
      <p:sp>
        <p:nvSpPr>
          <p:cNvPr id="48131" name="Content Placeholder 4"/>
          <p:cNvSpPr>
            <a:spLocks noGrp="1"/>
          </p:cNvSpPr>
          <p:nvPr>
            <p:ph idx="1"/>
          </p:nvPr>
        </p:nvSpPr>
        <p:spPr/>
        <p:txBody>
          <a:bodyPr>
            <a:normAutofit lnSpcReduction="10000"/>
          </a:bodyPr>
          <a:lstStyle/>
          <a:p>
            <a:pPr eaLnBrk="1" hangingPunct="1"/>
            <a:r>
              <a:rPr lang="en-US" altLang="en-US" dirty="0">
                <a:cs typeface="Tahoma"/>
              </a:rPr>
              <a:t>Presidents rely on their partisans for help, but presidents cannot control their party</a:t>
            </a:r>
          </a:p>
          <a:p>
            <a:pPr eaLnBrk="1" hangingPunct="1"/>
            <a:r>
              <a:rPr lang="en-US" altLang="en-US" dirty="0">
                <a:cs typeface="Tahoma"/>
              </a:rPr>
              <a:t>In 2009 and 2010, President Obama had large Democratic majorities in both chambers of Congress; after that, he had to </a:t>
            </a:r>
            <a:r>
              <a:rPr lang="ja-JP" altLang="en-US" dirty="0">
                <a:cs typeface="Tahoma"/>
              </a:rPr>
              <a:t>“</a:t>
            </a:r>
            <a:r>
              <a:rPr lang="en-US" altLang="ja-JP" dirty="0">
                <a:cs typeface="Tahoma"/>
              </a:rPr>
              <a:t>negotiate</a:t>
            </a:r>
            <a:r>
              <a:rPr lang="ja-JP" altLang="en-US" dirty="0">
                <a:cs typeface="Tahoma"/>
              </a:rPr>
              <a:t>”</a:t>
            </a:r>
            <a:r>
              <a:rPr lang="en-US" altLang="ja-JP" dirty="0">
                <a:cs typeface="Tahoma"/>
              </a:rPr>
              <a:t> with congressional Republican majorities</a:t>
            </a:r>
          </a:p>
          <a:p>
            <a:pPr eaLnBrk="1" hangingPunct="1"/>
            <a:r>
              <a:rPr lang="en-US" altLang="en-US" dirty="0">
                <a:cs typeface="Tahoma"/>
              </a:rPr>
              <a:t>In 2017, the Trump administration is working with Republican majorities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3"/>
          <p:cNvSpPr>
            <a:spLocks noGrp="1"/>
          </p:cNvSpPr>
          <p:nvPr>
            <p:ph type="title"/>
          </p:nvPr>
        </p:nvSpPr>
        <p:spPr/>
        <p:txBody>
          <a:bodyPr/>
          <a:lstStyle/>
          <a:p>
            <a:pPr eaLnBrk="1" hangingPunct="1"/>
            <a:r>
              <a:rPr lang="en-US" altLang="en-US" dirty="0">
                <a:cs typeface="Tahoma"/>
              </a:rPr>
              <a:t>Presidential Success on Congressional Votes</a:t>
            </a:r>
          </a:p>
        </p:txBody>
      </p:sp>
      <p:pic>
        <p:nvPicPr>
          <p:cNvPr id="3" name="Content Placeholder 2" descr="AMGOV14U_FIG07.03.jpg"/>
          <p:cNvPicPr>
            <a:picLocks noGrp="1" noChangeAspect="1"/>
          </p:cNvPicPr>
          <p:nvPr>
            <p:ph idx="1"/>
          </p:nvPr>
        </p:nvPicPr>
        <p:blipFill rotWithShape="1">
          <a:blip r:embed="rId3">
            <a:extLst>
              <a:ext uri="{28A0092B-C50C-407E-A947-70E740481C1C}">
                <a14:useLocalDpi xmlns:a14="http://schemas.microsoft.com/office/drawing/2010/main" val="0"/>
              </a:ext>
            </a:extLst>
          </a:blip>
          <a:srcRect l="2425" t="12851" r="2218" b="14514"/>
          <a:stretch/>
        </p:blipFill>
        <p:spPr>
          <a:xfrm>
            <a:off x="2082041" y="1737895"/>
            <a:ext cx="5079590" cy="4388268"/>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3"/>
          <p:cNvSpPr>
            <a:spLocks noGrp="1"/>
          </p:cNvSpPr>
          <p:nvPr>
            <p:ph type="title"/>
          </p:nvPr>
        </p:nvSpPr>
        <p:spPr/>
        <p:txBody>
          <a:bodyPr/>
          <a:lstStyle/>
          <a:p>
            <a:pPr eaLnBrk="1" hangingPunct="1"/>
            <a:r>
              <a:rPr lang="en-US" altLang="en-US" dirty="0">
                <a:cs typeface="Tahoma"/>
              </a:rPr>
              <a:t>Contemporary Bases of Presidential Power: Going Public</a:t>
            </a:r>
          </a:p>
        </p:txBody>
      </p:sp>
      <p:sp>
        <p:nvSpPr>
          <p:cNvPr id="52227" name="Content Placeholder 4"/>
          <p:cNvSpPr>
            <a:spLocks noGrp="1"/>
          </p:cNvSpPr>
          <p:nvPr>
            <p:ph idx="1"/>
          </p:nvPr>
        </p:nvSpPr>
        <p:spPr/>
        <p:txBody>
          <a:bodyPr>
            <a:normAutofit lnSpcReduction="10000"/>
          </a:bodyPr>
          <a:lstStyle/>
          <a:p>
            <a:pPr eaLnBrk="1" hangingPunct="1"/>
            <a:r>
              <a:rPr lang="en-US" altLang="en-US" dirty="0">
                <a:cs typeface="Tahoma"/>
              </a:rPr>
              <a:t>Going public is a tactic by which presidents seek to force members of Congress to support their policies by appealing directly to and mobilizing the public</a:t>
            </a:r>
          </a:p>
          <a:p>
            <a:pPr eaLnBrk="1" hangingPunct="1"/>
            <a:r>
              <a:rPr lang="en-US" altLang="en-US" dirty="0">
                <a:cs typeface="Tahoma"/>
              </a:rPr>
              <a:t>Presidents increasingly went public throughout the twentieth century through speeches, radio, television, and now the Internet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3"/>
          <p:cNvSpPr>
            <a:spLocks noGrp="1"/>
          </p:cNvSpPr>
          <p:nvPr>
            <p:ph type="title"/>
          </p:nvPr>
        </p:nvSpPr>
        <p:spPr/>
        <p:txBody>
          <a:bodyPr/>
          <a:lstStyle/>
          <a:p>
            <a:pPr eaLnBrk="1" hangingPunct="1"/>
            <a:r>
              <a:rPr lang="en-US" altLang="en-US" dirty="0">
                <a:cs typeface="Tahoma"/>
              </a:rPr>
              <a:t>Public Appearances by Presidents</a:t>
            </a:r>
          </a:p>
        </p:txBody>
      </p:sp>
      <p:pic>
        <p:nvPicPr>
          <p:cNvPr id="5" name="Content Placeholder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63048" r="-63048"/>
          <a:stretch>
            <a:fillRect/>
          </a:stretch>
        </p:blipFill>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3"/>
          <p:cNvSpPr>
            <a:spLocks noGrp="1"/>
          </p:cNvSpPr>
          <p:nvPr>
            <p:ph type="title"/>
          </p:nvPr>
        </p:nvSpPr>
        <p:spPr/>
        <p:txBody>
          <a:bodyPr>
            <a:normAutofit fontScale="90000"/>
          </a:bodyPr>
          <a:lstStyle/>
          <a:p>
            <a:pPr eaLnBrk="1" hangingPunct="1"/>
            <a:r>
              <a:rPr lang="en-US" altLang="en-US" dirty="0">
                <a:cs typeface="Tahoma"/>
              </a:rPr>
              <a:t>Contemporary Bases of Presidential Power: Personal President</a:t>
            </a:r>
          </a:p>
        </p:txBody>
      </p:sp>
      <p:sp>
        <p:nvSpPr>
          <p:cNvPr id="56323" name="Content Placeholder 4"/>
          <p:cNvSpPr>
            <a:spLocks noGrp="1"/>
          </p:cNvSpPr>
          <p:nvPr>
            <p:ph idx="1"/>
          </p:nvPr>
        </p:nvSpPr>
        <p:spPr/>
        <p:txBody>
          <a:bodyPr>
            <a:normAutofit/>
          </a:bodyPr>
          <a:lstStyle/>
          <a:p>
            <a:pPr eaLnBrk="1" hangingPunct="1"/>
            <a:r>
              <a:rPr lang="en-US" altLang="en-US" dirty="0">
                <a:cs typeface="Tahoma"/>
              </a:rPr>
              <a:t>As presidents increasingly went public, their personal characteristics and skills became more important</a:t>
            </a:r>
          </a:p>
          <a:p>
            <a:pPr eaLnBrk="1" hangingPunct="1"/>
            <a:r>
              <a:rPr lang="en-US" altLang="en-US" dirty="0">
                <a:cs typeface="Tahoma"/>
              </a:rPr>
              <a:t>For instance, Ronald Reagan’</a:t>
            </a:r>
            <a:r>
              <a:rPr lang="en-US" altLang="ja-JP" dirty="0">
                <a:cs typeface="Tahoma"/>
              </a:rPr>
              <a:t>s success in divided government was attributed to his ability to communicate through television, a skill he honed as an </a:t>
            </a:r>
            <a:r>
              <a:rPr lang="en-US" altLang="ja-JP" dirty="0" smtClean="0">
                <a:cs typeface="Tahoma"/>
              </a:rPr>
              <a:t>actor</a:t>
            </a:r>
          </a:p>
          <a:p>
            <a:pPr marL="342900" lvl="1" indent="-342900" eaLnBrk="1" hangingPunct="1">
              <a:buFontTx/>
              <a:buChar char="•"/>
            </a:pPr>
            <a:r>
              <a:rPr lang="en-US" altLang="en-US" dirty="0">
                <a:ea typeface="ＭＳ Ｐゴシック" pitchFamily="1" charset="-128"/>
                <a:hlinkClick r:id="rId3"/>
              </a:rPr>
              <a:t>http://www.youtube.com/watch?v=xfZg4UIuZe4</a:t>
            </a:r>
            <a:endParaRPr lang="en-US" altLang="en-US" dirty="0">
              <a:latin typeface="Helvetica" pitchFamily="1" charset="0"/>
              <a:ea typeface="ＭＳ Ｐゴシック" pitchFamily="1" charset="-128"/>
            </a:endParaRPr>
          </a:p>
          <a:p>
            <a:pPr eaLnBrk="1" hangingPunct="1"/>
            <a:endParaRPr lang="en-US" altLang="en-US" dirty="0">
              <a:cs typeface="Tahoma"/>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3"/>
          <p:cNvSpPr>
            <a:spLocks noGrp="1"/>
          </p:cNvSpPr>
          <p:nvPr>
            <p:ph type="title"/>
          </p:nvPr>
        </p:nvSpPr>
        <p:spPr/>
        <p:txBody>
          <a:bodyPr/>
          <a:lstStyle/>
          <a:p>
            <a:pPr eaLnBrk="1" hangingPunct="1"/>
            <a:r>
              <a:rPr lang="en-US" altLang="en-US" dirty="0">
                <a:cs typeface="Tahoma"/>
              </a:rPr>
              <a:t>The Personal President and Approval Ratings</a:t>
            </a:r>
          </a:p>
        </p:txBody>
      </p:sp>
      <p:sp>
        <p:nvSpPr>
          <p:cNvPr id="58371" name="Content Placeholder 4"/>
          <p:cNvSpPr>
            <a:spLocks noGrp="1"/>
          </p:cNvSpPr>
          <p:nvPr>
            <p:ph idx="1"/>
          </p:nvPr>
        </p:nvSpPr>
        <p:spPr/>
        <p:txBody>
          <a:bodyPr/>
          <a:lstStyle/>
          <a:p>
            <a:pPr eaLnBrk="1" hangingPunct="1"/>
            <a:r>
              <a:rPr lang="en-US" altLang="en-US" dirty="0">
                <a:cs typeface="Tahoma"/>
              </a:rPr>
              <a:t>One of the problems of the rise of the personal presidency is that presidents seem to become less popular over time</a:t>
            </a:r>
          </a:p>
          <a:p>
            <a:pPr eaLnBrk="1" hangingPunct="1">
              <a:buFont typeface="Arial" charset="0"/>
              <a:buNone/>
            </a:pPr>
            <a:endParaRPr lang="en-US" altLang="en-US" dirty="0">
              <a:cs typeface="Tahoma"/>
            </a:endParaRPr>
          </a:p>
        </p:txBody>
      </p:sp>
      <p:pic>
        <p:nvPicPr>
          <p:cNvPr id="2" name="Picture 1" descr="AMGOV14U_FIG07.05.jpg"/>
          <p:cNvPicPr>
            <a:picLocks noChangeAspect="1"/>
          </p:cNvPicPr>
          <p:nvPr/>
        </p:nvPicPr>
        <p:blipFill rotWithShape="1">
          <a:blip r:embed="rId3">
            <a:extLst>
              <a:ext uri="{28A0092B-C50C-407E-A947-70E740481C1C}">
                <a14:useLocalDpi xmlns:a14="http://schemas.microsoft.com/office/drawing/2010/main" val="0"/>
              </a:ext>
            </a:extLst>
          </a:blip>
          <a:srcRect l="2872" t="16513" r="2872" b="12833"/>
          <a:stretch/>
        </p:blipFill>
        <p:spPr>
          <a:xfrm>
            <a:off x="2536552" y="3353384"/>
            <a:ext cx="4447884" cy="321217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endParaRPr lang="en-US" altLang="en-US" smtClean="0">
              <a:ea typeface="ＭＳ Ｐゴシック" pitchFamily="1" charset="-128"/>
            </a:endParaRPr>
          </a:p>
        </p:txBody>
      </p:sp>
      <p:pic>
        <p:nvPicPr>
          <p:cNvPr id="5123"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85750" y="450850"/>
            <a:ext cx="4286250" cy="2838450"/>
          </a:xfrm>
        </p:spPr>
      </p:pic>
      <p:pic>
        <p:nvPicPr>
          <p:cNvPr id="512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81538" y="450850"/>
            <a:ext cx="428625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5750" y="3402013"/>
            <a:ext cx="428625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81538" y="3381375"/>
            <a:ext cx="4286250" cy="316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38047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3"/>
          <p:cNvSpPr>
            <a:spLocks noGrp="1"/>
          </p:cNvSpPr>
          <p:nvPr>
            <p:ph type="title"/>
          </p:nvPr>
        </p:nvSpPr>
        <p:spPr/>
        <p:txBody>
          <a:bodyPr>
            <a:normAutofit fontScale="90000"/>
          </a:bodyPr>
          <a:lstStyle/>
          <a:p>
            <a:pPr eaLnBrk="1" hangingPunct="1"/>
            <a:r>
              <a:rPr lang="en-US" altLang="en-US" dirty="0">
                <a:cs typeface="Tahoma"/>
              </a:rPr>
              <a:t>Contemporary Bases of Presidential Power: Administrative State</a:t>
            </a:r>
          </a:p>
        </p:txBody>
      </p:sp>
      <p:sp>
        <p:nvSpPr>
          <p:cNvPr id="60419" name="Content Placeholder 4"/>
          <p:cNvSpPr>
            <a:spLocks noGrp="1"/>
          </p:cNvSpPr>
          <p:nvPr>
            <p:ph idx="1"/>
          </p:nvPr>
        </p:nvSpPr>
        <p:spPr/>
        <p:txBody>
          <a:bodyPr>
            <a:normAutofit lnSpcReduction="10000"/>
          </a:bodyPr>
          <a:lstStyle/>
          <a:p>
            <a:pPr eaLnBrk="1" hangingPunct="1"/>
            <a:r>
              <a:rPr lang="en-US" altLang="en-US" dirty="0">
                <a:cs typeface="Tahoma"/>
              </a:rPr>
              <a:t>As the limits of going public have become more apparent, contemporary presidents have turned more and more to their executive powers to achieve policy goals</a:t>
            </a:r>
          </a:p>
          <a:p>
            <a:pPr lvl="1" eaLnBrk="1" hangingPunct="1"/>
            <a:r>
              <a:rPr lang="en-US" altLang="en-US" dirty="0">
                <a:cs typeface="Tahoma"/>
              </a:rPr>
              <a:t>Increasing size and importance of EOP</a:t>
            </a:r>
          </a:p>
          <a:p>
            <a:pPr lvl="1" eaLnBrk="1" hangingPunct="1"/>
            <a:r>
              <a:rPr lang="en-US" altLang="en-US" dirty="0">
                <a:cs typeface="Tahoma"/>
              </a:rPr>
              <a:t>Increasing use of regulatory review</a:t>
            </a:r>
          </a:p>
          <a:p>
            <a:pPr lvl="1" eaLnBrk="1" hangingPunct="1"/>
            <a:r>
              <a:rPr lang="en-US" altLang="en-US" dirty="0">
                <a:cs typeface="Tahoma"/>
              </a:rPr>
              <a:t>Increasing directives to agencies through executive orders</a:t>
            </a:r>
          </a:p>
          <a:p>
            <a:pPr lvl="1" eaLnBrk="1" hangingPunct="1"/>
            <a:r>
              <a:rPr lang="en-US" altLang="en-US" dirty="0">
                <a:cs typeface="Tahoma"/>
              </a:rPr>
              <a:t>Increasing use of signing statements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3"/>
          <p:cNvSpPr>
            <a:spLocks noGrp="1"/>
          </p:cNvSpPr>
          <p:nvPr>
            <p:ph type="title"/>
          </p:nvPr>
        </p:nvSpPr>
        <p:spPr/>
        <p:txBody>
          <a:bodyPr/>
          <a:lstStyle/>
          <a:p>
            <a:pPr eaLnBrk="1" hangingPunct="1"/>
            <a:r>
              <a:rPr lang="en-US" altLang="en-US">
                <a:cs typeface="Tahoma"/>
              </a:rPr>
              <a:t>Significant Executive Orders</a:t>
            </a:r>
          </a:p>
        </p:txBody>
      </p:sp>
      <p:pic>
        <p:nvPicPr>
          <p:cNvPr id="5" name="Content Placeholder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30107" r="-30107"/>
          <a:stretch>
            <a:fillRect/>
          </a:stretch>
        </p:blipFill>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3"/>
          <p:cNvSpPr>
            <a:spLocks noGrp="1"/>
          </p:cNvSpPr>
          <p:nvPr>
            <p:ph type="title"/>
          </p:nvPr>
        </p:nvSpPr>
        <p:spPr/>
        <p:txBody>
          <a:bodyPr/>
          <a:lstStyle/>
          <a:p>
            <a:pPr eaLnBrk="1" hangingPunct="1"/>
            <a:r>
              <a:rPr lang="en-US" altLang="en-US" dirty="0">
                <a:cs typeface="Tahoma"/>
              </a:rPr>
              <a:t>Clicker </a:t>
            </a:r>
            <a:r>
              <a:rPr lang="en-US" altLang="en-US" dirty="0" smtClean="0">
                <a:cs typeface="Tahoma"/>
              </a:rPr>
              <a:t>Question 3</a:t>
            </a:r>
            <a:endParaRPr lang="en-US" altLang="en-US" dirty="0">
              <a:cs typeface="Tahoma"/>
            </a:endParaRPr>
          </a:p>
        </p:txBody>
      </p:sp>
      <p:sp>
        <p:nvSpPr>
          <p:cNvPr id="5" name="Content Placeholder 4"/>
          <p:cNvSpPr>
            <a:spLocks noGrp="1"/>
          </p:cNvSpPr>
          <p:nvPr>
            <p:ph idx="1"/>
          </p:nvPr>
        </p:nvSpPr>
        <p:spPr/>
        <p:txBody>
          <a:bodyPr rtlCol="0">
            <a:normAutofit fontScale="92500"/>
          </a:bodyPr>
          <a:lstStyle/>
          <a:p>
            <a:pPr marL="0" indent="0" eaLnBrk="1" fontAlgn="auto" hangingPunct="1">
              <a:spcAft>
                <a:spcPts val="0"/>
              </a:spcAft>
              <a:buFont typeface="Arial"/>
              <a:buNone/>
              <a:defRPr/>
            </a:pPr>
            <a:r>
              <a:rPr lang="en-US" dirty="0">
                <a:cs typeface="Tahoma"/>
              </a:rPr>
              <a:t>Is the rise of presidential power good for democracy?</a:t>
            </a:r>
          </a:p>
          <a:p>
            <a:pPr marL="0" indent="0" eaLnBrk="1" fontAlgn="auto" hangingPunct="1">
              <a:spcAft>
                <a:spcPts val="0"/>
              </a:spcAft>
              <a:buFont typeface="Arial"/>
              <a:buNone/>
              <a:defRPr/>
            </a:pPr>
            <a:endParaRPr lang="en-US" sz="2600" dirty="0">
              <a:cs typeface="Tahoma"/>
            </a:endParaRPr>
          </a:p>
          <a:p>
            <a:pPr marL="514350" indent="-514350" eaLnBrk="1" fontAlgn="auto" hangingPunct="1">
              <a:spcAft>
                <a:spcPts val="0"/>
              </a:spcAft>
              <a:buClrTx/>
              <a:buFont typeface="Arial"/>
              <a:buAutoNum type="alphaUcPeriod"/>
              <a:defRPr/>
            </a:pPr>
            <a:r>
              <a:rPr lang="en-US" dirty="0">
                <a:cs typeface="Tahoma"/>
              </a:rPr>
              <a:t>Yes! The president is more directly accountable because it is a unitary institution and more highly visible.</a:t>
            </a:r>
          </a:p>
          <a:p>
            <a:pPr marL="514350" indent="-514350" eaLnBrk="1" fontAlgn="auto" hangingPunct="1">
              <a:spcAft>
                <a:spcPts val="0"/>
              </a:spcAft>
              <a:buClrTx/>
              <a:buFont typeface="Arial"/>
              <a:buAutoNum type="alphaUcPeriod"/>
              <a:defRPr/>
            </a:pPr>
            <a:r>
              <a:rPr lang="en-US" dirty="0">
                <a:cs typeface="Tahoma"/>
              </a:rPr>
              <a:t>No! The president cannot possibly represent the views of 330 million Americans and is hard to hold accountable.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3"/>
          <p:cNvSpPr>
            <a:spLocks noGrp="1"/>
          </p:cNvSpPr>
          <p:nvPr>
            <p:ph type="title"/>
          </p:nvPr>
        </p:nvSpPr>
        <p:spPr/>
        <p:txBody>
          <a:bodyPr/>
          <a:lstStyle/>
          <a:p>
            <a:pPr eaLnBrk="1" hangingPunct="1"/>
            <a:r>
              <a:rPr lang="en-US" altLang="en-US" dirty="0">
                <a:cs typeface="Tahoma"/>
              </a:rPr>
              <a:t>Presidential Power:</a:t>
            </a:r>
            <a:br>
              <a:rPr lang="en-US" altLang="en-US" dirty="0">
                <a:cs typeface="Tahoma"/>
              </a:rPr>
            </a:br>
            <a:r>
              <a:rPr lang="en-US" altLang="en-US" dirty="0">
                <a:cs typeface="Tahoma"/>
              </a:rPr>
              <a:t>Myths and Realities </a:t>
            </a:r>
            <a:r>
              <a:rPr lang="en-US" altLang="en-US" dirty="0" smtClean="0">
                <a:cs typeface="Tahoma"/>
              </a:rPr>
              <a:t>1</a:t>
            </a:r>
            <a:endParaRPr lang="en-US" altLang="en-US" dirty="0">
              <a:cs typeface="Tahoma"/>
            </a:endParaRPr>
          </a:p>
        </p:txBody>
      </p:sp>
      <p:sp>
        <p:nvSpPr>
          <p:cNvPr id="66563" name="Content Placeholder 4"/>
          <p:cNvSpPr>
            <a:spLocks noGrp="1"/>
          </p:cNvSpPr>
          <p:nvPr>
            <p:ph idx="1"/>
          </p:nvPr>
        </p:nvSpPr>
        <p:spPr/>
        <p:txBody>
          <a:bodyPr/>
          <a:lstStyle/>
          <a:p>
            <a:pPr eaLnBrk="1" hangingPunct="1"/>
            <a:r>
              <a:rPr lang="en-US" altLang="en-US" dirty="0">
                <a:cs typeface="Tahoma"/>
              </a:rPr>
              <a:t>Myth 1: Executive superiority in national emergencies</a:t>
            </a:r>
            <a:r>
              <a:rPr lang="en-US" dirty="0">
                <a:cs typeface="Tahoma"/>
              </a:rPr>
              <a:t>—p</a:t>
            </a:r>
            <a:r>
              <a:rPr lang="en-US" altLang="en-US" dirty="0">
                <a:cs typeface="Tahoma"/>
              </a:rPr>
              <a:t>residents are the only ones who can act quickly in an emergency</a:t>
            </a:r>
          </a:p>
          <a:p>
            <a:pPr lvl="1" eaLnBrk="1" hangingPunct="1"/>
            <a:r>
              <a:rPr lang="en-US" altLang="en-US" dirty="0">
                <a:cs typeface="Tahoma"/>
              </a:rPr>
              <a:t>Congress has not been an obstacle to expeditious action</a:t>
            </a:r>
          </a:p>
          <a:p>
            <a:pPr lvl="1" eaLnBrk="1" hangingPunct="1"/>
            <a:r>
              <a:rPr lang="en-US" altLang="en-US" dirty="0">
                <a:cs typeface="Tahoma"/>
              </a:rPr>
              <a:t>Presidents may use emergency power for other purposes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3"/>
          <p:cNvSpPr>
            <a:spLocks noGrp="1"/>
          </p:cNvSpPr>
          <p:nvPr>
            <p:ph type="title"/>
          </p:nvPr>
        </p:nvSpPr>
        <p:spPr/>
        <p:txBody>
          <a:bodyPr/>
          <a:lstStyle/>
          <a:p>
            <a:pPr eaLnBrk="1" hangingPunct="1"/>
            <a:r>
              <a:rPr lang="en-US" altLang="en-US" dirty="0">
                <a:cs typeface="Tahoma"/>
              </a:rPr>
              <a:t>Presidential Power:</a:t>
            </a:r>
            <a:br>
              <a:rPr lang="en-US" altLang="en-US" dirty="0">
                <a:cs typeface="Tahoma"/>
              </a:rPr>
            </a:br>
            <a:r>
              <a:rPr lang="en-US" altLang="en-US" dirty="0">
                <a:cs typeface="Tahoma"/>
              </a:rPr>
              <a:t>Myths and Realities 2</a:t>
            </a:r>
          </a:p>
        </p:txBody>
      </p:sp>
      <p:sp>
        <p:nvSpPr>
          <p:cNvPr id="68611" name="Content Placeholder 4"/>
          <p:cNvSpPr>
            <a:spLocks noGrp="1"/>
          </p:cNvSpPr>
          <p:nvPr>
            <p:ph idx="1"/>
          </p:nvPr>
        </p:nvSpPr>
        <p:spPr/>
        <p:txBody>
          <a:bodyPr/>
          <a:lstStyle/>
          <a:p>
            <a:pPr eaLnBrk="1" hangingPunct="1"/>
            <a:r>
              <a:rPr lang="en-US" altLang="en-US" dirty="0">
                <a:cs typeface="Tahoma"/>
              </a:rPr>
              <a:t>Myth 2: the public interest</a:t>
            </a:r>
            <a:r>
              <a:rPr lang="en-US" dirty="0">
                <a:cs typeface="Tahoma"/>
              </a:rPr>
              <a:t>—t</a:t>
            </a:r>
            <a:r>
              <a:rPr lang="en-US" altLang="en-US" dirty="0">
                <a:cs typeface="Tahoma"/>
              </a:rPr>
              <a:t>he president is the one truly national actor who can act above party or personal interest</a:t>
            </a:r>
          </a:p>
          <a:p>
            <a:pPr lvl="1" eaLnBrk="1" hangingPunct="1"/>
            <a:r>
              <a:rPr lang="en-US" altLang="en-US" dirty="0">
                <a:cs typeface="Tahoma"/>
              </a:rPr>
              <a:t>There is rarely national consensus on policy</a:t>
            </a:r>
          </a:p>
          <a:p>
            <a:pPr lvl="1" eaLnBrk="1" hangingPunct="1"/>
            <a:r>
              <a:rPr lang="en-US" altLang="en-US" dirty="0">
                <a:cs typeface="Tahoma"/>
              </a:rPr>
              <a:t>There is no evidence that presidents set aside their personal concerns in favor of some abstract public good any more than senators or representatives do</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3"/>
          <p:cNvSpPr>
            <a:spLocks noGrp="1"/>
          </p:cNvSpPr>
          <p:nvPr>
            <p:ph type="title"/>
          </p:nvPr>
        </p:nvSpPr>
        <p:spPr/>
        <p:txBody>
          <a:bodyPr/>
          <a:lstStyle/>
          <a:p>
            <a:pPr eaLnBrk="1" hangingPunct="1"/>
            <a:r>
              <a:rPr lang="en-US" altLang="en-US" dirty="0">
                <a:cs typeface="Tahoma"/>
              </a:rPr>
              <a:t>Presidential Power:</a:t>
            </a:r>
            <a:br>
              <a:rPr lang="en-US" altLang="en-US" dirty="0">
                <a:cs typeface="Tahoma"/>
              </a:rPr>
            </a:br>
            <a:r>
              <a:rPr lang="en-US" altLang="en-US" dirty="0">
                <a:cs typeface="Tahoma"/>
              </a:rPr>
              <a:t>Myths and Realities </a:t>
            </a:r>
            <a:r>
              <a:rPr lang="en-US" altLang="en-US" dirty="0" smtClean="0">
                <a:cs typeface="Tahoma"/>
              </a:rPr>
              <a:t>3</a:t>
            </a:r>
            <a:endParaRPr lang="en-US" altLang="en-US" dirty="0">
              <a:cs typeface="Tahoma"/>
            </a:endParaRPr>
          </a:p>
        </p:txBody>
      </p:sp>
      <p:sp>
        <p:nvSpPr>
          <p:cNvPr id="70659" name="Content Placeholder 4"/>
          <p:cNvSpPr>
            <a:spLocks noGrp="1"/>
          </p:cNvSpPr>
          <p:nvPr>
            <p:ph idx="1"/>
          </p:nvPr>
        </p:nvSpPr>
        <p:spPr/>
        <p:txBody>
          <a:bodyPr>
            <a:normAutofit lnSpcReduction="10000"/>
          </a:bodyPr>
          <a:lstStyle/>
          <a:p>
            <a:pPr eaLnBrk="1" hangingPunct="1"/>
            <a:r>
              <a:rPr lang="en-US" altLang="en-US" dirty="0">
                <a:cs typeface="Tahoma"/>
              </a:rPr>
              <a:t>Myth 3: presidential power and democracy</a:t>
            </a:r>
            <a:r>
              <a:rPr lang="en-US" dirty="0">
                <a:cs typeface="Tahoma"/>
              </a:rPr>
              <a:t>—t</a:t>
            </a:r>
            <a:r>
              <a:rPr lang="en-US" altLang="en-US" dirty="0">
                <a:cs typeface="Tahoma"/>
              </a:rPr>
              <a:t>he president is the only nationally elected official who can claim to represent all the people</a:t>
            </a:r>
          </a:p>
          <a:p>
            <a:pPr lvl="1" eaLnBrk="1" hangingPunct="1"/>
            <a:r>
              <a:rPr lang="en-US" altLang="en-US" dirty="0">
                <a:cs typeface="Tahoma"/>
              </a:rPr>
              <a:t>The Electoral College has chosen someone who did not win the popular vote in two of the last five presidential elections</a:t>
            </a:r>
          </a:p>
          <a:p>
            <a:pPr lvl="1" eaLnBrk="1" hangingPunct="1"/>
            <a:r>
              <a:rPr lang="en-US" altLang="en-US" dirty="0">
                <a:cs typeface="Tahoma"/>
              </a:rPr>
              <a:t>Presidents serve lengthy four-year terms</a:t>
            </a:r>
          </a:p>
          <a:p>
            <a:pPr lvl="1" eaLnBrk="1" hangingPunct="1"/>
            <a:r>
              <a:rPr lang="en-US" altLang="en-US" dirty="0">
                <a:cs typeface="Tahoma"/>
              </a:rPr>
              <a:t>Presidential decision making is more private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altLang="en-US" smtClean="0">
                <a:ea typeface="ＭＳ Ｐゴシック" pitchFamily="1" charset="-128"/>
              </a:rPr>
              <a:t>A Unilateral President</a:t>
            </a:r>
          </a:p>
        </p:txBody>
      </p:sp>
      <p:pic>
        <p:nvPicPr>
          <p:cNvPr id="6246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15963" y="1417638"/>
            <a:ext cx="1708150" cy="485298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2468" name="TextBox 4"/>
          <p:cNvSpPr txBox="1">
            <a:spLocks noChangeArrowheads="1"/>
          </p:cNvSpPr>
          <p:nvPr/>
        </p:nvSpPr>
        <p:spPr bwMode="auto">
          <a:xfrm>
            <a:off x="2792413" y="1417638"/>
            <a:ext cx="571500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1" charset="0"/>
                <a:ea typeface="ＭＳ Ｐゴシック" pitchFamily="1" charset="-128"/>
              </a:defRPr>
            </a:lvl1pPr>
            <a:lvl2pPr marL="742950" indent="-285750" eaLnBrk="0" hangingPunct="0">
              <a:defRPr>
                <a:solidFill>
                  <a:schemeClr val="tx1"/>
                </a:solidFill>
                <a:latin typeface="Calibri" pitchFamily="1" charset="0"/>
                <a:ea typeface="ＭＳ Ｐゴシック" pitchFamily="1" charset="-128"/>
              </a:defRPr>
            </a:lvl2pPr>
            <a:lvl3pPr marL="1143000" indent="-228600" eaLnBrk="0" hangingPunct="0">
              <a:defRPr>
                <a:solidFill>
                  <a:schemeClr val="tx1"/>
                </a:solidFill>
                <a:latin typeface="Calibri" pitchFamily="1" charset="0"/>
                <a:ea typeface="ＭＳ Ｐゴシック" pitchFamily="1" charset="-128"/>
              </a:defRPr>
            </a:lvl3pPr>
            <a:lvl4pPr marL="1600200" indent="-228600" eaLnBrk="0" hangingPunct="0">
              <a:defRPr>
                <a:solidFill>
                  <a:schemeClr val="tx1"/>
                </a:solidFill>
                <a:latin typeface="Calibri" pitchFamily="1" charset="0"/>
                <a:ea typeface="ＭＳ Ｐゴシック" pitchFamily="1" charset="-128"/>
              </a:defRPr>
            </a:lvl4pPr>
            <a:lvl5pPr marL="2057400" indent="-228600" eaLnBrk="0" hangingPunct="0">
              <a:defRPr>
                <a:solidFill>
                  <a:schemeClr val="tx1"/>
                </a:solidFill>
                <a:latin typeface="Calibri" pitchFamily="1" charset="0"/>
                <a:ea typeface="ＭＳ Ｐゴシック" pitchFamily="1" charset="-128"/>
              </a:defRPr>
            </a:lvl5pPr>
            <a:lvl6pPr marL="2514600" indent="-228600" defTabSz="457200" eaLnBrk="0" fontAlgn="base" hangingPunct="0">
              <a:spcBef>
                <a:spcPct val="0"/>
              </a:spcBef>
              <a:spcAft>
                <a:spcPct val="0"/>
              </a:spcAft>
              <a:defRPr>
                <a:solidFill>
                  <a:schemeClr val="tx1"/>
                </a:solidFill>
                <a:latin typeface="Calibri" pitchFamily="1" charset="0"/>
                <a:ea typeface="ＭＳ Ｐゴシック" pitchFamily="1" charset="-128"/>
              </a:defRPr>
            </a:lvl6pPr>
            <a:lvl7pPr marL="2971800" indent="-228600" defTabSz="457200" eaLnBrk="0" fontAlgn="base" hangingPunct="0">
              <a:spcBef>
                <a:spcPct val="0"/>
              </a:spcBef>
              <a:spcAft>
                <a:spcPct val="0"/>
              </a:spcAft>
              <a:defRPr>
                <a:solidFill>
                  <a:schemeClr val="tx1"/>
                </a:solidFill>
                <a:latin typeface="Calibri" pitchFamily="1" charset="0"/>
                <a:ea typeface="ＭＳ Ｐゴシック" pitchFamily="1" charset="-128"/>
              </a:defRPr>
            </a:lvl7pPr>
            <a:lvl8pPr marL="3429000" indent="-228600" defTabSz="457200" eaLnBrk="0" fontAlgn="base" hangingPunct="0">
              <a:spcBef>
                <a:spcPct val="0"/>
              </a:spcBef>
              <a:spcAft>
                <a:spcPct val="0"/>
              </a:spcAft>
              <a:defRPr>
                <a:solidFill>
                  <a:schemeClr val="tx1"/>
                </a:solidFill>
                <a:latin typeface="Calibri" pitchFamily="1" charset="0"/>
                <a:ea typeface="ＭＳ Ｐゴシック" pitchFamily="1" charset="-128"/>
              </a:defRPr>
            </a:lvl8pPr>
            <a:lvl9pPr marL="3886200" indent="-228600" defTabSz="457200" eaLnBrk="0" fontAlgn="base" hangingPunct="0">
              <a:spcBef>
                <a:spcPct val="0"/>
              </a:spcBef>
              <a:spcAft>
                <a:spcPct val="0"/>
              </a:spcAft>
              <a:defRPr>
                <a:solidFill>
                  <a:schemeClr val="tx1"/>
                </a:solidFill>
                <a:latin typeface="Calibri" pitchFamily="1" charset="0"/>
                <a:ea typeface="ＭＳ Ｐゴシック" pitchFamily="1" charset="-128"/>
              </a:defRPr>
            </a:lvl9pPr>
          </a:lstStyle>
          <a:p>
            <a:pPr eaLnBrk="1" hangingPunct="1"/>
            <a:r>
              <a:rPr lang="en-US" altLang="en-US" sz="2200"/>
              <a:t>Positives – Can be beneficial for</a:t>
            </a:r>
          </a:p>
          <a:p>
            <a:pPr eaLnBrk="1" hangingPunct="1"/>
            <a:r>
              <a:rPr lang="en-US" altLang="en-US" sz="2200"/>
              <a:t>Congress (ex: military base</a:t>
            </a:r>
          </a:p>
          <a:p>
            <a:pPr eaLnBrk="1" hangingPunct="1"/>
            <a:r>
              <a:rPr lang="en-US" altLang="en-US" sz="2200"/>
              <a:t>closings).</a:t>
            </a:r>
          </a:p>
          <a:p>
            <a:pPr eaLnBrk="1" hangingPunct="1"/>
            <a:endParaRPr lang="en-US" altLang="en-US" sz="2200"/>
          </a:p>
          <a:p>
            <a:pPr eaLnBrk="1" hangingPunct="1"/>
            <a:r>
              <a:rPr lang="en-US" altLang="en-US" sz="2200"/>
              <a:t>President can move faster, work</a:t>
            </a:r>
          </a:p>
          <a:p>
            <a:pPr eaLnBrk="1" hangingPunct="1"/>
            <a:r>
              <a:rPr lang="en-US" altLang="en-US" sz="2200"/>
              <a:t>more efficiently due to the lower</a:t>
            </a:r>
          </a:p>
          <a:p>
            <a:pPr eaLnBrk="1" hangingPunct="1"/>
            <a:r>
              <a:rPr lang="en-US" altLang="en-US" sz="2200"/>
              <a:t>transaction costs.</a:t>
            </a:r>
          </a:p>
          <a:p>
            <a:pPr eaLnBrk="1" hangingPunct="1"/>
            <a:endParaRPr lang="en-US" altLang="en-US" sz="2200"/>
          </a:p>
          <a:p>
            <a:pPr eaLnBrk="1" hangingPunct="1"/>
            <a:r>
              <a:rPr lang="en-US" altLang="en-US" sz="2200"/>
              <a:t>Say one needed to end the corrupt</a:t>
            </a:r>
          </a:p>
          <a:p>
            <a:pPr eaLnBrk="1" hangingPunct="1"/>
            <a:r>
              <a:rPr lang="en-US" altLang="en-US" sz="2200"/>
              <a:t>trade federation’s embargo of their</a:t>
            </a:r>
          </a:p>
          <a:p>
            <a:pPr eaLnBrk="1" hangingPunct="1"/>
            <a:r>
              <a:rPr lang="en-US" altLang="en-US" sz="2200"/>
              <a:t>home planet and was frustrated by</a:t>
            </a:r>
          </a:p>
          <a:p>
            <a:pPr eaLnBrk="1" hangingPunct="1"/>
            <a:r>
              <a:rPr lang="en-US" altLang="en-US" sz="2200"/>
              <a:t>bureaucratic delays. A unilateral</a:t>
            </a:r>
          </a:p>
          <a:p>
            <a:pPr eaLnBrk="1" hangingPunct="1"/>
            <a:r>
              <a:rPr lang="en-US" altLang="en-US" sz="2200"/>
              <a:t>executive could deal with such a</a:t>
            </a:r>
          </a:p>
          <a:p>
            <a:pPr eaLnBrk="1" hangingPunct="1"/>
            <a:r>
              <a:rPr lang="en-US" altLang="en-US" sz="2200"/>
              <a:t>situation quickly and efficiently.</a:t>
            </a:r>
          </a:p>
        </p:txBody>
      </p:sp>
    </p:spTree>
    <p:extLst>
      <p:ext uri="{BB962C8B-B14F-4D97-AF65-F5344CB8AC3E}">
        <p14:creationId xmlns:p14="http://schemas.microsoft.com/office/powerpoint/2010/main" val="34091079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US" altLang="en-US" b="1" smtClean="0">
                <a:ea typeface="ＭＳ Ｐゴシック" pitchFamily="1" charset="-128"/>
              </a:rPr>
              <a:t>A Unilateral President?</a:t>
            </a:r>
            <a:endParaRPr lang="en-US" altLang="en-US" smtClean="0">
              <a:ea typeface="ＭＳ Ｐゴシック" pitchFamily="1" charset="-128"/>
            </a:endParaRPr>
          </a:p>
        </p:txBody>
      </p:sp>
      <p:pic>
        <p:nvPicPr>
          <p:cNvPr id="63491"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576888" y="1919288"/>
            <a:ext cx="2284412" cy="19431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49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6888" y="3862388"/>
            <a:ext cx="2284412" cy="2382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3493" name="TextBox 3"/>
          <p:cNvSpPr txBox="1">
            <a:spLocks noChangeArrowheads="1"/>
          </p:cNvSpPr>
          <p:nvPr/>
        </p:nvSpPr>
        <p:spPr bwMode="auto">
          <a:xfrm>
            <a:off x="457200" y="1747838"/>
            <a:ext cx="4873625" cy="424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1" charset="0"/>
                <a:ea typeface="ＭＳ Ｐゴシック" pitchFamily="1" charset="-128"/>
              </a:defRPr>
            </a:lvl1pPr>
            <a:lvl2pPr marL="742950" indent="-285750" eaLnBrk="0" hangingPunct="0">
              <a:defRPr>
                <a:solidFill>
                  <a:schemeClr val="tx1"/>
                </a:solidFill>
                <a:latin typeface="Calibri" pitchFamily="1" charset="0"/>
                <a:ea typeface="ＭＳ Ｐゴシック" pitchFamily="1" charset="-128"/>
              </a:defRPr>
            </a:lvl2pPr>
            <a:lvl3pPr marL="1143000" indent="-228600" eaLnBrk="0" hangingPunct="0">
              <a:defRPr>
                <a:solidFill>
                  <a:schemeClr val="tx1"/>
                </a:solidFill>
                <a:latin typeface="Calibri" pitchFamily="1" charset="0"/>
                <a:ea typeface="ＭＳ Ｐゴシック" pitchFamily="1" charset="-128"/>
              </a:defRPr>
            </a:lvl3pPr>
            <a:lvl4pPr marL="1600200" indent="-228600" eaLnBrk="0" hangingPunct="0">
              <a:defRPr>
                <a:solidFill>
                  <a:schemeClr val="tx1"/>
                </a:solidFill>
                <a:latin typeface="Calibri" pitchFamily="1" charset="0"/>
                <a:ea typeface="ＭＳ Ｐゴシック" pitchFamily="1" charset="-128"/>
              </a:defRPr>
            </a:lvl4pPr>
            <a:lvl5pPr marL="2057400" indent="-228600" eaLnBrk="0" hangingPunct="0">
              <a:defRPr>
                <a:solidFill>
                  <a:schemeClr val="tx1"/>
                </a:solidFill>
                <a:latin typeface="Calibri" pitchFamily="1" charset="0"/>
                <a:ea typeface="ＭＳ Ｐゴシック" pitchFamily="1" charset="-128"/>
              </a:defRPr>
            </a:lvl5pPr>
            <a:lvl6pPr marL="2514600" indent="-228600" defTabSz="457200" eaLnBrk="0" fontAlgn="base" hangingPunct="0">
              <a:spcBef>
                <a:spcPct val="0"/>
              </a:spcBef>
              <a:spcAft>
                <a:spcPct val="0"/>
              </a:spcAft>
              <a:defRPr>
                <a:solidFill>
                  <a:schemeClr val="tx1"/>
                </a:solidFill>
                <a:latin typeface="Calibri" pitchFamily="1" charset="0"/>
                <a:ea typeface="ＭＳ Ｐゴシック" pitchFamily="1" charset="-128"/>
              </a:defRPr>
            </a:lvl6pPr>
            <a:lvl7pPr marL="2971800" indent="-228600" defTabSz="457200" eaLnBrk="0" fontAlgn="base" hangingPunct="0">
              <a:spcBef>
                <a:spcPct val="0"/>
              </a:spcBef>
              <a:spcAft>
                <a:spcPct val="0"/>
              </a:spcAft>
              <a:defRPr>
                <a:solidFill>
                  <a:schemeClr val="tx1"/>
                </a:solidFill>
                <a:latin typeface="Calibri" pitchFamily="1" charset="0"/>
                <a:ea typeface="ＭＳ Ｐゴシック" pitchFamily="1" charset="-128"/>
              </a:defRPr>
            </a:lvl7pPr>
            <a:lvl8pPr marL="3429000" indent="-228600" defTabSz="457200" eaLnBrk="0" fontAlgn="base" hangingPunct="0">
              <a:spcBef>
                <a:spcPct val="0"/>
              </a:spcBef>
              <a:spcAft>
                <a:spcPct val="0"/>
              </a:spcAft>
              <a:defRPr>
                <a:solidFill>
                  <a:schemeClr val="tx1"/>
                </a:solidFill>
                <a:latin typeface="Calibri" pitchFamily="1" charset="0"/>
                <a:ea typeface="ＭＳ Ｐゴシック" pitchFamily="1" charset="-128"/>
              </a:defRPr>
            </a:lvl8pPr>
            <a:lvl9pPr marL="3886200" indent="-228600" defTabSz="457200" eaLnBrk="0" fontAlgn="base" hangingPunct="0">
              <a:spcBef>
                <a:spcPct val="0"/>
              </a:spcBef>
              <a:spcAft>
                <a:spcPct val="0"/>
              </a:spcAft>
              <a:defRPr>
                <a:solidFill>
                  <a:schemeClr val="tx1"/>
                </a:solidFill>
                <a:latin typeface="Calibri" pitchFamily="1" charset="0"/>
                <a:ea typeface="ＭＳ Ｐゴシック" pitchFamily="1" charset="-128"/>
              </a:defRPr>
            </a:lvl9pPr>
          </a:lstStyle>
          <a:p>
            <a:pPr eaLnBrk="1" hangingPunct="1"/>
            <a:r>
              <a:rPr lang="en-US" altLang="en-US"/>
              <a:t>Negatives – Power can be abused</a:t>
            </a:r>
          </a:p>
          <a:p>
            <a:pPr eaLnBrk="1" hangingPunct="1"/>
            <a:r>
              <a:rPr lang="en-US" altLang="en-US"/>
              <a:t>and is very difficult to get back.</a:t>
            </a:r>
          </a:p>
          <a:p>
            <a:pPr eaLnBrk="1" hangingPunct="1"/>
            <a:endParaRPr lang="en-US" altLang="en-US"/>
          </a:p>
          <a:p>
            <a:pPr eaLnBrk="1" hangingPunct="1"/>
            <a:r>
              <a:rPr lang="en-US" altLang="en-US"/>
              <a:t>It becomes difficult to get out of</a:t>
            </a:r>
          </a:p>
          <a:p>
            <a:pPr eaLnBrk="1" hangingPunct="1"/>
            <a:r>
              <a:rPr lang="en-US" altLang="en-US"/>
              <a:t>wars, to respond to executive</a:t>
            </a:r>
          </a:p>
          <a:p>
            <a:pPr eaLnBrk="1" hangingPunct="1"/>
            <a:r>
              <a:rPr lang="en-US" altLang="en-US"/>
              <a:t>orders or agreements or to reign in</a:t>
            </a:r>
          </a:p>
          <a:p>
            <a:pPr eaLnBrk="1" hangingPunct="1"/>
            <a:r>
              <a:rPr lang="en-US" altLang="en-US"/>
              <a:t>the usage of recess appointments or</a:t>
            </a:r>
          </a:p>
          <a:p>
            <a:pPr eaLnBrk="1" hangingPunct="1"/>
            <a:r>
              <a:rPr lang="en-US" altLang="en-US"/>
              <a:t>signing statements.</a:t>
            </a:r>
          </a:p>
          <a:p>
            <a:pPr eaLnBrk="1" hangingPunct="1"/>
            <a:endParaRPr lang="en-US" altLang="en-US"/>
          </a:p>
          <a:p>
            <a:pPr eaLnBrk="1" hangingPunct="1"/>
            <a:endParaRPr lang="en-US" altLang="en-US"/>
          </a:p>
          <a:p>
            <a:pPr eaLnBrk="1" hangingPunct="1"/>
            <a:r>
              <a:rPr lang="en-US" altLang="en-US"/>
              <a:t>In short, one day you’re giving the</a:t>
            </a:r>
          </a:p>
          <a:p>
            <a:pPr eaLnBrk="1" hangingPunct="1"/>
            <a:r>
              <a:rPr lang="en-US" altLang="en-US"/>
              <a:t>administration the ability to</a:t>
            </a:r>
          </a:p>
          <a:p>
            <a:pPr eaLnBrk="1" hangingPunct="1"/>
            <a:r>
              <a:rPr lang="en-US" altLang="en-US"/>
              <a:t>respond to the struggling economy</a:t>
            </a:r>
          </a:p>
          <a:p>
            <a:pPr eaLnBrk="1" hangingPunct="1"/>
            <a:r>
              <a:rPr lang="en-US" altLang="en-US"/>
              <a:t>and the next thing you know,</a:t>
            </a:r>
          </a:p>
          <a:p>
            <a:pPr eaLnBrk="1" hangingPunct="1"/>
            <a:r>
              <a:rPr lang="en-US" altLang="en-US"/>
              <a:t>they’re blowing up Alderaan</a:t>
            </a:r>
          </a:p>
        </p:txBody>
      </p:sp>
    </p:spTree>
    <p:extLst>
      <p:ext uri="{BB962C8B-B14F-4D97-AF65-F5344CB8AC3E}">
        <p14:creationId xmlns:p14="http://schemas.microsoft.com/office/powerpoint/2010/main" val="7699614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Information</a:t>
            </a:r>
            <a:endParaRPr lang="en-US" dirty="0"/>
          </a:p>
        </p:txBody>
      </p:sp>
      <p:sp>
        <p:nvSpPr>
          <p:cNvPr id="3" name="Content Placeholder 2"/>
          <p:cNvSpPr>
            <a:spLocks noGrp="1"/>
          </p:cNvSpPr>
          <p:nvPr>
            <p:ph idx="1"/>
          </p:nvPr>
        </p:nvSpPr>
        <p:spPr/>
        <p:txBody>
          <a:bodyPr/>
          <a:lstStyle/>
          <a:p>
            <a:r>
              <a:rPr lang="en-US" dirty="0" smtClean="0"/>
              <a:t>Following this slide, you will find additional images, figures, and tables from the textbook.</a:t>
            </a:r>
            <a:endParaRPr lang="en-US" dirty="0"/>
          </a:p>
        </p:txBody>
      </p:sp>
    </p:spTree>
    <p:extLst>
      <p:ext uri="{BB962C8B-B14F-4D97-AF65-F5344CB8AC3E}">
        <p14:creationId xmlns:p14="http://schemas.microsoft.com/office/powerpoint/2010/main" val="4695502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Veto and the Keystone XL Pipeline</a:t>
            </a:r>
            <a:endParaRPr lang="en-US" dirty="0"/>
          </a:p>
        </p:txBody>
      </p:sp>
      <p:pic>
        <p:nvPicPr>
          <p:cNvPr id="4" name="Content Placeholder 3" descr="AMGOV14U_Photo07.01.jpg"/>
          <p:cNvPicPr>
            <a:picLocks noGrp="1" noChangeAspect="1"/>
          </p:cNvPicPr>
          <p:nvPr>
            <p:ph idx="1"/>
          </p:nvPr>
        </p:nvPicPr>
        <p:blipFill rotWithShape="1">
          <a:blip r:embed="rId3">
            <a:extLst>
              <a:ext uri="{28A0092B-C50C-407E-A947-70E740481C1C}">
                <a14:useLocalDpi xmlns:a14="http://schemas.microsoft.com/office/drawing/2010/main" val="0"/>
              </a:ext>
            </a:extLst>
          </a:blip>
          <a:srcRect r="3249" b="-1618"/>
          <a:stretch/>
        </p:blipFill>
        <p:spPr/>
      </p:pic>
    </p:spTree>
    <p:extLst>
      <p:ext uri="{BB962C8B-B14F-4D97-AF65-F5344CB8AC3E}">
        <p14:creationId xmlns:p14="http://schemas.microsoft.com/office/powerpoint/2010/main" val="20242940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p:cNvSpPr>
            <a:spLocks noGrp="1"/>
          </p:cNvSpPr>
          <p:nvPr>
            <p:ph type="title"/>
          </p:nvPr>
        </p:nvSpPr>
        <p:spPr/>
        <p:txBody>
          <a:bodyPr/>
          <a:lstStyle/>
          <a:p>
            <a:pPr eaLnBrk="1" hangingPunct="1"/>
            <a:r>
              <a:rPr lang="en-US" altLang="en-US" dirty="0">
                <a:cs typeface="Tahoma"/>
              </a:rPr>
              <a:t>The Constitutional Basis of the Presidency: Article II</a:t>
            </a:r>
          </a:p>
        </p:txBody>
      </p:sp>
      <p:sp>
        <p:nvSpPr>
          <p:cNvPr id="7171" name="Content Placeholder 4"/>
          <p:cNvSpPr>
            <a:spLocks noGrp="1"/>
          </p:cNvSpPr>
          <p:nvPr>
            <p:ph idx="1"/>
          </p:nvPr>
        </p:nvSpPr>
        <p:spPr/>
        <p:txBody>
          <a:bodyPr>
            <a:normAutofit lnSpcReduction="10000"/>
          </a:bodyPr>
          <a:lstStyle/>
          <a:p>
            <a:pPr eaLnBrk="1" hangingPunct="1"/>
            <a:r>
              <a:rPr lang="en-US" altLang="en-US" dirty="0">
                <a:cs typeface="Tahoma"/>
              </a:rPr>
              <a:t>Article II of the Constitution begins by asserting, </a:t>
            </a:r>
            <a:r>
              <a:rPr lang="ja-JP" altLang="en-US" dirty="0">
                <a:cs typeface="Tahoma"/>
              </a:rPr>
              <a:t>“</a:t>
            </a:r>
            <a:r>
              <a:rPr lang="en-US" altLang="ja-JP" dirty="0">
                <a:cs typeface="Tahoma"/>
              </a:rPr>
              <a:t>The executive Power shall be vested in a President of the United States of America</a:t>
            </a:r>
            <a:r>
              <a:rPr lang="ja-JP" altLang="en-US" dirty="0">
                <a:cs typeface="Tahoma"/>
              </a:rPr>
              <a:t>”</a:t>
            </a:r>
            <a:endParaRPr lang="en-US" altLang="ja-JP" dirty="0">
              <a:cs typeface="Tahoma"/>
            </a:endParaRPr>
          </a:p>
          <a:p>
            <a:pPr eaLnBrk="1" hangingPunct="1"/>
            <a:r>
              <a:rPr lang="en-US" altLang="en-US" dirty="0">
                <a:cs typeface="Tahoma"/>
              </a:rPr>
              <a:t>Two important elements:</a:t>
            </a:r>
          </a:p>
          <a:p>
            <a:pPr lvl="1" eaLnBrk="1" hangingPunct="1"/>
            <a:r>
              <a:rPr lang="en-US" altLang="en-US" dirty="0">
                <a:cs typeface="Tahoma"/>
              </a:rPr>
              <a:t>What </a:t>
            </a:r>
            <a:r>
              <a:rPr lang="ja-JP" altLang="en-US" dirty="0">
                <a:cs typeface="Tahoma"/>
              </a:rPr>
              <a:t>“</a:t>
            </a:r>
            <a:r>
              <a:rPr lang="en-US" altLang="ja-JP" dirty="0">
                <a:cs typeface="Tahoma"/>
              </a:rPr>
              <a:t>the executive power</a:t>
            </a:r>
            <a:r>
              <a:rPr lang="ja-JP" altLang="en-US" dirty="0">
                <a:cs typeface="Tahoma"/>
              </a:rPr>
              <a:t>”</a:t>
            </a:r>
            <a:r>
              <a:rPr lang="en-US" altLang="ja-JP" dirty="0">
                <a:cs typeface="Tahoma"/>
              </a:rPr>
              <a:t> is has remained a matter of dispute</a:t>
            </a:r>
          </a:p>
          <a:p>
            <a:pPr lvl="1" eaLnBrk="1" hangingPunct="1"/>
            <a:r>
              <a:rPr lang="en-US" altLang="en-US" dirty="0">
                <a:cs typeface="Tahoma"/>
              </a:rPr>
              <a:t>Power is vested in </a:t>
            </a:r>
            <a:r>
              <a:rPr lang="ja-JP" altLang="en-US" dirty="0">
                <a:cs typeface="Tahoma"/>
              </a:rPr>
              <a:t>“</a:t>
            </a:r>
            <a:r>
              <a:rPr lang="en-US" altLang="ja-JP" dirty="0">
                <a:cs typeface="Tahoma"/>
              </a:rPr>
              <a:t>a</a:t>
            </a:r>
            <a:r>
              <a:rPr lang="ja-JP" altLang="en-US" dirty="0">
                <a:cs typeface="Tahoma"/>
              </a:rPr>
              <a:t>”</a:t>
            </a:r>
            <a:r>
              <a:rPr lang="en-US" altLang="ja-JP" dirty="0">
                <a:cs typeface="Tahoma"/>
              </a:rPr>
              <a:t> president, thus establishing the unitary nature of the office</a:t>
            </a:r>
            <a:endParaRPr lang="en-US" altLang="en-US" dirty="0">
              <a:cs typeface="Tahoma"/>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Analyzing the Evidence: The Executive Branch’s Appointees</a:t>
            </a:r>
            <a:endParaRPr lang="en-US" dirty="0"/>
          </a:p>
        </p:txBody>
      </p:sp>
      <p:pic>
        <p:nvPicPr>
          <p:cNvPr id="4" name="Content Placeholder 3" descr="AMGOV14U_UNFIG07.02.jpg"/>
          <p:cNvPicPr>
            <a:picLocks noGrp="1" noChangeAspect="1"/>
          </p:cNvPicPr>
          <p:nvPr>
            <p:ph idx="1"/>
          </p:nvPr>
        </p:nvPicPr>
        <p:blipFill>
          <a:blip r:embed="rId3">
            <a:extLst>
              <a:ext uri="{28A0092B-C50C-407E-A947-70E740481C1C}">
                <a14:useLocalDpi xmlns:a14="http://schemas.microsoft.com/office/drawing/2010/main" val="0"/>
              </a:ext>
            </a:extLst>
          </a:blip>
          <a:srcRect l="-13405" r="-13405"/>
          <a:stretch>
            <a:fillRect/>
          </a:stretch>
        </p:blipFill>
        <p:spPr/>
      </p:pic>
    </p:spTree>
    <p:extLst>
      <p:ext uri="{BB962C8B-B14F-4D97-AF65-F5344CB8AC3E}">
        <p14:creationId xmlns:p14="http://schemas.microsoft.com/office/powerpoint/2010/main" val="26622354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Analyzing the Evidence: </a:t>
            </a:r>
            <a:r>
              <a:rPr lang="en-US" dirty="0" smtClean="0"/>
              <a:t>Federal Government Appointees</a:t>
            </a:r>
            <a:endParaRPr lang="en-US" dirty="0"/>
          </a:p>
        </p:txBody>
      </p:sp>
      <p:pic>
        <p:nvPicPr>
          <p:cNvPr id="4" name="Content Placeholder 3" descr="AMGOV14U_UNFIG07.03.jpg"/>
          <p:cNvPicPr>
            <a:picLocks noGrp="1" noChangeAspect="1"/>
          </p:cNvPicPr>
          <p:nvPr>
            <p:ph idx="1"/>
          </p:nvPr>
        </p:nvPicPr>
        <p:blipFill rotWithShape="1">
          <a:blip r:embed="rId3">
            <a:extLst>
              <a:ext uri="{28A0092B-C50C-407E-A947-70E740481C1C}">
                <a14:useLocalDpi xmlns:a14="http://schemas.microsoft.com/office/drawing/2010/main" val="0"/>
              </a:ext>
            </a:extLst>
          </a:blip>
          <a:srcRect l="-48154" r="-48390" b="7525"/>
          <a:stretch/>
        </p:blipFill>
        <p:spPr/>
      </p:pic>
    </p:spTree>
    <p:extLst>
      <p:ext uri="{BB962C8B-B14F-4D97-AF65-F5344CB8AC3E}">
        <p14:creationId xmlns:p14="http://schemas.microsoft.com/office/powerpoint/2010/main" val="11011089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mericanGovernment_14E_pbk_978-0-393-62421-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0381" y="277824"/>
            <a:ext cx="4716610" cy="6064212"/>
          </a:xfrm>
          <a:prstGeom prst="rect">
            <a:avLst/>
          </a:prstGeom>
        </p:spPr>
      </p:pic>
    </p:spTree>
    <p:extLst>
      <p:ext uri="{BB962C8B-B14F-4D97-AF65-F5344CB8AC3E}">
        <p14:creationId xmlns:p14="http://schemas.microsoft.com/office/powerpoint/2010/main" val="41367984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p:cNvSpPr>
            <a:spLocks noGrp="1"/>
          </p:cNvSpPr>
          <p:nvPr>
            <p:ph type="title"/>
          </p:nvPr>
        </p:nvSpPr>
        <p:spPr/>
        <p:txBody>
          <a:bodyPr/>
          <a:lstStyle/>
          <a:p>
            <a:pPr eaLnBrk="1" hangingPunct="1"/>
            <a:r>
              <a:rPr lang="en-US" altLang="en-US">
                <a:cs typeface="Tahoma"/>
              </a:rPr>
              <a:t>The Constitutional Basis of the Presidency: Selection</a:t>
            </a:r>
          </a:p>
        </p:txBody>
      </p:sp>
      <p:sp>
        <p:nvSpPr>
          <p:cNvPr id="9219" name="Content Placeholder 4"/>
          <p:cNvSpPr>
            <a:spLocks noGrp="1"/>
          </p:cNvSpPr>
          <p:nvPr>
            <p:ph idx="1"/>
          </p:nvPr>
        </p:nvSpPr>
        <p:spPr/>
        <p:txBody>
          <a:bodyPr/>
          <a:lstStyle/>
          <a:p>
            <a:pPr eaLnBrk="1" hangingPunct="1"/>
            <a:r>
              <a:rPr lang="en-US" altLang="en-US" dirty="0">
                <a:cs typeface="Tahoma"/>
              </a:rPr>
              <a:t>The president is chosen by the Electoral College, a somewhat indirect and undemocratic institution originally intended to provide a system of peer review for presidential selection</a:t>
            </a:r>
          </a:p>
          <a:p>
            <a:pPr eaLnBrk="1" hangingPunct="1"/>
            <a:r>
              <a:rPr lang="en-US" altLang="en-US" dirty="0">
                <a:cs typeface="Tahoma"/>
              </a:rPr>
              <a:t>Some of the elements of this system of peer review have been eroded over time, but the Electoral College remains in place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smtClean="0">
                <a:ea typeface="ＭＳ Ｐゴシック" pitchFamily="1" charset="-128"/>
              </a:rPr>
              <a:t>Electoral College</a:t>
            </a:r>
          </a:p>
        </p:txBody>
      </p:sp>
      <p:sp>
        <p:nvSpPr>
          <p:cNvPr id="8195" name="Content Placeholder 2"/>
          <p:cNvSpPr>
            <a:spLocks noGrp="1"/>
          </p:cNvSpPr>
          <p:nvPr>
            <p:ph idx="1"/>
          </p:nvPr>
        </p:nvSpPr>
        <p:spPr/>
        <p:txBody>
          <a:bodyPr>
            <a:normAutofit fontScale="92500" lnSpcReduction="20000"/>
          </a:bodyPr>
          <a:lstStyle/>
          <a:p>
            <a:r>
              <a:rPr lang="en-US" altLang="en-US" dirty="0" smtClean="0">
                <a:ea typeface="ＭＳ Ｐゴシック" pitchFamily="1" charset="-128"/>
              </a:rPr>
              <a:t>Odd system, but makes sense when you think about the context of the late 18</a:t>
            </a:r>
            <a:r>
              <a:rPr lang="en-US" altLang="en-US" baseline="30000" dirty="0" smtClean="0">
                <a:ea typeface="ＭＳ Ｐゴシック" pitchFamily="1" charset="-128"/>
              </a:rPr>
              <a:t>th</a:t>
            </a:r>
            <a:r>
              <a:rPr lang="en-US" altLang="en-US" dirty="0" smtClean="0">
                <a:ea typeface="ＭＳ Ｐゴシック" pitchFamily="1" charset="-128"/>
              </a:rPr>
              <a:t> century</a:t>
            </a:r>
          </a:p>
          <a:p>
            <a:r>
              <a:rPr lang="en-US" altLang="en-US" dirty="0" smtClean="0">
                <a:ea typeface="ＭＳ Ｐゴシック" pitchFamily="1" charset="-128"/>
              </a:rPr>
              <a:t>Balances concerns of president being beholden to the legislature.</a:t>
            </a:r>
          </a:p>
          <a:p>
            <a:r>
              <a:rPr lang="en-US" altLang="en-US" dirty="0" smtClean="0">
                <a:ea typeface="ＭＳ Ｐゴシック" pitchFamily="1" charset="-128"/>
              </a:rPr>
              <a:t>Led to vice-president and political parties.</a:t>
            </a:r>
          </a:p>
          <a:p>
            <a:r>
              <a:rPr lang="en-US" altLang="en-US" dirty="0" smtClean="0">
                <a:ea typeface="ＭＳ Ｐゴシック" pitchFamily="1" charset="-128"/>
              </a:rPr>
              <a:t>Can (and has) resulted in candidates with less than a majority of the popular vote winning.</a:t>
            </a:r>
          </a:p>
          <a:p>
            <a:r>
              <a:rPr lang="en-US" altLang="en-US" dirty="0" smtClean="0">
                <a:ea typeface="ＭＳ Ｐゴシック" pitchFamily="1" charset="-128"/>
              </a:rPr>
              <a:t>What are the alternatives?</a:t>
            </a:r>
          </a:p>
        </p:txBody>
      </p:sp>
    </p:spTree>
    <p:extLst>
      <p:ext uri="{BB962C8B-B14F-4D97-AF65-F5344CB8AC3E}">
        <p14:creationId xmlns:p14="http://schemas.microsoft.com/office/powerpoint/2010/main" val="15947332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3"/>
          <p:cNvSpPr>
            <a:spLocks noGrp="1"/>
          </p:cNvSpPr>
          <p:nvPr>
            <p:ph type="title"/>
          </p:nvPr>
        </p:nvSpPr>
        <p:spPr/>
        <p:txBody>
          <a:bodyPr/>
          <a:lstStyle/>
          <a:p>
            <a:pPr eaLnBrk="1" hangingPunct="1"/>
            <a:r>
              <a:rPr lang="en-US" altLang="en-US">
                <a:cs typeface="Tahoma"/>
              </a:rPr>
              <a:t>The Constitutional Powers of the Presidency: Article II</a:t>
            </a:r>
          </a:p>
        </p:txBody>
      </p:sp>
      <p:sp>
        <p:nvSpPr>
          <p:cNvPr id="11267" name="Content Placeholder 4"/>
          <p:cNvSpPr>
            <a:spLocks noGrp="1"/>
          </p:cNvSpPr>
          <p:nvPr>
            <p:ph idx="1"/>
          </p:nvPr>
        </p:nvSpPr>
        <p:spPr/>
        <p:txBody>
          <a:bodyPr>
            <a:normAutofit fontScale="92500" lnSpcReduction="10000"/>
          </a:bodyPr>
          <a:lstStyle/>
          <a:p>
            <a:pPr eaLnBrk="1" hangingPunct="1"/>
            <a:r>
              <a:rPr lang="en-US" altLang="en-US" b="1" i="1" dirty="0">
                <a:cs typeface="Tahoma"/>
              </a:rPr>
              <a:t>Expressed </a:t>
            </a:r>
            <a:r>
              <a:rPr lang="en-US" altLang="en-US" b="1" i="1" dirty="0" smtClean="0">
                <a:cs typeface="Tahoma"/>
              </a:rPr>
              <a:t>powers</a:t>
            </a:r>
            <a:r>
              <a:rPr lang="en-US" altLang="ja-JP" dirty="0">
                <a:cs typeface="Tahoma"/>
              </a:rPr>
              <a:t>—</a:t>
            </a:r>
            <a:r>
              <a:rPr lang="en-US" altLang="en-US" dirty="0" smtClean="0">
                <a:cs typeface="Tahoma"/>
              </a:rPr>
              <a:t>specific </a:t>
            </a:r>
            <a:r>
              <a:rPr lang="en-US" altLang="en-US" dirty="0">
                <a:cs typeface="Tahoma"/>
              </a:rPr>
              <a:t>powers granted to the president under Article II</a:t>
            </a:r>
          </a:p>
          <a:p>
            <a:pPr eaLnBrk="1" hangingPunct="1"/>
            <a:r>
              <a:rPr lang="en-US" altLang="en-US" b="1" i="1" dirty="0">
                <a:cs typeface="Tahoma"/>
              </a:rPr>
              <a:t>Delegated </a:t>
            </a:r>
            <a:r>
              <a:rPr lang="en-US" altLang="en-US" b="1" i="1" dirty="0" smtClean="0">
                <a:cs typeface="Tahoma"/>
              </a:rPr>
              <a:t>powers</a:t>
            </a:r>
            <a:r>
              <a:rPr lang="en-US" altLang="ja-JP" dirty="0">
                <a:cs typeface="Tahoma"/>
              </a:rPr>
              <a:t>—</a:t>
            </a:r>
            <a:r>
              <a:rPr lang="en-US" altLang="en-US" dirty="0" smtClean="0">
                <a:cs typeface="Tahoma"/>
              </a:rPr>
              <a:t>constitutional </a:t>
            </a:r>
            <a:r>
              <a:rPr lang="en-US" altLang="en-US" dirty="0">
                <a:cs typeface="Tahoma"/>
              </a:rPr>
              <a:t>powers that are assigned to one government agency but exercised by another agency with the express permission of the first</a:t>
            </a:r>
          </a:p>
          <a:p>
            <a:pPr eaLnBrk="1" hangingPunct="1"/>
            <a:r>
              <a:rPr lang="en-US" altLang="en-US" b="1" i="1" dirty="0">
                <a:cs typeface="Tahoma"/>
              </a:rPr>
              <a:t>Inherent </a:t>
            </a:r>
            <a:r>
              <a:rPr lang="en-US" altLang="en-US" b="1" i="1" dirty="0" smtClean="0">
                <a:cs typeface="Tahoma"/>
              </a:rPr>
              <a:t>powers</a:t>
            </a:r>
            <a:r>
              <a:rPr lang="en-US" altLang="ja-JP" dirty="0">
                <a:cs typeface="Tahoma"/>
              </a:rPr>
              <a:t>—</a:t>
            </a:r>
            <a:r>
              <a:rPr lang="en-US" altLang="en-US" dirty="0" smtClean="0">
                <a:cs typeface="Tahoma"/>
              </a:rPr>
              <a:t>powers </a:t>
            </a:r>
            <a:r>
              <a:rPr lang="en-US" altLang="en-US" dirty="0">
                <a:cs typeface="Tahoma"/>
              </a:rPr>
              <a:t>claimed by a president that are not expressed but are inferred from it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3"/>
          <p:cNvSpPr>
            <a:spLocks noGrp="1"/>
          </p:cNvSpPr>
          <p:nvPr>
            <p:ph type="title"/>
          </p:nvPr>
        </p:nvSpPr>
        <p:spPr/>
        <p:txBody>
          <a:bodyPr/>
          <a:lstStyle/>
          <a:p>
            <a:pPr eaLnBrk="1" hangingPunct="1"/>
            <a:r>
              <a:rPr lang="en-US" altLang="en-US" dirty="0">
                <a:cs typeface="Tahoma"/>
              </a:rPr>
              <a:t>Clicker </a:t>
            </a:r>
            <a:r>
              <a:rPr lang="en-US" altLang="en-US" dirty="0" smtClean="0">
                <a:cs typeface="Tahoma"/>
              </a:rPr>
              <a:t>Question 1</a:t>
            </a:r>
            <a:endParaRPr lang="en-US" altLang="en-US" dirty="0">
              <a:cs typeface="Tahoma"/>
            </a:endParaRPr>
          </a:p>
        </p:txBody>
      </p:sp>
      <p:sp>
        <p:nvSpPr>
          <p:cNvPr id="13315" name="Content Placeholder 4"/>
          <p:cNvSpPr>
            <a:spLocks noGrp="1"/>
          </p:cNvSpPr>
          <p:nvPr>
            <p:ph idx="1"/>
          </p:nvPr>
        </p:nvSpPr>
        <p:spPr/>
        <p:txBody>
          <a:bodyPr/>
          <a:lstStyle/>
          <a:p>
            <a:pPr marL="0" indent="0" eaLnBrk="1" hangingPunct="1">
              <a:buFont typeface="Arial" charset="0"/>
              <a:buNone/>
            </a:pPr>
            <a:r>
              <a:rPr lang="en-US" altLang="en-US" dirty="0">
                <a:cs typeface="Tahoma"/>
              </a:rPr>
              <a:t>The president’</a:t>
            </a:r>
            <a:r>
              <a:rPr lang="en-US" altLang="ja-JP" dirty="0">
                <a:cs typeface="Tahoma"/>
              </a:rPr>
              <a:t>s power to propose a budget every year is which of the following?</a:t>
            </a:r>
          </a:p>
          <a:p>
            <a:pPr marL="0" indent="0" eaLnBrk="1" hangingPunct="1">
              <a:buFont typeface="Arial" charset="0"/>
              <a:buNone/>
            </a:pPr>
            <a:endParaRPr lang="en-US" altLang="en-US" dirty="0">
              <a:cs typeface="Tahoma"/>
            </a:endParaRPr>
          </a:p>
          <a:p>
            <a:pPr marL="0" indent="0" eaLnBrk="1" hangingPunct="1">
              <a:buClrTx/>
              <a:buFont typeface="Arial" charset="0"/>
              <a:buAutoNum type="alphaUcPeriod"/>
            </a:pPr>
            <a:r>
              <a:rPr lang="en-US" altLang="en-US" dirty="0" smtClean="0">
                <a:cs typeface="Tahoma"/>
              </a:rPr>
              <a:t> expressed </a:t>
            </a:r>
            <a:r>
              <a:rPr lang="en-US" altLang="en-US" dirty="0">
                <a:cs typeface="Tahoma"/>
              </a:rPr>
              <a:t>power</a:t>
            </a:r>
          </a:p>
          <a:p>
            <a:pPr marL="0" indent="0" eaLnBrk="1" hangingPunct="1">
              <a:buClrTx/>
              <a:buFont typeface="Arial" charset="0"/>
              <a:buAutoNum type="alphaUcPeriod"/>
            </a:pPr>
            <a:r>
              <a:rPr lang="en-US" altLang="en-US" dirty="0" smtClean="0">
                <a:cs typeface="Tahoma"/>
              </a:rPr>
              <a:t> delegated </a:t>
            </a:r>
            <a:r>
              <a:rPr lang="en-US" altLang="en-US" dirty="0">
                <a:cs typeface="Tahoma"/>
              </a:rPr>
              <a:t>power</a:t>
            </a:r>
          </a:p>
          <a:p>
            <a:pPr marL="0" indent="0" eaLnBrk="1" hangingPunct="1">
              <a:buClrTx/>
              <a:buFont typeface="Arial" charset="0"/>
              <a:buAutoNum type="alphaUcPeriod"/>
            </a:pPr>
            <a:r>
              <a:rPr lang="en-US" altLang="en-US" dirty="0" smtClean="0">
                <a:cs typeface="Tahoma"/>
              </a:rPr>
              <a:t> inherent </a:t>
            </a:r>
            <a:r>
              <a:rPr lang="en-US" altLang="en-US" dirty="0">
                <a:cs typeface="Tahoma"/>
              </a:rPr>
              <a:t>power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p:cNvSpPr>
            <a:spLocks noGrp="1"/>
          </p:cNvSpPr>
          <p:nvPr>
            <p:ph type="title"/>
          </p:nvPr>
        </p:nvSpPr>
        <p:spPr/>
        <p:txBody>
          <a:bodyPr/>
          <a:lstStyle/>
          <a:p>
            <a:pPr eaLnBrk="1" hangingPunct="1"/>
            <a:r>
              <a:rPr lang="en-US" altLang="en-US" dirty="0">
                <a:cs typeface="Tahoma"/>
              </a:rPr>
              <a:t>Clicker </a:t>
            </a:r>
            <a:r>
              <a:rPr lang="en-US" altLang="en-US" dirty="0" smtClean="0">
                <a:cs typeface="Tahoma"/>
              </a:rPr>
              <a:t>Question 1 (Answer)</a:t>
            </a:r>
            <a:endParaRPr lang="en-US" altLang="en-US" dirty="0">
              <a:cs typeface="Tahoma"/>
            </a:endParaRPr>
          </a:p>
        </p:txBody>
      </p:sp>
      <p:sp>
        <p:nvSpPr>
          <p:cNvPr id="15363" name="Content Placeholder 4"/>
          <p:cNvSpPr>
            <a:spLocks noGrp="1"/>
          </p:cNvSpPr>
          <p:nvPr>
            <p:ph idx="1"/>
          </p:nvPr>
        </p:nvSpPr>
        <p:spPr/>
        <p:txBody>
          <a:bodyPr/>
          <a:lstStyle/>
          <a:p>
            <a:pPr marL="0" indent="0" eaLnBrk="1" hangingPunct="1">
              <a:buFont typeface="Arial" charset="0"/>
              <a:buNone/>
            </a:pPr>
            <a:r>
              <a:rPr lang="en-US" altLang="en-US" dirty="0">
                <a:cs typeface="Tahoma"/>
              </a:rPr>
              <a:t>The president’</a:t>
            </a:r>
            <a:r>
              <a:rPr lang="en-US" altLang="ja-JP" dirty="0">
                <a:cs typeface="Tahoma"/>
              </a:rPr>
              <a:t>s power to propose a budget every year is which of the following?</a:t>
            </a:r>
          </a:p>
          <a:p>
            <a:pPr marL="0" indent="0" eaLnBrk="1" hangingPunct="1">
              <a:buFont typeface="Arial" charset="0"/>
              <a:buNone/>
            </a:pPr>
            <a:endParaRPr lang="en-US" altLang="en-US" dirty="0">
              <a:cs typeface="Tahoma"/>
            </a:endParaRPr>
          </a:p>
          <a:p>
            <a:pPr marL="0" indent="0" eaLnBrk="1" hangingPunct="1">
              <a:buClrTx/>
              <a:buFont typeface="Arial" charset="0"/>
              <a:buAutoNum type="alphaUcPeriod"/>
            </a:pPr>
            <a:r>
              <a:rPr lang="en-US" altLang="en-US" dirty="0" smtClean="0">
                <a:cs typeface="Tahoma"/>
              </a:rPr>
              <a:t> expressed </a:t>
            </a:r>
            <a:r>
              <a:rPr lang="en-US" altLang="en-US" dirty="0">
                <a:cs typeface="Tahoma"/>
              </a:rPr>
              <a:t>power</a:t>
            </a:r>
          </a:p>
          <a:p>
            <a:pPr marL="0" indent="0" eaLnBrk="1" hangingPunct="1">
              <a:buClrTx/>
              <a:buFont typeface="Arial" charset="0"/>
              <a:buAutoNum type="alphaUcPeriod"/>
            </a:pPr>
            <a:r>
              <a:rPr lang="en-US" altLang="en-US" b="1" dirty="0">
                <a:cs typeface="Tahoma"/>
              </a:rPr>
              <a:t> delegated power</a:t>
            </a:r>
          </a:p>
          <a:p>
            <a:pPr marL="0" indent="0" eaLnBrk="1" hangingPunct="1">
              <a:buClrTx/>
              <a:buFont typeface="Arial" charset="0"/>
              <a:buAutoNum type="alphaUcPeriod"/>
            </a:pPr>
            <a:r>
              <a:rPr lang="en-US" altLang="en-US" dirty="0" smtClean="0">
                <a:cs typeface="Tahoma"/>
              </a:rPr>
              <a:t> inherent </a:t>
            </a:r>
            <a:r>
              <a:rPr lang="en-US" altLang="en-US" dirty="0">
                <a:cs typeface="Tahoma"/>
              </a:rPr>
              <a:t>power</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2447</TotalTime>
  <Words>3286</Words>
  <Application>Microsoft Office PowerPoint</Application>
  <PresentationFormat>On-screen Show (4:3)</PresentationFormat>
  <Paragraphs>246</Paragraphs>
  <Slides>42</Slides>
  <Notes>35</Notes>
  <HiddenSlides>0</HiddenSlides>
  <MMClips>0</MMClips>
  <ScaleCrop>false</ScaleCrop>
  <HeadingPairs>
    <vt:vector size="4" baseType="variant">
      <vt:variant>
        <vt:lpstr>Theme</vt:lpstr>
      </vt:variant>
      <vt:variant>
        <vt:i4>4</vt:i4>
      </vt:variant>
      <vt:variant>
        <vt:lpstr>Slide Titles</vt:lpstr>
      </vt:variant>
      <vt:variant>
        <vt:i4>42</vt:i4>
      </vt:variant>
    </vt:vector>
  </HeadingPairs>
  <TitlesOfParts>
    <vt:vector size="46" baseType="lpstr">
      <vt:lpstr>Default Design</vt:lpstr>
      <vt:lpstr>2_Default Design</vt:lpstr>
      <vt:lpstr>1_Default Design</vt:lpstr>
      <vt:lpstr>Office Theme</vt:lpstr>
      <vt:lpstr>American Government Power and Purpose</vt:lpstr>
      <vt:lpstr>The Presidency as Paradox</vt:lpstr>
      <vt:lpstr>PowerPoint Presentation</vt:lpstr>
      <vt:lpstr>The Constitutional Basis of the Presidency: Article II</vt:lpstr>
      <vt:lpstr>The Constitutional Basis of the Presidency: Selection</vt:lpstr>
      <vt:lpstr>Electoral College</vt:lpstr>
      <vt:lpstr>The Constitutional Powers of the Presidency: Article II</vt:lpstr>
      <vt:lpstr>Clicker Question 1</vt:lpstr>
      <vt:lpstr>Clicker Question 1 (Answer)</vt:lpstr>
      <vt:lpstr>Expressed Powers 1</vt:lpstr>
      <vt:lpstr>Expressed Powers 2</vt:lpstr>
      <vt:lpstr>Nominations to Federal Courts</vt:lpstr>
      <vt:lpstr>Executive Privilege</vt:lpstr>
      <vt:lpstr>The Veto Process</vt:lpstr>
      <vt:lpstr>Presidential Vetoes</vt:lpstr>
      <vt:lpstr>Delegated Powers</vt:lpstr>
      <vt:lpstr>Inherent Powers</vt:lpstr>
      <vt:lpstr>Obama and Legislative Initiative:  House of Representatives</vt:lpstr>
      <vt:lpstr>Obama and Legislative Initiative:  Senate</vt:lpstr>
      <vt:lpstr>The Legislative Epoch: 1800–1933</vt:lpstr>
      <vt:lpstr>The New Deal and the Presidency</vt:lpstr>
      <vt:lpstr>Presidential Government: Formal Power Resources</vt:lpstr>
      <vt:lpstr>The Institutional Presidency</vt:lpstr>
      <vt:lpstr>The Contemporary Bases of Presidential Power: Parties</vt:lpstr>
      <vt:lpstr>Presidential Success on Congressional Votes</vt:lpstr>
      <vt:lpstr>Contemporary Bases of Presidential Power: Going Public</vt:lpstr>
      <vt:lpstr>Public Appearances by Presidents</vt:lpstr>
      <vt:lpstr>Contemporary Bases of Presidential Power: Personal President</vt:lpstr>
      <vt:lpstr>The Personal President and Approval Ratings</vt:lpstr>
      <vt:lpstr>Contemporary Bases of Presidential Power: Administrative State</vt:lpstr>
      <vt:lpstr>Significant Executive Orders</vt:lpstr>
      <vt:lpstr>Clicker Question 3</vt:lpstr>
      <vt:lpstr>Presidential Power: Myths and Realities 1</vt:lpstr>
      <vt:lpstr>Presidential Power: Myths and Realities 2</vt:lpstr>
      <vt:lpstr>Presidential Power: Myths and Realities 3</vt:lpstr>
      <vt:lpstr>A Unilateral President</vt:lpstr>
      <vt:lpstr>A Unilateral President?</vt:lpstr>
      <vt:lpstr>Additional Information</vt:lpstr>
      <vt:lpstr>The Veto and the Keystone XL Pipeline</vt:lpstr>
      <vt:lpstr>Analyzing the Evidence: The Executive Branch’s Appointees</vt:lpstr>
      <vt:lpstr>Analyzing the Evidence: Federal Government Appointees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17</dc:title>
  <dc:creator>Peter Lesser</dc:creator>
  <cp:lastModifiedBy>ryan</cp:lastModifiedBy>
  <cp:revision>265</cp:revision>
  <dcterms:created xsi:type="dcterms:W3CDTF">2017-03-20T19:58:45Z</dcterms:created>
  <dcterms:modified xsi:type="dcterms:W3CDTF">2017-10-04T16:33:28Z</dcterms:modified>
</cp:coreProperties>
</file>