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3" r:id="rId2"/>
    <p:sldMasterId id="2147483703" r:id="rId3"/>
  </p:sldMasterIdLst>
  <p:notesMasterIdLst>
    <p:notesMasterId r:id="rId45"/>
  </p:notesMasterIdLst>
  <p:handoutMasterIdLst>
    <p:handoutMasterId r:id="rId46"/>
  </p:handoutMasterIdLst>
  <p:sldIdLst>
    <p:sldId id="329" r:id="rId4"/>
    <p:sldId id="257" r:id="rId5"/>
    <p:sldId id="308" r:id="rId6"/>
    <p:sldId id="292" r:id="rId7"/>
    <p:sldId id="309" r:id="rId8"/>
    <p:sldId id="311" r:id="rId9"/>
    <p:sldId id="310" r:id="rId10"/>
    <p:sldId id="317" r:id="rId11"/>
    <p:sldId id="318" r:id="rId12"/>
    <p:sldId id="296" r:id="rId13"/>
    <p:sldId id="264" r:id="rId14"/>
    <p:sldId id="300" r:id="rId15"/>
    <p:sldId id="268" r:id="rId16"/>
    <p:sldId id="266" r:id="rId17"/>
    <p:sldId id="297" r:id="rId18"/>
    <p:sldId id="270" r:id="rId19"/>
    <p:sldId id="301" r:id="rId20"/>
    <p:sldId id="303" r:id="rId21"/>
    <p:sldId id="271" r:id="rId22"/>
    <p:sldId id="272" r:id="rId23"/>
    <p:sldId id="312" r:id="rId24"/>
    <p:sldId id="273" r:id="rId25"/>
    <p:sldId id="274" r:id="rId26"/>
    <p:sldId id="298" r:id="rId27"/>
    <p:sldId id="319" r:id="rId28"/>
    <p:sldId id="299" r:id="rId29"/>
    <p:sldId id="302" r:id="rId30"/>
    <p:sldId id="320" r:id="rId31"/>
    <p:sldId id="276" r:id="rId32"/>
    <p:sldId id="278" r:id="rId33"/>
    <p:sldId id="285" r:id="rId34"/>
    <p:sldId id="293" r:id="rId35"/>
    <p:sldId id="275" r:id="rId36"/>
    <p:sldId id="289" r:id="rId37"/>
    <p:sldId id="314" r:id="rId38"/>
    <p:sldId id="279" r:id="rId39"/>
    <p:sldId id="331" r:id="rId40"/>
    <p:sldId id="325" r:id="rId41"/>
    <p:sldId id="326" r:id="rId42"/>
    <p:sldId id="327" r:id="rId43"/>
    <p:sldId id="330" r:id="rId4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789">
          <p15:clr>
            <a:srgbClr val="A4A3A4"/>
          </p15:clr>
        </p15:guide>
        <p15:guide id="3" orient="horz" pos="561">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ton, Ariel" initials="EA" lastIdx="1" clrIdx="0">
    <p:extLst/>
  </p:cmAuthor>
  <p:cmAuthor id="2" name="Eaton, Ariel" initials="EA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1206D"/>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71429" autoAdjust="0"/>
  </p:normalViewPr>
  <p:slideViewPr>
    <p:cSldViewPr snapToGrid="0" snapToObjects="1">
      <p:cViewPr>
        <p:scale>
          <a:sx n="88" d="100"/>
          <a:sy n="88" d="100"/>
        </p:scale>
        <p:origin x="-2304" y="-72"/>
      </p:cViewPr>
      <p:guideLst>
        <p:guide orient="horz" pos="2160"/>
        <p:guide orient="horz" pos="789"/>
        <p:guide orient="horz" pos="561"/>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FF1670-F346-B848-B6EF-93358A52EE05}" type="datetimeFigureOut">
              <a:rPr lang="en-US" smtClean="0"/>
              <a:t>9/13/2017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0B7A66-3508-D949-8C4B-CCFC4DCCCF64}" type="slidenum">
              <a:rPr lang="en-US" smtClean="0"/>
              <a:t>‹#›</a:t>
            </a:fld>
            <a:endParaRPr lang="en-US"/>
          </a:p>
        </p:txBody>
      </p:sp>
    </p:spTree>
    <p:extLst>
      <p:ext uri="{BB962C8B-B14F-4D97-AF65-F5344CB8AC3E}">
        <p14:creationId xmlns:p14="http://schemas.microsoft.com/office/powerpoint/2010/main" val="1902215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DF03D18A-48FA-F040-B1B5-851166722D4A}" type="datetime1">
              <a:rPr lang="en-US"/>
              <a:pPr>
                <a:defRPr/>
              </a:pPr>
              <a:t>9/13/2017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anose="020B0600070205080204" pitchFamily="34" charset="-128"/>
              </a:defRPr>
            </a:lvl1pPr>
          </a:lstStyle>
          <a:p>
            <a:pPr>
              <a:defRPr/>
            </a:pPr>
            <a:fld id="{455BE401-0600-1E40-9807-6F055DA0BEFF}" type="slidenum">
              <a:rPr lang="en-US" altLang="en-US"/>
              <a:pPr>
                <a:defRPr/>
              </a:pPr>
              <a:t>‹#›</a:t>
            </a:fld>
            <a:endParaRPr lang="en-US" altLang="en-US"/>
          </a:p>
        </p:txBody>
      </p:sp>
    </p:spTree>
    <p:extLst>
      <p:ext uri="{BB962C8B-B14F-4D97-AF65-F5344CB8AC3E}">
        <p14:creationId xmlns:p14="http://schemas.microsoft.com/office/powerpoint/2010/main" val="26704652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At the beginning of the last chapter, we distinguished between civil liberties (protections against government action) and civil rights (positive legal or moral claims that citizens are entitled to make on the government). It is useful to reinforce that distinction at the beginning of the discussion of civil rights.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7DCD347-83B5-404E-958F-16FA4D9E738E}" type="slidenum">
              <a:rPr lang="en-US" altLang="en-US"/>
              <a:pPr>
                <a:spcBef>
                  <a:spcPct val="0"/>
                </a:spcBef>
              </a:pPr>
              <a:t>2</a:t>
            </a:fld>
            <a:endParaRPr lang="en-US" altLang="en-US"/>
          </a:p>
        </p:txBody>
      </p:sp>
    </p:spTree>
    <p:extLst>
      <p:ext uri="{BB962C8B-B14F-4D97-AF65-F5344CB8AC3E}">
        <p14:creationId xmlns:p14="http://schemas.microsoft.com/office/powerpoint/2010/main" val="226764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00BB1D0-79F7-7D45-9823-B4E0F69D8BE7}" type="slidenum">
              <a:rPr lang="en-US" altLang="en-US"/>
              <a:pPr>
                <a:spcBef>
                  <a:spcPct val="0"/>
                </a:spcBef>
              </a:pPr>
              <a:t>11</a:t>
            </a:fld>
            <a:endParaRPr lang="en-US" altLang="en-US"/>
          </a:p>
        </p:txBody>
      </p:sp>
    </p:spTree>
    <p:extLst>
      <p:ext uri="{BB962C8B-B14F-4D97-AF65-F5344CB8AC3E}">
        <p14:creationId xmlns:p14="http://schemas.microsoft.com/office/powerpoint/2010/main" val="71293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97ECA20-9805-0749-ADB8-48210BDE0B93}" type="slidenum">
              <a:rPr lang="en-US" altLang="en-US"/>
              <a:pPr>
                <a:spcBef>
                  <a:spcPct val="0"/>
                </a:spcBef>
              </a:pPr>
              <a:t>12</a:t>
            </a:fld>
            <a:endParaRPr lang="en-US" altLang="en-US"/>
          </a:p>
        </p:txBody>
      </p:sp>
    </p:spTree>
    <p:extLst>
      <p:ext uri="{BB962C8B-B14F-4D97-AF65-F5344CB8AC3E}">
        <p14:creationId xmlns:p14="http://schemas.microsoft.com/office/powerpoint/2010/main" val="366928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Supreme Court had a lot of cases to choose from in striking down the </a:t>
            </a:r>
            <a:r>
              <a:rPr lang="en-US" altLang="ja-JP" dirty="0"/>
              <a:t>separate but equal doctrine. The justices chose </a:t>
            </a:r>
            <a:r>
              <a:rPr lang="en-US" altLang="ja-JP" i="1" dirty="0"/>
              <a:t>Brown</a:t>
            </a:r>
            <a:r>
              <a:rPr lang="en-US" altLang="ja-JP" dirty="0"/>
              <a:t> in part because it was a case from outside the Deep South, and the Court wanted to send the message that discrimination was a national problem, not just a southern problem. The decision in </a:t>
            </a:r>
            <a:r>
              <a:rPr lang="en-US" altLang="ja-JP" i="1" dirty="0"/>
              <a:t>Brown</a:t>
            </a:r>
            <a:r>
              <a:rPr lang="en-US" altLang="ja-JP" dirty="0"/>
              <a:t> sent the message that the mere fact of separation or segregation makes for inequality. In other words, </a:t>
            </a:r>
            <a:r>
              <a:rPr lang="ja-JP" altLang="en-US" dirty="0"/>
              <a:t>“</a:t>
            </a:r>
            <a:r>
              <a:rPr lang="en-US" altLang="ja-JP" dirty="0"/>
              <a:t>separate but equal</a:t>
            </a:r>
            <a:r>
              <a:rPr lang="ja-JP" altLang="en-US" dirty="0"/>
              <a:t>”</a:t>
            </a:r>
            <a:r>
              <a:rPr lang="en-US" altLang="ja-JP" dirty="0"/>
              <a:t> is an oxymoron.</a:t>
            </a: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24C73AD-F5B6-3049-8549-EFF41AAEA384}" type="slidenum">
              <a:rPr lang="en-US" altLang="en-US"/>
              <a:pPr>
                <a:spcBef>
                  <a:spcPct val="0"/>
                </a:spcBef>
              </a:pPr>
              <a:t>13</a:t>
            </a:fld>
            <a:endParaRPr lang="en-US" altLang="en-US"/>
          </a:p>
        </p:txBody>
      </p:sp>
    </p:spTree>
    <p:extLst>
      <p:ext uri="{BB962C8B-B14F-4D97-AF65-F5344CB8AC3E}">
        <p14:creationId xmlns:p14="http://schemas.microsoft.com/office/powerpoint/2010/main" val="66256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i="1" dirty="0"/>
              <a:t>Brown v. Board of Education </a:t>
            </a:r>
            <a:r>
              <a:rPr lang="en-US" altLang="en-US" dirty="0"/>
              <a:t>is arguably the most famous Supreme Court case, but its tangible effects on racial equality are a matter of scholarly debate. In </a:t>
            </a:r>
            <a:r>
              <a:rPr lang="en-US" altLang="en-US" i="1" dirty="0"/>
              <a:t>The Hollow Hope</a:t>
            </a:r>
            <a:r>
              <a:rPr lang="en-US" altLang="en-US" dirty="0"/>
              <a:t>, Gerald Rosenberg makes a compelling case that the Court did not achieve all that much even in its most well-known decision. That said, the text points to two important legacies of </a:t>
            </a:r>
            <a:r>
              <a:rPr lang="en-US" altLang="en-US" i="1" dirty="0"/>
              <a:t>Brown</a:t>
            </a:r>
            <a:r>
              <a:rPr lang="en-US" altLang="en-US" dirty="0"/>
              <a:t>. First, </a:t>
            </a:r>
            <a:r>
              <a:rPr lang="en-US" altLang="en-US" i="1" dirty="0"/>
              <a:t>Brown</a:t>
            </a:r>
            <a:r>
              <a:rPr lang="en-US" altLang="en-US" dirty="0"/>
              <a:t> made clear that the states would no longer be able to engage in de jure segregation. Second, and more importantly, the decision in </a:t>
            </a:r>
            <a:r>
              <a:rPr lang="en-US" altLang="en-US" i="1" dirty="0"/>
              <a:t>Brown</a:t>
            </a:r>
            <a:r>
              <a:rPr lang="en-US" altLang="en-US" dirty="0"/>
              <a:t> represented a dramatic expansion of federal power to intervene with regulation of state and local governments, and even in the private sector.</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6BBB274-9A3B-1F43-9C19-E391CA43A06F}" type="slidenum">
              <a:rPr lang="en-US" altLang="en-US"/>
              <a:pPr>
                <a:spcBef>
                  <a:spcPct val="0"/>
                </a:spcBef>
              </a:pPr>
              <a:t>14</a:t>
            </a:fld>
            <a:endParaRPr lang="en-US" altLang="en-US"/>
          </a:p>
        </p:txBody>
      </p:sp>
    </p:spTree>
    <p:extLst>
      <p:ext uri="{BB962C8B-B14F-4D97-AF65-F5344CB8AC3E}">
        <p14:creationId xmlns:p14="http://schemas.microsoft.com/office/powerpoint/2010/main" val="758310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 </a:t>
            </a:r>
          </a:p>
          <a:p>
            <a:pPr eaLnBrk="1" hangingPunct="1">
              <a:spcBef>
                <a:spcPct val="0"/>
              </a:spcBef>
            </a:pPr>
            <a:r>
              <a:rPr lang="en-US" altLang="en-US" dirty="0"/>
              <a:t>There is some debate about this question, but it is useful to ask students and then get them to think about what caused southern schools to start desegregating in the mid-1960s.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5684FB3-A0FA-0F4A-9304-A34E32441294}" type="slidenum">
              <a:rPr lang="en-US" altLang="en-US"/>
              <a:pPr>
                <a:spcBef>
                  <a:spcPct val="0"/>
                </a:spcBef>
              </a:pPr>
              <a:t>15</a:t>
            </a:fld>
            <a:endParaRPr lang="en-US" altLang="en-US"/>
          </a:p>
        </p:txBody>
      </p:sp>
    </p:spTree>
    <p:extLst>
      <p:ext uri="{BB962C8B-B14F-4D97-AF65-F5344CB8AC3E}">
        <p14:creationId xmlns:p14="http://schemas.microsoft.com/office/powerpoint/2010/main" val="107866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text addresses the problem that individual participation in the civil rights movement made little sense, according to the rationality principle. After all, </a:t>
            </a:r>
            <a:r>
              <a:rPr lang="ja-JP" altLang="en-US" dirty="0"/>
              <a:t>“</a:t>
            </a:r>
            <a:r>
              <a:rPr lang="en-US" altLang="ja-JP" dirty="0"/>
              <a:t>Participation is costly in terms of time, and for civil rights marchers even one</a:t>
            </a:r>
            <a:r>
              <a:rPr lang="ja-JP" altLang="en-US" dirty="0"/>
              <a:t>’</a:t>
            </a:r>
            <a:r>
              <a:rPr lang="en-US" altLang="ja-JP" dirty="0"/>
              <a:t>s health or life was endangered</a:t>
            </a:r>
            <a:r>
              <a:rPr lang="ja-JP" altLang="en-US" dirty="0"/>
              <a:t>”</a:t>
            </a:r>
            <a:r>
              <a:rPr lang="en-US" altLang="ja-JP" dirty="0"/>
              <a:t> (p. 159). The text goes on to argue that individuals participated in civil rights marches because participation yielded an </a:t>
            </a:r>
            <a:r>
              <a:rPr lang="ja-JP" altLang="en-US" dirty="0"/>
              <a:t>“</a:t>
            </a:r>
            <a:r>
              <a:rPr lang="en-US" altLang="ja-JP" dirty="0"/>
              <a:t>experiential benefit.</a:t>
            </a:r>
            <a:r>
              <a:rPr lang="ja-JP" altLang="en-US" dirty="0"/>
              <a:t>”</a:t>
            </a:r>
            <a:r>
              <a:rPr lang="en-US" altLang="ja-JP" dirty="0"/>
              <a:t> It is useful to discuss this idea with students and ask them whether they buy the argument that participating in marches and protests and rallies (for instance, rallies for Bernie Sanders) yields an experiential benefit in their mind. If not, you might ask why they think civil rights marchers participated and why there is no mass social movement equivalent today. The text points out that we can reconcile the March on Washington with the </a:t>
            </a:r>
            <a:r>
              <a:rPr lang="en-US" altLang="ja-JP" dirty="0" smtClean="0"/>
              <a:t>collective</a:t>
            </a:r>
            <a:r>
              <a:rPr lang="en-US" altLang="ja-JP" baseline="0" dirty="0" smtClean="0"/>
              <a:t> </a:t>
            </a:r>
            <a:r>
              <a:rPr lang="en-US" altLang="ja-JP" dirty="0" smtClean="0"/>
              <a:t>action </a:t>
            </a:r>
            <a:r>
              <a:rPr lang="en-US" altLang="ja-JP" dirty="0"/>
              <a:t>principle by understanding that sometimes people do things </a:t>
            </a:r>
            <a:r>
              <a:rPr lang="ja-JP" altLang="en-US" dirty="0"/>
              <a:t>“</a:t>
            </a:r>
            <a:r>
              <a:rPr lang="en-US" altLang="ja-JP" dirty="0"/>
              <a:t>because they like doing them—they feel free of guilt, they take pleasure in the activity for its own sake.</a:t>
            </a:r>
            <a:r>
              <a:rPr lang="ja-JP" altLang="en-US" dirty="0"/>
              <a:t>”</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98B3344-E65D-A447-A324-2218AF183489}" type="slidenum">
              <a:rPr lang="en-US" altLang="en-US"/>
              <a:pPr>
                <a:spcBef>
                  <a:spcPct val="0"/>
                </a:spcBef>
              </a:pPr>
              <a:t>16</a:t>
            </a:fld>
            <a:endParaRPr lang="en-US" altLang="en-US"/>
          </a:p>
        </p:txBody>
      </p:sp>
    </p:spTree>
    <p:extLst>
      <p:ext uri="{BB962C8B-B14F-4D97-AF65-F5344CB8AC3E}">
        <p14:creationId xmlns:p14="http://schemas.microsoft.com/office/powerpoint/2010/main" val="141082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9D24660-0510-434D-9C10-A774F5BB4030}" type="slidenum">
              <a:rPr lang="en-US" altLang="en-US"/>
              <a:pPr>
                <a:spcBef>
                  <a:spcPct val="0"/>
                </a:spcBef>
              </a:pPr>
              <a:t>17</a:t>
            </a:fld>
            <a:endParaRPr lang="en-US" altLang="en-US"/>
          </a:p>
        </p:txBody>
      </p:sp>
    </p:spTree>
    <p:extLst>
      <p:ext uri="{BB962C8B-B14F-4D97-AF65-F5344CB8AC3E}">
        <p14:creationId xmlns:p14="http://schemas.microsoft.com/office/powerpoint/2010/main" val="3413876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It is useful to point out to students that major action on desegregation and civil rights generally only happened after the civil rights movement and the March on Washington (1963). In the </a:t>
            </a:r>
            <a:r>
              <a:rPr lang="en-US" altLang="en-US" i="1" dirty="0"/>
              <a:t>Swann v. Charlotte </a:t>
            </a:r>
            <a:r>
              <a:rPr lang="en-US" altLang="en-US" dirty="0"/>
              <a:t>(1971) decision, the Court held that state-imposed desegregation could be imposed including busing of children long distances to integrate schools.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FF47350-5CE1-8848-ABAB-C78F582F9E53}" type="slidenum">
              <a:rPr lang="en-US" altLang="en-US"/>
              <a:pPr>
                <a:spcBef>
                  <a:spcPct val="0"/>
                </a:spcBef>
              </a:pPr>
              <a:t>19</a:t>
            </a:fld>
            <a:endParaRPr lang="en-US" altLang="en-US"/>
          </a:p>
        </p:txBody>
      </p:sp>
    </p:spTree>
    <p:extLst>
      <p:ext uri="{BB962C8B-B14F-4D97-AF65-F5344CB8AC3E}">
        <p14:creationId xmlns:p14="http://schemas.microsoft.com/office/powerpoint/2010/main" val="180794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C55021D-778A-3943-9765-2C74CE66D6D6}" type="slidenum">
              <a:rPr lang="en-US" altLang="en-US"/>
              <a:pPr>
                <a:spcBef>
                  <a:spcPct val="0"/>
                </a:spcBef>
              </a:pPr>
              <a:t>20</a:t>
            </a:fld>
            <a:endParaRPr lang="en-US" altLang="en-US"/>
          </a:p>
        </p:txBody>
      </p:sp>
    </p:spTree>
    <p:extLst>
      <p:ext uri="{BB962C8B-B14F-4D97-AF65-F5344CB8AC3E}">
        <p14:creationId xmlns:p14="http://schemas.microsoft.com/office/powerpoint/2010/main" val="2344917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Discussion/Activity:</a:t>
            </a:r>
          </a:p>
          <a:p>
            <a:pPr eaLnBrk="1" hangingPunct="1">
              <a:spcBef>
                <a:spcPct val="0"/>
              </a:spcBef>
            </a:pPr>
            <a:r>
              <a:rPr lang="en-US" altLang="en-US" dirty="0"/>
              <a:t>One way to bring a consideration of gender discrimination up to the present is to discuss the Lilly Ledbetter case and law. In a 2007 case dealing with gender discrimination, the Supreme Court ruled that employers cannot be sued for pay discrimination under Title VII of the Civil Rights Act if the claims are based on decisions made more than 180 days earlier. Outrage in Congress about the 5–4 decision led to the Lilly Ledbetter Fair Pay Act of 2009, which amended Title VII of the Civil Rights Act to reset the 180-day clock every time a new discrimination-based paycheck is received. The case can be used to spark a discussion about how we might know or how we might prove whether gender discrimination is taking place. In addition, the example of the Ledbetter case highlights the policy principle: political outcomes are the products of individual preferences and institutional procedures.</a:t>
            </a:r>
          </a:p>
          <a:p>
            <a:pPr eaLnBrk="1" hangingPunct="1">
              <a:spcBef>
                <a:spcPct val="0"/>
              </a:spcBef>
            </a:pPr>
            <a:endParaRPr lang="en-US" altLang="en-US" b="1"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0FD31BF-B61F-BC46-949A-C718686B9DD8}" type="slidenum">
              <a:rPr lang="en-US" altLang="en-US"/>
              <a:pPr>
                <a:spcBef>
                  <a:spcPct val="0"/>
                </a:spcBef>
              </a:pPr>
              <a:t>21</a:t>
            </a:fld>
            <a:endParaRPr lang="en-US" altLang="en-US"/>
          </a:p>
        </p:txBody>
      </p:sp>
    </p:spTree>
    <p:extLst>
      <p:ext uri="{BB962C8B-B14F-4D97-AF65-F5344CB8AC3E}">
        <p14:creationId xmlns:p14="http://schemas.microsoft.com/office/powerpoint/2010/main" val="261285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Of course, civil rights is about more than just participation in the political process, but it is useful to point out this key way in which civil rights interacts with one of the key principles of politics.</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C02F302-C556-A143-BE56-FD383EB54200}" type="slidenum">
              <a:rPr lang="en-US" altLang="en-US"/>
              <a:pPr>
                <a:spcBef>
                  <a:spcPct val="0"/>
                </a:spcBef>
              </a:pPr>
              <a:t>3</a:t>
            </a:fld>
            <a:endParaRPr lang="en-US" altLang="en-US"/>
          </a:p>
        </p:txBody>
      </p:sp>
    </p:spTree>
    <p:extLst>
      <p:ext uri="{BB962C8B-B14F-4D97-AF65-F5344CB8AC3E}">
        <p14:creationId xmlns:p14="http://schemas.microsoft.com/office/powerpoint/2010/main" val="3900525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Intermediate scrutiny is the test used by the Supreme Court in gender discrimination cases, which places the burden of proof partially on the government and partially on the challengers to show that the law in question is constitutional.</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E3F03F6-1C40-F444-A149-25B2D8F8CAA6}" type="slidenum">
              <a:rPr lang="en-US" altLang="en-US"/>
              <a:pPr>
                <a:spcBef>
                  <a:spcPct val="0"/>
                </a:spcBef>
              </a:pPr>
              <a:t>22</a:t>
            </a:fld>
            <a:endParaRPr lang="en-US" altLang="en-US"/>
          </a:p>
        </p:txBody>
      </p:sp>
    </p:spTree>
    <p:extLst>
      <p:ext uri="{BB962C8B-B14F-4D97-AF65-F5344CB8AC3E}">
        <p14:creationId xmlns:p14="http://schemas.microsoft.com/office/powerpoint/2010/main" val="405021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A3DD7B3-1404-C74B-9821-D06E7ECC2D3F}" type="slidenum">
              <a:rPr lang="en-US" altLang="en-US"/>
              <a:pPr>
                <a:spcBef>
                  <a:spcPct val="0"/>
                </a:spcBef>
              </a:pPr>
              <a:t>23</a:t>
            </a:fld>
            <a:endParaRPr lang="en-US" altLang="en-US"/>
          </a:p>
        </p:txBody>
      </p:sp>
    </p:spTree>
    <p:extLst>
      <p:ext uri="{BB962C8B-B14F-4D97-AF65-F5344CB8AC3E}">
        <p14:creationId xmlns:p14="http://schemas.microsoft.com/office/powerpoint/2010/main" val="375746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5878ACF-5210-6D4A-98E7-D4A8E64CE415}" type="slidenum">
              <a:rPr lang="en-US" altLang="en-US"/>
              <a:pPr>
                <a:spcBef>
                  <a:spcPct val="0"/>
                </a:spcBef>
              </a:pPr>
              <a:t>24</a:t>
            </a:fld>
            <a:endParaRPr lang="en-US" altLang="en-US"/>
          </a:p>
        </p:txBody>
      </p:sp>
    </p:spTree>
    <p:extLst>
      <p:ext uri="{BB962C8B-B14F-4D97-AF65-F5344CB8AC3E}">
        <p14:creationId xmlns:p14="http://schemas.microsoft.com/office/powerpoint/2010/main" val="294488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801A785-C0AA-5040-A6D2-AA201577D4F6}" type="slidenum">
              <a:rPr lang="en-US" altLang="en-US">
                <a:solidFill>
                  <a:srgbClr val="000000"/>
                </a:solidFill>
              </a:rPr>
              <a:pPr>
                <a:spcBef>
                  <a:spcPct val="0"/>
                </a:spcBef>
              </a:pPr>
              <a:t>25</a:t>
            </a:fld>
            <a:endParaRPr lang="en-US" altLang="en-US">
              <a:solidFill>
                <a:srgbClr val="000000"/>
              </a:solidFill>
            </a:endParaRPr>
          </a:p>
        </p:txBody>
      </p:sp>
    </p:spTree>
    <p:extLst>
      <p:ext uri="{BB962C8B-B14F-4D97-AF65-F5344CB8AC3E}">
        <p14:creationId xmlns:p14="http://schemas.microsoft.com/office/powerpoint/2010/main" val="3333912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FE51C60-AD6E-2D48-8551-BE3821014CBB}" type="slidenum">
              <a:rPr lang="en-US" altLang="en-US"/>
              <a:pPr>
                <a:spcBef>
                  <a:spcPct val="0"/>
                </a:spcBef>
              </a:pPr>
              <a:t>26</a:t>
            </a:fld>
            <a:endParaRPr lang="en-US" altLang="en-US"/>
          </a:p>
        </p:txBody>
      </p:sp>
    </p:spTree>
    <p:extLst>
      <p:ext uri="{BB962C8B-B14F-4D97-AF65-F5344CB8AC3E}">
        <p14:creationId xmlns:p14="http://schemas.microsoft.com/office/powerpoint/2010/main" val="502615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When civil rights is discussed, students usually immediately think of the civil rights movement of the 1960s and African Americans in particular. But a discussion about discrimination against the LGBTQ communities is a good way to make it clear that civil rights are about more than race.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1570F55-BD02-1242-A36E-F737C31400A2}" type="slidenum">
              <a:rPr lang="en-US" altLang="en-US"/>
              <a:pPr>
                <a:spcBef>
                  <a:spcPct val="0"/>
                </a:spcBef>
              </a:pPr>
              <a:t>27</a:t>
            </a:fld>
            <a:endParaRPr lang="en-US" altLang="en-US"/>
          </a:p>
        </p:txBody>
      </p:sp>
    </p:spTree>
    <p:extLst>
      <p:ext uri="{BB962C8B-B14F-4D97-AF65-F5344CB8AC3E}">
        <p14:creationId xmlns:p14="http://schemas.microsoft.com/office/powerpoint/2010/main" val="3093757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issue of gay marriage in particular can spark good discussion because it cuts across a variety of other areas covered in this and previous chapters. There are federalism issues (should one state be allowed not to recognize a legal gay marriage from another state?), there are civil liberties issues (right to privacy and </a:t>
            </a:r>
            <a:r>
              <a:rPr lang="en-US" altLang="en-US" i="1" dirty="0"/>
              <a:t>Bowers</a:t>
            </a:r>
            <a:r>
              <a:rPr lang="en-US" altLang="en-US" dirty="0"/>
              <a:t>), and there are equal-protection issues (discrimination). A possible writing assignment or class discussion would be to ask students to imagine they are writing a brief for the Supreme Court in </a:t>
            </a:r>
            <a:r>
              <a:rPr lang="en-US" altLang="en-US" i="1" dirty="0"/>
              <a:t>Obergefell v. Hodges</a:t>
            </a:r>
            <a:r>
              <a:rPr lang="en-US" altLang="en-US" dirty="0"/>
              <a:t>. What constitutional arguments could they come up with on either side of this question?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687F81E-A624-3A4A-BECD-30AF8D82F901}" type="slidenum">
              <a:rPr lang="en-US" altLang="en-US">
                <a:solidFill>
                  <a:srgbClr val="000000"/>
                </a:solidFill>
              </a:rPr>
              <a:pPr>
                <a:spcBef>
                  <a:spcPct val="0"/>
                </a:spcBef>
              </a:pPr>
              <a:t>28</a:t>
            </a:fld>
            <a:endParaRPr lang="en-US" altLang="en-US">
              <a:solidFill>
                <a:srgbClr val="000000"/>
              </a:solidFill>
            </a:endParaRPr>
          </a:p>
        </p:txBody>
      </p:sp>
    </p:spTree>
    <p:extLst>
      <p:ext uri="{BB962C8B-B14F-4D97-AF65-F5344CB8AC3E}">
        <p14:creationId xmlns:p14="http://schemas.microsoft.com/office/powerpoint/2010/main" val="395900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u="sng"/>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D2602BF-7FC3-A34D-9820-D09F960268DB}" type="slidenum">
              <a:rPr lang="en-US" altLang="en-US"/>
              <a:pPr>
                <a:spcBef>
                  <a:spcPct val="0"/>
                </a:spcBef>
              </a:pPr>
              <a:t>29</a:t>
            </a:fld>
            <a:endParaRPr lang="en-US" altLang="en-US"/>
          </a:p>
        </p:txBody>
      </p:sp>
    </p:spTree>
    <p:extLst>
      <p:ext uri="{BB962C8B-B14F-4D97-AF65-F5344CB8AC3E}">
        <p14:creationId xmlns:p14="http://schemas.microsoft.com/office/powerpoint/2010/main" val="3819336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CA958D1-3634-DD4B-B48E-FD494CA9A2E4}" type="slidenum">
              <a:rPr lang="en-US" altLang="en-US"/>
              <a:pPr>
                <a:spcBef>
                  <a:spcPct val="0"/>
                </a:spcBef>
              </a:pPr>
              <a:t>30</a:t>
            </a:fld>
            <a:endParaRPr lang="en-US" altLang="en-US"/>
          </a:p>
        </p:txBody>
      </p:sp>
    </p:spTree>
    <p:extLst>
      <p:ext uri="{BB962C8B-B14F-4D97-AF65-F5344CB8AC3E}">
        <p14:creationId xmlns:p14="http://schemas.microsoft.com/office/powerpoint/2010/main" val="3530422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7FF07F6-12D5-C447-AC2A-1D0ABB75D237}" type="slidenum">
              <a:rPr lang="en-US" altLang="en-US"/>
              <a:pPr>
                <a:spcBef>
                  <a:spcPct val="0"/>
                </a:spcBef>
              </a:pPr>
              <a:t>31</a:t>
            </a:fld>
            <a:endParaRPr lang="en-US" altLang="en-US"/>
          </a:p>
        </p:txBody>
      </p:sp>
    </p:spTree>
    <p:extLst>
      <p:ext uri="{BB962C8B-B14F-4D97-AF65-F5344CB8AC3E}">
        <p14:creationId xmlns:p14="http://schemas.microsoft.com/office/powerpoint/2010/main" val="227916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 1994, the state of California passed Proposition 187, which sought to deny services provided by the state, including health care and education, to undocumented immigrants. A federal district court eventually struck down key provisions of Proposition 187 on the grounds that regulation of immigration is a federal responsibility, but the case also raised important equal-protection issues. In its 1982 ruling in </a:t>
            </a:r>
            <a:r>
              <a:rPr lang="en-US" altLang="en-US" i="1" dirty="0" err="1"/>
              <a:t>Plyler</a:t>
            </a:r>
            <a:r>
              <a:rPr lang="en-US" altLang="en-US" i="1" dirty="0"/>
              <a:t> v. Doe</a:t>
            </a:r>
            <a:r>
              <a:rPr lang="en-US" altLang="en-US" dirty="0"/>
              <a:t>, the Supreme Court invalidated a Texas statute that sought to deny public education benefits (at the K-12 level) to undocumented children. Although the decision in </a:t>
            </a:r>
            <a:r>
              <a:rPr lang="en-US" altLang="en-US" i="1" dirty="0" err="1"/>
              <a:t>Plyler</a:t>
            </a:r>
            <a:r>
              <a:rPr lang="en-US" altLang="en-US" i="1" dirty="0"/>
              <a:t> v. Doe</a:t>
            </a:r>
            <a:r>
              <a:rPr lang="en-US" altLang="en-US" dirty="0"/>
              <a:t> was 5</a:t>
            </a:r>
            <a:r>
              <a:rPr lang="en-US" sz="1200" kern="1200" dirty="0">
                <a:solidFill>
                  <a:schemeClr val="tx1"/>
                </a:solidFill>
                <a:effectLst/>
                <a:latin typeface="+mn-lt"/>
                <a:ea typeface="ＭＳ Ｐゴシック" charset="-128"/>
                <a:cs typeface="ＭＳ Ｐゴシック" pitchFamily="1" charset="-128"/>
              </a:rPr>
              <a:t>–</a:t>
            </a:r>
            <a:r>
              <a:rPr lang="en-US" altLang="en-US" dirty="0"/>
              <a:t>4, the decision still stands today despite the ideological balance of the Court having shifted since then.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6E102C7-9579-E949-B641-7BD5DF26DEBC}" type="slidenum">
              <a:rPr lang="en-US" altLang="en-US"/>
              <a:pPr>
                <a:spcBef>
                  <a:spcPct val="0"/>
                </a:spcBef>
              </a:pPr>
              <a:t>4</a:t>
            </a:fld>
            <a:endParaRPr lang="en-US" altLang="en-US"/>
          </a:p>
        </p:txBody>
      </p:sp>
    </p:spTree>
    <p:extLst>
      <p:ext uri="{BB962C8B-B14F-4D97-AF65-F5344CB8AC3E}">
        <p14:creationId xmlns:p14="http://schemas.microsoft.com/office/powerpoint/2010/main" val="98643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Discussion/Audio:</a:t>
            </a:r>
          </a:p>
          <a:p>
            <a:pPr eaLnBrk="1" hangingPunct="1">
              <a:spcBef>
                <a:spcPct val="0"/>
              </a:spcBef>
            </a:pPr>
            <a:r>
              <a:rPr lang="en-US" altLang="en-US" dirty="0"/>
              <a:t>It is useful to have students listen to the opinion announcements in both </a:t>
            </a:r>
            <a:r>
              <a:rPr lang="en-US" altLang="en-US" i="1" dirty="0"/>
              <a:t>Gratz</a:t>
            </a:r>
            <a:r>
              <a:rPr lang="en-US" altLang="en-US" dirty="0"/>
              <a:t> and </a:t>
            </a:r>
            <a:r>
              <a:rPr lang="en-US" altLang="en-US" i="1" dirty="0" err="1"/>
              <a:t>Grutter</a:t>
            </a:r>
            <a:r>
              <a:rPr lang="en-US" altLang="en-US" i="1" dirty="0"/>
              <a:t>,</a:t>
            </a:r>
            <a:r>
              <a:rPr lang="en-US" altLang="en-US" dirty="0"/>
              <a:t> as the Court outlines the distinction between the two different affirmative action systems in place at the University of Michigan.</a:t>
            </a:r>
          </a:p>
          <a:p>
            <a:pPr eaLnBrk="1" hangingPunct="1">
              <a:spcBef>
                <a:spcPct val="0"/>
              </a:spcBef>
            </a:pPr>
            <a:endParaRPr lang="en-US" altLang="en-US" dirty="0"/>
          </a:p>
          <a:p>
            <a:pPr eaLnBrk="1" hangingPunct="1">
              <a:spcBef>
                <a:spcPct val="0"/>
              </a:spcBef>
            </a:pPr>
            <a:r>
              <a:rPr lang="en-US" altLang="en-US" dirty="0"/>
              <a:t>The opinion announcement can be found here for </a:t>
            </a:r>
            <a:r>
              <a:rPr lang="en-US" altLang="en-US" i="1" dirty="0"/>
              <a:t>Gratz v. Bollinger</a:t>
            </a:r>
            <a:r>
              <a:rPr lang="en-US" altLang="en-US" dirty="0"/>
              <a:t>: http://www.oyez.org/cases/2000-2009/2002/2002_02_516.</a:t>
            </a:r>
          </a:p>
          <a:p>
            <a:pPr eaLnBrk="1" hangingPunct="1">
              <a:spcBef>
                <a:spcPct val="0"/>
              </a:spcBef>
            </a:pPr>
            <a:endParaRPr lang="en-US" altLang="en-US" dirty="0"/>
          </a:p>
          <a:p>
            <a:pPr eaLnBrk="1" hangingPunct="1">
              <a:spcBef>
                <a:spcPct val="0"/>
              </a:spcBef>
            </a:pPr>
            <a:r>
              <a:rPr lang="en-US" altLang="en-US" dirty="0"/>
              <a:t>The opinion announcement can be found here for </a:t>
            </a:r>
            <a:r>
              <a:rPr lang="en-US" altLang="en-US" i="1" dirty="0" err="1"/>
              <a:t>Grutter</a:t>
            </a:r>
            <a:r>
              <a:rPr lang="en-US" altLang="en-US" i="1" dirty="0"/>
              <a:t> v. Bollinger</a:t>
            </a:r>
            <a:r>
              <a:rPr lang="en-US" altLang="en-US" dirty="0"/>
              <a:t>: http://www.oyez.org/cases/2000-2009/2002/2002_02_241.</a:t>
            </a:r>
          </a:p>
          <a:p>
            <a:pPr eaLnBrk="1" hangingPunct="1">
              <a:spcBef>
                <a:spcPct val="0"/>
              </a:spcBef>
            </a:pPr>
            <a:endParaRPr lang="en-US" altLang="en-US" dirty="0"/>
          </a:p>
          <a:p>
            <a:pPr eaLnBrk="1" hangingPunct="1">
              <a:spcBef>
                <a:spcPct val="0"/>
              </a:spcBef>
            </a:pPr>
            <a:r>
              <a:rPr lang="en-US" altLang="en-US" dirty="0"/>
              <a:t>After listening to both opinions, ask students if they think the two decisions make sense together. Then ask students if they think universities have clear guidance from these cases on how they could tailor an affirmative action policy. The Supreme Court recently passed on an opportunity to substantially revise its view on the constitutionality of affirmative action in </a:t>
            </a:r>
            <a:r>
              <a:rPr lang="en-US" altLang="en-US" i="1" dirty="0"/>
              <a:t>Fisher v. University of Texas</a:t>
            </a:r>
            <a:r>
              <a:rPr lang="en-US" altLang="en-US" dirty="0"/>
              <a:t>.</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B02B2FB-6EEC-BC46-8D32-D64643681450}" type="slidenum">
              <a:rPr lang="en-US" altLang="en-US"/>
              <a:pPr>
                <a:spcBef>
                  <a:spcPct val="0"/>
                </a:spcBef>
              </a:pPr>
              <a:t>32</a:t>
            </a:fld>
            <a:endParaRPr lang="en-US" altLang="en-US"/>
          </a:p>
        </p:txBody>
      </p:sp>
    </p:spTree>
    <p:extLst>
      <p:ext uri="{BB962C8B-B14F-4D97-AF65-F5344CB8AC3E}">
        <p14:creationId xmlns:p14="http://schemas.microsoft.com/office/powerpoint/2010/main" val="625526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141C8BF-CC6E-3240-8BF3-78E26755BA16}" type="slidenum">
              <a:rPr lang="en-US" altLang="en-US"/>
              <a:pPr>
                <a:spcBef>
                  <a:spcPct val="0"/>
                </a:spcBef>
              </a:pPr>
              <a:t>33</a:t>
            </a:fld>
            <a:endParaRPr lang="en-US" altLang="en-US"/>
          </a:p>
        </p:txBody>
      </p:sp>
    </p:spTree>
    <p:extLst>
      <p:ext uri="{BB962C8B-B14F-4D97-AF65-F5344CB8AC3E}">
        <p14:creationId xmlns:p14="http://schemas.microsoft.com/office/powerpoint/2010/main" val="413890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en-US" b="1" dirty="0"/>
              <a:t>Answer: B. </a:t>
            </a:r>
            <a:r>
              <a:rPr lang="en-US" b="1" dirty="0">
                <a:latin typeface="Helvetica"/>
                <a:cs typeface="Helvetica"/>
              </a:rPr>
              <a:t>constitutional as long as race is not too big a factor.</a:t>
            </a:r>
          </a:p>
          <a:p>
            <a:pPr eaLnBrk="1" hangingPunct="1">
              <a:spcBef>
                <a:spcPct val="0"/>
              </a:spcBef>
            </a:pPr>
            <a:endParaRPr lang="en-US" altLang="en-US" b="1"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970F17F-2853-BE43-898B-DC8437F3E069}" type="slidenum">
              <a:rPr lang="en-US" altLang="en-US"/>
              <a:pPr>
                <a:spcBef>
                  <a:spcPct val="0"/>
                </a:spcBef>
              </a:pPr>
              <a:t>34</a:t>
            </a:fld>
            <a:endParaRPr lang="en-US" altLang="en-US"/>
          </a:p>
        </p:txBody>
      </p:sp>
    </p:spTree>
    <p:extLst>
      <p:ext uri="{BB962C8B-B14F-4D97-AF65-F5344CB8AC3E}">
        <p14:creationId xmlns:p14="http://schemas.microsoft.com/office/powerpoint/2010/main" val="3737281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en-US" b="1" dirty="0"/>
              <a:t>Answer: B. </a:t>
            </a:r>
            <a:r>
              <a:rPr lang="en-US" b="1" dirty="0">
                <a:latin typeface="Helvetica"/>
                <a:cs typeface="Helvetica"/>
              </a:rPr>
              <a:t>constitutional as long as race is not too big a factor.</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12870AE-BEB3-D54E-B247-1237C87E48BE}" type="slidenum">
              <a:rPr lang="en-US" altLang="en-US"/>
              <a:pPr>
                <a:spcBef>
                  <a:spcPct val="0"/>
                </a:spcBef>
              </a:pPr>
              <a:t>35</a:t>
            </a:fld>
            <a:endParaRPr lang="en-US" altLang="en-US"/>
          </a:p>
        </p:txBody>
      </p:sp>
    </p:spTree>
    <p:extLst>
      <p:ext uri="{BB962C8B-B14F-4D97-AF65-F5344CB8AC3E}">
        <p14:creationId xmlns:p14="http://schemas.microsoft.com/office/powerpoint/2010/main" val="3607331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A1B9833-6A6E-C742-88A2-78FF914D0F0E}" type="slidenum">
              <a:rPr lang="en-US" altLang="en-US"/>
              <a:pPr>
                <a:spcBef>
                  <a:spcPct val="0"/>
                </a:spcBef>
              </a:pPr>
              <a:t>36</a:t>
            </a:fld>
            <a:endParaRPr lang="en-US" altLang="en-US"/>
          </a:p>
        </p:txBody>
      </p:sp>
    </p:spTree>
    <p:extLst>
      <p:ext uri="{BB962C8B-B14F-4D97-AF65-F5344CB8AC3E}">
        <p14:creationId xmlns:p14="http://schemas.microsoft.com/office/powerpoint/2010/main" val="329584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An inclusive restroom that people of any gender identity may use.</a:t>
            </a:r>
            <a:endParaRPr lang="en-US" dirty="0"/>
          </a:p>
        </p:txBody>
      </p:sp>
      <p:sp>
        <p:nvSpPr>
          <p:cNvPr id="4" name="Slide Number Placeholder 3"/>
          <p:cNvSpPr>
            <a:spLocks noGrp="1"/>
          </p:cNvSpPr>
          <p:nvPr>
            <p:ph type="sldNum" sz="quarter" idx="10"/>
          </p:nvPr>
        </p:nvSpPr>
        <p:spPr/>
        <p:txBody>
          <a:bodyPr/>
          <a:lstStyle/>
          <a:p>
            <a:pPr>
              <a:defRPr/>
            </a:pPr>
            <a:fld id="{455BE401-0600-1E40-9807-6F055DA0BEFF}" type="slidenum">
              <a:rPr lang="en-US" altLang="en-US" smtClean="0"/>
              <a:pPr>
                <a:defRPr/>
              </a:pPr>
              <a:t>38</a:t>
            </a:fld>
            <a:endParaRPr lang="en-US" altLang="en-US"/>
          </a:p>
        </p:txBody>
      </p:sp>
    </p:spTree>
    <p:extLst>
      <p:ext uri="{BB962C8B-B14F-4D97-AF65-F5344CB8AC3E}">
        <p14:creationId xmlns:p14="http://schemas.microsoft.com/office/powerpoint/2010/main" val="44011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Historically, women, people of color, and low-income people have faced institutional barriers to participating in collective political processes. When formal avenues of participation, such as voting, are closed, these groups have turned to advocacy organizations as a means to offset this paucity of legislative representation. Indeed, for many years, national advocacy organizations offered some of the only political voice and visibility available to groups such as African Americans in the South and women of all races, who were denied formal voting rights until well into the twentieth century. Long before most women could vote, for example, the National American Woman Suffrage Association mounted protests and lobbied legislators.</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The extension of certain formally recognized civil rights to women, people of color, and low-income people has not ended the need for advocacy organizations, however, and the second half of the twentieth century witnessed an explosion in the number of organizations representing these groups. By speaking for marginalized populations on the national political stage, such organizations provide a crucial bridge between the often unheard political voices of underrepresented groups and government institutions, helping reduce racial, gender, and sex-based discrimination and create new resources and opportunities for low-income people.</a:t>
            </a:r>
            <a:endParaRPr lang="en-US" dirty="0"/>
          </a:p>
        </p:txBody>
      </p:sp>
      <p:sp>
        <p:nvSpPr>
          <p:cNvPr id="4" name="Slide Number Placeholder 3"/>
          <p:cNvSpPr>
            <a:spLocks noGrp="1"/>
          </p:cNvSpPr>
          <p:nvPr>
            <p:ph type="sldNum" sz="quarter" idx="10"/>
          </p:nvPr>
        </p:nvSpPr>
        <p:spPr/>
        <p:txBody>
          <a:bodyPr/>
          <a:lstStyle/>
          <a:p>
            <a:pPr>
              <a:defRPr/>
            </a:pPr>
            <a:fld id="{455BE401-0600-1E40-9807-6F055DA0BEFF}" type="slidenum">
              <a:rPr lang="en-US" altLang="en-US" smtClean="0"/>
              <a:pPr>
                <a:defRPr/>
              </a:pPr>
              <a:t>39</a:t>
            </a:fld>
            <a:endParaRPr lang="en-US" altLang="en-US"/>
          </a:p>
        </p:txBody>
      </p:sp>
    </p:spTree>
    <p:extLst>
      <p:ext uri="{BB962C8B-B14F-4D97-AF65-F5344CB8AC3E}">
        <p14:creationId xmlns:p14="http://schemas.microsoft.com/office/powerpoint/2010/main" val="1978509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But while the proliferation of advocacy organizations is a striking feature of contemporary American politics, the extent to which these groups have leveled the representational playing field is unclear. First, the growth in the number of social and economic justice organizations has been vastly outpaced by increased numbers of business and professional organizations, and organizations that represent marginalized groups constitute only a modest proportion of the larger interest group universe.</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Advocacy organizations that represent women, people of color, and low-income people have also been criticized for focusing on the needs of the more advantaged members of the marginalized constituencies. Research confirms the validity of this criticism: a survey of 286 organizations found that women’s and African American groups, for example, were much more active on affirmative action in higher education than they were on the welfare reform legislation that passed in 1996, which had major implications for low-income women and people of color. Although advocacy organizations can fall short, many take deliberate steps to more effectively represent disadvantaged constituents.</a:t>
            </a:r>
            <a:endParaRPr lang="en-US" dirty="0"/>
          </a:p>
        </p:txBody>
      </p:sp>
      <p:sp>
        <p:nvSpPr>
          <p:cNvPr id="4" name="Slide Number Placeholder 3"/>
          <p:cNvSpPr>
            <a:spLocks noGrp="1"/>
          </p:cNvSpPr>
          <p:nvPr>
            <p:ph type="sldNum" sz="quarter" idx="10"/>
          </p:nvPr>
        </p:nvSpPr>
        <p:spPr/>
        <p:txBody>
          <a:bodyPr/>
          <a:lstStyle/>
          <a:p>
            <a:pPr>
              <a:defRPr/>
            </a:pPr>
            <a:fld id="{455BE401-0600-1E40-9807-6F055DA0BEFF}" type="slidenum">
              <a:rPr lang="en-US" altLang="en-US" smtClean="0"/>
              <a:pPr>
                <a:defRPr/>
              </a:pPr>
              <a:t>40</a:t>
            </a:fld>
            <a:endParaRPr lang="en-US" altLang="en-US"/>
          </a:p>
        </p:txBody>
      </p:sp>
    </p:spTree>
    <p:extLst>
      <p:ext uri="{BB962C8B-B14F-4D97-AF65-F5344CB8AC3E}">
        <p14:creationId xmlns:p14="http://schemas.microsoft.com/office/powerpoint/2010/main" val="61310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Some students may be surprised to learn that the march toward greater civil rights has not always been a linear one. As the text points out, noncitizen and African American inhabitants of the state of New York were allowed to vote from 1777 until a revision to the state Constitution was adopted in 1821 to deny voting rights to these groups. While the general flow of history has been to expand civil rights, there have been significant and dramatic steps backward.</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35899BE-174C-FC45-A93F-D189C41AA106}" type="slidenum">
              <a:rPr lang="en-US" altLang="en-US"/>
              <a:pPr>
                <a:spcBef>
                  <a:spcPct val="0"/>
                </a:spcBef>
              </a:pPr>
              <a:t>5</a:t>
            </a:fld>
            <a:endParaRPr lang="en-US" altLang="en-US"/>
          </a:p>
        </p:txBody>
      </p:sp>
    </p:spTree>
    <p:extLst>
      <p:ext uri="{BB962C8B-B14F-4D97-AF65-F5344CB8AC3E}">
        <p14:creationId xmlns:p14="http://schemas.microsoft.com/office/powerpoint/2010/main" val="22833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AAD9524-2BB1-C048-A885-FBA37BE7A539}" type="slidenum">
              <a:rPr lang="en-US" altLang="en-US"/>
              <a:pPr>
                <a:spcBef>
                  <a:spcPct val="0"/>
                </a:spcBef>
              </a:pPr>
              <a:t>6</a:t>
            </a:fld>
            <a:endParaRPr lang="en-US" altLang="en-US"/>
          </a:p>
        </p:txBody>
      </p:sp>
    </p:spTree>
    <p:extLst>
      <p:ext uri="{BB962C8B-B14F-4D97-AF65-F5344CB8AC3E}">
        <p14:creationId xmlns:p14="http://schemas.microsoft.com/office/powerpoint/2010/main" val="20435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19992A5-B698-FA43-8E98-6A9623DA5E43}" type="slidenum">
              <a:rPr lang="en-US" altLang="en-US"/>
              <a:pPr>
                <a:spcBef>
                  <a:spcPct val="0"/>
                </a:spcBef>
              </a:pPr>
              <a:t>7</a:t>
            </a:fld>
            <a:endParaRPr lang="en-US" altLang="en-US"/>
          </a:p>
        </p:txBody>
      </p:sp>
    </p:spTree>
    <p:extLst>
      <p:ext uri="{BB962C8B-B14F-4D97-AF65-F5344CB8AC3E}">
        <p14:creationId xmlns:p14="http://schemas.microsoft.com/office/powerpoint/2010/main" val="249002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52E8059-96B6-B44E-A268-C79E3ED4986F}" type="slidenum">
              <a:rPr lang="en-US" altLang="en-US">
                <a:solidFill>
                  <a:srgbClr val="000000"/>
                </a:solidFill>
              </a:rPr>
              <a:pPr>
                <a:spcBef>
                  <a:spcPct val="0"/>
                </a:spcBef>
              </a:pPr>
              <a:t>8</a:t>
            </a:fld>
            <a:endParaRPr lang="en-US" altLang="en-US">
              <a:solidFill>
                <a:srgbClr val="000000"/>
              </a:solidFill>
            </a:endParaRPr>
          </a:p>
        </p:txBody>
      </p:sp>
    </p:spTree>
    <p:extLst>
      <p:ext uri="{BB962C8B-B14F-4D97-AF65-F5344CB8AC3E}">
        <p14:creationId xmlns:p14="http://schemas.microsoft.com/office/powerpoint/2010/main" val="353274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 2013 in </a:t>
            </a:r>
            <a:r>
              <a:rPr lang="en-US" altLang="en-US" i="1" dirty="0"/>
              <a:t>Shelby County v. Holder</a:t>
            </a:r>
            <a:r>
              <a:rPr lang="en-US" altLang="en-US" dirty="0"/>
              <a:t>, the Court struck down a part of the Voting Rights Act of 1965 related to preclearance of changes to laws that affect voting rights.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D24D591-DFD7-A84A-9B25-AC4045CF0D27}" type="slidenum">
              <a:rPr lang="en-US" altLang="en-US">
                <a:solidFill>
                  <a:srgbClr val="000000"/>
                </a:solidFill>
              </a:rPr>
              <a:pPr>
                <a:spcBef>
                  <a:spcPct val="0"/>
                </a:spcBef>
              </a:pPr>
              <a:t>9</a:t>
            </a:fld>
            <a:endParaRPr lang="en-US" altLang="en-US">
              <a:solidFill>
                <a:srgbClr val="000000"/>
              </a:solidFill>
            </a:endParaRPr>
          </a:p>
        </p:txBody>
      </p:sp>
    </p:spTree>
    <p:extLst>
      <p:ext uri="{BB962C8B-B14F-4D97-AF65-F5344CB8AC3E}">
        <p14:creationId xmlns:p14="http://schemas.microsoft.com/office/powerpoint/2010/main" val="239166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51228D6-12C1-D149-903A-749C9B14B319}" type="slidenum">
              <a:rPr lang="en-US" altLang="en-US"/>
              <a:pPr>
                <a:spcBef>
                  <a:spcPct val="0"/>
                </a:spcBef>
              </a:pPr>
              <a:t>10</a:t>
            </a:fld>
            <a:endParaRPr lang="en-US" altLang="en-US"/>
          </a:p>
        </p:txBody>
      </p:sp>
    </p:spTree>
    <p:extLst>
      <p:ext uri="{BB962C8B-B14F-4D97-AF65-F5344CB8AC3E}">
        <p14:creationId xmlns:p14="http://schemas.microsoft.com/office/powerpoint/2010/main" val="374031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42044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37244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6277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9/13/2017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450701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63834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42188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7465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311200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126529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8443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55393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9/13/2017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5683028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9/13/2017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12968744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780973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837976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6472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264362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589032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147191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114948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9836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750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25474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199682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9/13/2017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357153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ED24BF-563E-4FEC-98A8-E58B974011B7}" type="datetimeFigureOut">
              <a:rPr lang="en-US"/>
              <a:pPr>
                <a:defRPr/>
              </a:pPr>
              <a:t>9/13/2017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CD19D0-7A8E-9B4F-917E-B6209C516DBF}" type="slidenum">
              <a:rPr lang="en-US" altLang="en-US"/>
              <a:pPr>
                <a:defRPr/>
              </a:pPr>
              <a:t>‹#›</a:t>
            </a:fld>
            <a:endParaRPr lang="en-US" altLang="en-US"/>
          </a:p>
        </p:txBody>
      </p:sp>
    </p:spTree>
    <p:extLst>
      <p:ext uri="{BB962C8B-B14F-4D97-AF65-F5344CB8AC3E}">
        <p14:creationId xmlns:p14="http://schemas.microsoft.com/office/powerpoint/2010/main" val="25781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4.jp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9/13/2017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252546094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9/13/2017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15759044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9/13/2017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20171533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dirty="0" smtClean="0">
                <a:cs typeface="Tahoma"/>
              </a:rPr>
              <a:t>Civil Rights</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5</a:t>
            </a:r>
            <a:endParaRPr lang="en-US" sz="2400" b="1" dirty="0">
              <a:cs typeface="Tahoma"/>
            </a:endParaRPr>
          </a:p>
        </p:txBody>
      </p:sp>
    </p:spTree>
    <p:extLst>
      <p:ext uri="{BB962C8B-B14F-4D97-AF65-F5344CB8AC3E}">
        <p14:creationId xmlns:p14="http://schemas.microsoft.com/office/powerpoint/2010/main" val="2026508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i="1" dirty="0">
                <a:cs typeface="Tahoma"/>
              </a:rPr>
              <a:t>Plessy v. Ferguson</a:t>
            </a:r>
            <a:r>
              <a:rPr lang="en-US" altLang="en-US" dirty="0">
                <a:cs typeface="Tahoma"/>
              </a:rPr>
              <a:t>:</a:t>
            </a:r>
            <a:br>
              <a:rPr lang="en-US" altLang="en-US" dirty="0">
                <a:cs typeface="Tahoma"/>
              </a:rPr>
            </a:br>
            <a:r>
              <a:rPr lang="ja-JP" altLang="en-US" dirty="0">
                <a:cs typeface="Tahoma"/>
              </a:rPr>
              <a:t>“</a:t>
            </a:r>
            <a:r>
              <a:rPr lang="en-US" altLang="ja-JP" dirty="0">
                <a:cs typeface="Tahoma"/>
              </a:rPr>
              <a:t>Separate but Equal</a:t>
            </a:r>
            <a:r>
              <a:rPr lang="ja-JP" altLang="en-US" dirty="0" smtClean="0">
                <a:cs typeface="Tahoma"/>
              </a:rPr>
              <a:t>”</a:t>
            </a:r>
            <a:r>
              <a:rPr lang="en-US" altLang="ja-JP" dirty="0" smtClean="0">
                <a:cs typeface="Tahoma"/>
              </a:rPr>
              <a:t> 1</a:t>
            </a:r>
            <a:endParaRPr lang="en-US" altLang="en-US" dirty="0">
              <a:cs typeface="Tahoma"/>
            </a:endParaRPr>
          </a:p>
        </p:txBody>
      </p:sp>
      <p:sp>
        <p:nvSpPr>
          <p:cNvPr id="21507" name="Content Placeholder 4"/>
          <p:cNvSpPr>
            <a:spLocks noGrp="1"/>
          </p:cNvSpPr>
          <p:nvPr>
            <p:ph idx="1"/>
          </p:nvPr>
        </p:nvSpPr>
        <p:spPr/>
        <p:txBody>
          <a:bodyPr>
            <a:normAutofit fontScale="92500"/>
          </a:bodyPr>
          <a:lstStyle/>
          <a:p>
            <a:pPr eaLnBrk="1" hangingPunct="1"/>
            <a:r>
              <a:rPr lang="en-US" altLang="en-US" dirty="0">
                <a:cs typeface="Tahoma"/>
              </a:rPr>
              <a:t>In 1896, the Court went further by upholding a Louisiana statute that required segregation of the races on trolleys and other public carriers and, by implication, in all public facilities, including schools</a:t>
            </a:r>
          </a:p>
          <a:p>
            <a:pPr eaLnBrk="1" hangingPunct="1"/>
            <a:r>
              <a:rPr lang="en-US" altLang="en-US" dirty="0">
                <a:cs typeface="Tahoma"/>
              </a:rPr>
              <a:t>Homer Plessy, a man defined as </a:t>
            </a:r>
            <a:r>
              <a:rPr lang="ja-JP" altLang="en-US" dirty="0">
                <a:cs typeface="Tahoma"/>
              </a:rPr>
              <a:t>“</a:t>
            </a:r>
            <a:r>
              <a:rPr lang="en-US" altLang="ja-JP" dirty="0">
                <a:cs typeface="Tahoma"/>
              </a:rPr>
              <a:t>one-eighth black,</a:t>
            </a:r>
            <a:r>
              <a:rPr lang="ja-JP" altLang="en-US" dirty="0">
                <a:cs typeface="Tahoma"/>
              </a:rPr>
              <a:t>”</a:t>
            </a:r>
            <a:r>
              <a:rPr lang="en-US" altLang="ja-JP" dirty="0">
                <a:cs typeface="Tahoma"/>
              </a:rPr>
              <a:t> had violated a law that imposed a fine for any black passenger sitting in a car reserved for whites</a:t>
            </a:r>
            <a:endParaRPr lang="en-US" altLang="en-US" dirty="0">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r>
              <a:rPr lang="en-US" altLang="en-US" i="1" dirty="0">
                <a:cs typeface="Tahoma"/>
              </a:rPr>
              <a:t>Plessy v. Ferguson</a:t>
            </a:r>
            <a:r>
              <a:rPr lang="en-US" altLang="en-US" dirty="0">
                <a:cs typeface="Tahoma"/>
              </a:rPr>
              <a:t>:</a:t>
            </a:r>
            <a:br>
              <a:rPr lang="en-US" altLang="en-US" dirty="0">
                <a:cs typeface="Tahoma"/>
              </a:rPr>
            </a:br>
            <a:r>
              <a:rPr lang="ja-JP" altLang="en-US" dirty="0">
                <a:cs typeface="Tahoma"/>
              </a:rPr>
              <a:t>“</a:t>
            </a:r>
            <a:r>
              <a:rPr lang="en-US" altLang="ja-JP" dirty="0">
                <a:cs typeface="Tahoma"/>
              </a:rPr>
              <a:t>Separate but </a:t>
            </a:r>
            <a:r>
              <a:rPr lang="en-US" altLang="ja-JP" dirty="0" smtClean="0">
                <a:cs typeface="Tahoma"/>
              </a:rPr>
              <a:t>Equal</a:t>
            </a:r>
            <a:r>
              <a:rPr lang="ja-JP" altLang="en-US" dirty="0" smtClean="0">
                <a:cs typeface="Tahoma"/>
              </a:rPr>
              <a:t>”</a:t>
            </a:r>
            <a:r>
              <a:rPr lang="en-US" altLang="ja-JP" dirty="0" smtClean="0">
                <a:cs typeface="Tahoma"/>
              </a:rPr>
              <a:t> 2</a:t>
            </a:r>
            <a:endParaRPr lang="en-US" altLang="en-US" dirty="0">
              <a:cs typeface="Tahoma"/>
            </a:endParaRPr>
          </a:p>
        </p:txBody>
      </p:sp>
      <p:sp>
        <p:nvSpPr>
          <p:cNvPr id="23555" name="Content Placeholder 4"/>
          <p:cNvSpPr>
            <a:spLocks noGrp="1"/>
          </p:cNvSpPr>
          <p:nvPr>
            <p:ph idx="1"/>
          </p:nvPr>
        </p:nvSpPr>
        <p:spPr/>
        <p:txBody>
          <a:bodyPr>
            <a:normAutofit lnSpcReduction="10000"/>
          </a:bodyPr>
          <a:lstStyle/>
          <a:p>
            <a:pPr eaLnBrk="1" hangingPunct="1"/>
            <a:r>
              <a:rPr lang="en-US" altLang="en-US" dirty="0">
                <a:cs typeface="Tahoma"/>
              </a:rPr>
              <a:t>In its ruling, the Court said the Fourteenth Amendment </a:t>
            </a:r>
            <a:r>
              <a:rPr lang="ja-JP" altLang="en-US" dirty="0">
                <a:cs typeface="Tahoma"/>
              </a:rPr>
              <a:t>“</a:t>
            </a:r>
            <a:r>
              <a:rPr lang="en-US" altLang="ja-JP" dirty="0">
                <a:cs typeface="Tahoma"/>
              </a:rPr>
              <a:t>could not have intended to abolish distinctions based on color, or to enforce</a:t>
            </a:r>
            <a:r>
              <a:rPr lang="en-US" dirty="0">
                <a:cs typeface="Tahoma"/>
              </a:rPr>
              <a:t>…</a:t>
            </a:r>
            <a:r>
              <a:rPr lang="en-US" altLang="ja-JP" dirty="0">
                <a:cs typeface="Tahoma"/>
              </a:rPr>
              <a:t>a commingling of the two races upon terms unsatisfactory to either</a:t>
            </a:r>
            <a:r>
              <a:rPr lang="ja-JP" altLang="en-US" dirty="0">
                <a:cs typeface="Tahoma"/>
              </a:rPr>
              <a:t>”</a:t>
            </a:r>
            <a:endParaRPr lang="en-US" altLang="ja-JP" dirty="0">
              <a:cs typeface="Tahoma"/>
            </a:endParaRPr>
          </a:p>
          <a:p>
            <a:pPr eaLnBrk="1" hangingPunct="1"/>
            <a:r>
              <a:rPr lang="en-US" altLang="en-US" dirty="0">
                <a:cs typeface="Tahoma"/>
              </a:rPr>
              <a:t>This was the origin of the </a:t>
            </a:r>
            <a:r>
              <a:rPr lang="ja-JP" altLang="en-US" b="1" i="1" dirty="0">
                <a:cs typeface="Tahoma"/>
              </a:rPr>
              <a:t>“</a:t>
            </a:r>
            <a:r>
              <a:rPr lang="en-US" altLang="ja-JP" b="1" i="1" dirty="0">
                <a:cs typeface="Tahoma"/>
              </a:rPr>
              <a:t>separate but equal</a:t>
            </a:r>
            <a:r>
              <a:rPr lang="ja-JP" altLang="en-US" b="1" i="1" dirty="0">
                <a:cs typeface="Tahoma"/>
              </a:rPr>
              <a:t>”</a:t>
            </a:r>
            <a:r>
              <a:rPr lang="en-US" altLang="ja-JP" b="1" i="1" dirty="0">
                <a:cs typeface="Tahoma"/>
              </a:rPr>
              <a:t> rule</a:t>
            </a:r>
            <a:r>
              <a:rPr lang="en-US" altLang="ja-JP" dirty="0">
                <a:cs typeface="Tahoma"/>
              </a:rPr>
              <a:t>, the doctrine that held that accommodations could be segregated by race but still be equal</a:t>
            </a:r>
            <a:endParaRPr lang="en-US" altLang="en-US" dirty="0">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altLang="en-US">
                <a:cs typeface="Tahoma"/>
              </a:rPr>
              <a:t>Fighting Racial Discrimination</a:t>
            </a:r>
          </a:p>
        </p:txBody>
      </p:sp>
      <p:sp>
        <p:nvSpPr>
          <p:cNvPr id="25603" name="Content Placeholder 4"/>
          <p:cNvSpPr>
            <a:spLocks noGrp="1"/>
          </p:cNvSpPr>
          <p:nvPr>
            <p:ph idx="1"/>
          </p:nvPr>
        </p:nvSpPr>
        <p:spPr/>
        <p:txBody>
          <a:bodyPr>
            <a:normAutofit fontScale="92500" lnSpcReduction="10000"/>
          </a:bodyPr>
          <a:lstStyle/>
          <a:p>
            <a:pPr eaLnBrk="1" hangingPunct="1"/>
            <a:r>
              <a:rPr lang="en-US" altLang="en-US" dirty="0">
                <a:cs typeface="Tahoma"/>
              </a:rPr>
              <a:t>Starting in the late 1930s, the Court became more active in equal protection</a:t>
            </a:r>
          </a:p>
          <a:p>
            <a:pPr lvl="1" eaLnBrk="1" hangingPunct="1"/>
            <a:r>
              <a:rPr lang="en-US" altLang="en-US" dirty="0">
                <a:cs typeface="Tahoma"/>
              </a:rPr>
              <a:t>The Court required admission to a Missouri law school rather than paying out-of-state tuition for African Americans (1938)</a:t>
            </a:r>
          </a:p>
          <a:p>
            <a:pPr lvl="1" eaLnBrk="1" hangingPunct="1"/>
            <a:r>
              <a:rPr lang="en-US" altLang="en-US" dirty="0">
                <a:cs typeface="Tahoma"/>
              </a:rPr>
              <a:t>The Court rejected Texas’s claim that its new </a:t>
            </a:r>
            <a:r>
              <a:rPr lang="ja-JP" altLang="en-US" dirty="0">
                <a:cs typeface="Tahoma"/>
              </a:rPr>
              <a:t>“</a:t>
            </a:r>
            <a:r>
              <a:rPr lang="en-US" altLang="ja-JP" dirty="0">
                <a:cs typeface="Tahoma"/>
              </a:rPr>
              <a:t>law school for Negroes</a:t>
            </a:r>
            <a:r>
              <a:rPr lang="ja-JP" altLang="en-US" dirty="0">
                <a:cs typeface="Tahoma"/>
              </a:rPr>
              <a:t>”</a:t>
            </a:r>
            <a:r>
              <a:rPr lang="en-US" altLang="ja-JP" dirty="0">
                <a:cs typeface="Tahoma"/>
              </a:rPr>
              <a:t> was equivalent to the all-white University of Texas (1950)</a:t>
            </a:r>
          </a:p>
          <a:p>
            <a:pPr eaLnBrk="1" hangingPunct="1"/>
            <a:r>
              <a:rPr lang="en-US" altLang="en-US" dirty="0">
                <a:cs typeface="Tahoma"/>
              </a:rPr>
              <a:t>But these rulings reinforced rather than struck down </a:t>
            </a:r>
            <a:r>
              <a:rPr lang="ja-JP" altLang="en-US" dirty="0">
                <a:cs typeface="Tahoma"/>
              </a:rPr>
              <a:t>“</a:t>
            </a:r>
            <a:r>
              <a:rPr lang="en-US" altLang="ja-JP" dirty="0">
                <a:cs typeface="Tahoma"/>
              </a:rPr>
              <a:t>separate but equal</a:t>
            </a:r>
            <a:r>
              <a:rPr lang="ja-JP" altLang="en-US" dirty="0">
                <a:cs typeface="Tahoma"/>
              </a:rPr>
              <a:t>”</a:t>
            </a:r>
            <a:endParaRPr lang="en-US" altLang="en-US" dirty="0">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i="1">
                <a:cs typeface="Tahoma"/>
              </a:rPr>
              <a:t>Brown v. Board of Education</a:t>
            </a:r>
          </a:p>
        </p:txBody>
      </p:sp>
      <p:sp>
        <p:nvSpPr>
          <p:cNvPr id="27651" name="Content Placeholder 4"/>
          <p:cNvSpPr>
            <a:spLocks noGrp="1"/>
          </p:cNvSpPr>
          <p:nvPr>
            <p:ph idx="1"/>
          </p:nvPr>
        </p:nvSpPr>
        <p:spPr/>
        <p:txBody>
          <a:bodyPr>
            <a:normAutofit lnSpcReduction="10000"/>
          </a:bodyPr>
          <a:lstStyle/>
          <a:p>
            <a:pPr eaLnBrk="1" hangingPunct="1"/>
            <a:r>
              <a:rPr lang="en-US" altLang="en-US" dirty="0">
                <a:cs typeface="Tahoma"/>
              </a:rPr>
              <a:t>Linda Brown was a third-grade African American child in Topeka, Kansas, who was denied admission to the school closest to her home, which was for white students only</a:t>
            </a:r>
          </a:p>
          <a:p>
            <a:pPr eaLnBrk="1" hangingPunct="1"/>
            <a:r>
              <a:rPr lang="en-US" altLang="en-US" dirty="0">
                <a:cs typeface="Tahoma"/>
              </a:rPr>
              <a:t>The Court ruled that </a:t>
            </a:r>
            <a:r>
              <a:rPr lang="ja-JP" altLang="en-US" dirty="0">
                <a:cs typeface="Tahoma"/>
              </a:rPr>
              <a:t>“</a:t>
            </a:r>
            <a:r>
              <a:rPr lang="en-US" altLang="ja-JP" dirty="0">
                <a:cs typeface="Tahoma"/>
              </a:rPr>
              <a:t>in the field of public education, the doctrine </a:t>
            </a:r>
            <a:r>
              <a:rPr lang="en-US" altLang="ja-JP" dirty="0" smtClean="0">
                <a:cs typeface="Tahoma"/>
              </a:rPr>
              <a:t>of </a:t>
            </a:r>
            <a:r>
              <a:rPr lang="ja-JP" altLang="en-US" dirty="0" smtClean="0">
                <a:cs typeface="Tahoma"/>
              </a:rPr>
              <a:t>‘</a:t>
            </a:r>
            <a:r>
              <a:rPr lang="en-US" altLang="ja-JP" dirty="0">
                <a:cs typeface="Tahoma"/>
              </a:rPr>
              <a:t>separate but equal</a:t>
            </a:r>
            <a:r>
              <a:rPr lang="ja-JP" altLang="en-US" dirty="0" smtClean="0">
                <a:cs typeface="Tahoma"/>
              </a:rPr>
              <a:t>’</a:t>
            </a:r>
            <a:r>
              <a:rPr lang="en-US" altLang="ja-JP" dirty="0" smtClean="0">
                <a:cs typeface="Tahoma"/>
              </a:rPr>
              <a:t> has </a:t>
            </a:r>
            <a:r>
              <a:rPr lang="en-US" altLang="ja-JP" dirty="0">
                <a:cs typeface="Tahoma"/>
              </a:rPr>
              <a:t>no place. Separate educational facilities are inherently unequal.</a:t>
            </a:r>
            <a:r>
              <a:rPr lang="ja-JP" altLang="en-US" dirty="0">
                <a:cs typeface="Tahoma"/>
              </a:rPr>
              <a:t>”</a:t>
            </a:r>
            <a:endParaRPr lang="en-US" altLang="en-US" dirty="0">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altLang="en-US">
                <a:cs typeface="Tahoma"/>
              </a:rPr>
              <a:t>Did </a:t>
            </a:r>
            <a:r>
              <a:rPr lang="en-US" altLang="en-US" i="1">
                <a:cs typeface="Tahoma"/>
              </a:rPr>
              <a:t>Brown</a:t>
            </a:r>
            <a:r>
              <a:rPr lang="en-US" altLang="en-US">
                <a:cs typeface="Tahoma"/>
              </a:rPr>
              <a:t> End Discrimination?</a:t>
            </a:r>
          </a:p>
        </p:txBody>
      </p:sp>
      <p:sp>
        <p:nvSpPr>
          <p:cNvPr id="29699" name="Content Placeholder 4"/>
          <p:cNvSpPr>
            <a:spLocks noGrp="1"/>
          </p:cNvSpPr>
          <p:nvPr>
            <p:ph idx="1"/>
          </p:nvPr>
        </p:nvSpPr>
        <p:spPr/>
        <p:txBody>
          <a:bodyPr>
            <a:normAutofit fontScale="92500"/>
          </a:bodyPr>
          <a:lstStyle/>
          <a:p>
            <a:pPr eaLnBrk="1" hangingPunct="1"/>
            <a:r>
              <a:rPr lang="en-US" altLang="en-US" dirty="0">
                <a:cs typeface="Tahoma"/>
              </a:rPr>
              <a:t>Three problems with </a:t>
            </a:r>
            <a:r>
              <a:rPr lang="en-US" altLang="en-US" i="1" dirty="0">
                <a:cs typeface="Tahoma"/>
              </a:rPr>
              <a:t>Brown</a:t>
            </a:r>
            <a:r>
              <a:rPr lang="en-US" altLang="en-US" dirty="0">
                <a:cs typeface="Tahoma"/>
              </a:rPr>
              <a:t>’s effects:</a:t>
            </a:r>
          </a:p>
          <a:p>
            <a:pPr lvl="1" eaLnBrk="1" hangingPunct="1"/>
            <a:r>
              <a:rPr lang="en-US" altLang="en-US" dirty="0">
                <a:cs typeface="Tahoma"/>
              </a:rPr>
              <a:t>Delay in enforcing </a:t>
            </a:r>
            <a:r>
              <a:rPr lang="en-US" altLang="en-US" i="1" dirty="0">
                <a:cs typeface="Tahoma"/>
              </a:rPr>
              <a:t>Brown</a:t>
            </a:r>
            <a:r>
              <a:rPr lang="en-US" altLang="en-US" dirty="0">
                <a:cs typeface="Tahoma"/>
              </a:rPr>
              <a:t> by local officials</a:t>
            </a:r>
          </a:p>
          <a:p>
            <a:pPr lvl="1" eaLnBrk="1" hangingPunct="1"/>
            <a:r>
              <a:rPr lang="en-US" altLang="en-US" i="1" dirty="0">
                <a:cs typeface="Tahoma"/>
              </a:rPr>
              <a:t>Brown</a:t>
            </a:r>
            <a:r>
              <a:rPr lang="en-US" altLang="en-US" dirty="0">
                <a:cs typeface="Tahoma"/>
              </a:rPr>
              <a:t> only attacked </a:t>
            </a:r>
            <a:r>
              <a:rPr lang="en-US" altLang="en-US" b="1" i="1" dirty="0">
                <a:cs typeface="Tahoma"/>
              </a:rPr>
              <a:t>de jure segregation </a:t>
            </a:r>
            <a:r>
              <a:rPr lang="en-US" altLang="en-US" dirty="0">
                <a:cs typeface="Tahoma"/>
              </a:rPr>
              <a:t>but could do little about </a:t>
            </a:r>
            <a:r>
              <a:rPr lang="en-US" altLang="en-US" b="1" i="1" dirty="0">
                <a:cs typeface="Tahoma"/>
              </a:rPr>
              <a:t>de facto segregation</a:t>
            </a:r>
          </a:p>
          <a:p>
            <a:pPr lvl="1" eaLnBrk="1" hangingPunct="1"/>
            <a:r>
              <a:rPr lang="en-US" altLang="en-US" i="1" dirty="0">
                <a:cs typeface="Tahoma"/>
              </a:rPr>
              <a:t>Brown</a:t>
            </a:r>
            <a:r>
              <a:rPr lang="en-US" altLang="en-US" dirty="0">
                <a:cs typeface="Tahoma"/>
              </a:rPr>
              <a:t> did not directly address discrimination in employment, voting, and so on</a:t>
            </a:r>
          </a:p>
          <a:p>
            <a:pPr eaLnBrk="1" hangingPunct="1"/>
            <a:r>
              <a:rPr lang="en-US" altLang="en-US" dirty="0">
                <a:cs typeface="Tahoma"/>
              </a:rPr>
              <a:t>The irony of </a:t>
            </a:r>
            <a:r>
              <a:rPr lang="en-US" altLang="en-US" i="1" dirty="0">
                <a:cs typeface="Tahoma"/>
              </a:rPr>
              <a:t>Brown</a:t>
            </a:r>
            <a:r>
              <a:rPr lang="en-US" altLang="en-US" dirty="0">
                <a:cs typeface="Tahoma"/>
              </a:rPr>
              <a:t> is that it gave great moral capital to the Court but did not change things much, at least initially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a:t>
            </a:r>
            <a:r>
              <a:rPr lang="en-US" altLang="en-US" i="1" dirty="0" smtClean="0">
                <a:cs typeface="Tahoma"/>
              </a:rPr>
              <a:t>Brown v. Board of Education</a:t>
            </a:r>
            <a:endParaRPr lang="en-US" altLang="en-US" dirty="0">
              <a:cs typeface="Tahoma"/>
            </a:endParaRPr>
          </a:p>
        </p:txBody>
      </p:sp>
      <p:sp>
        <p:nvSpPr>
          <p:cNvPr id="31747" name="Content Placeholder 4"/>
          <p:cNvSpPr>
            <a:spLocks noGrp="1"/>
          </p:cNvSpPr>
          <p:nvPr>
            <p:ph sz="half" idx="1"/>
          </p:nvPr>
        </p:nvSpPr>
        <p:spPr/>
        <p:txBody>
          <a:bodyPr/>
          <a:lstStyle/>
          <a:p>
            <a:pPr marL="0" indent="0" algn="ctr" eaLnBrk="1" hangingPunct="1">
              <a:spcBef>
                <a:spcPct val="30000"/>
              </a:spcBef>
              <a:buClr>
                <a:srgbClr val="000000"/>
              </a:buClr>
              <a:buFont typeface="Times New Roman" charset="0"/>
              <a:buNone/>
            </a:pPr>
            <a:r>
              <a:rPr lang="en-US" altLang="en-US" sz="1600" dirty="0">
                <a:solidFill>
                  <a:srgbClr val="000000"/>
                </a:solidFill>
                <a:cs typeface="Tahoma"/>
              </a:rPr>
              <a:t>THE PERCENTAGE OF SOUTHERN BLACK SCHOOLCHILDREN ATTENDING SCHOOL WITH WHITES, 1955–73</a:t>
            </a:r>
          </a:p>
          <a:p>
            <a:pPr marL="0" indent="0" eaLnBrk="1" hangingPunct="1">
              <a:buFont typeface="Arial" charset="0"/>
              <a:buNone/>
            </a:pPr>
            <a:endParaRPr lang="en-US" altLang="en-US" dirty="0">
              <a:cs typeface="Tahoma"/>
            </a:endParaRPr>
          </a:p>
        </p:txBody>
      </p:sp>
      <p:sp>
        <p:nvSpPr>
          <p:cNvPr id="31748" name="Content Placeholder 3"/>
          <p:cNvSpPr>
            <a:spLocks noGrp="1"/>
          </p:cNvSpPr>
          <p:nvPr>
            <p:ph sz="half" idx="2"/>
          </p:nvPr>
        </p:nvSpPr>
        <p:spPr/>
        <p:txBody>
          <a:bodyPr/>
          <a:lstStyle/>
          <a:p>
            <a:pPr marL="0" indent="0" eaLnBrk="1" hangingPunct="1">
              <a:buFont typeface="Arial" charset="0"/>
              <a:buNone/>
            </a:pPr>
            <a:r>
              <a:rPr lang="en-US" altLang="en-US" dirty="0">
                <a:cs typeface="Tahoma"/>
              </a:rPr>
              <a:t>Did </a:t>
            </a:r>
            <a:r>
              <a:rPr lang="en-US" altLang="en-US" i="1" dirty="0">
                <a:cs typeface="Tahoma"/>
              </a:rPr>
              <a:t>Brown v. Board of Education </a:t>
            </a:r>
            <a:r>
              <a:rPr lang="en-US" altLang="en-US" dirty="0">
                <a:cs typeface="Tahoma"/>
              </a:rPr>
              <a:t>desegregate public schools?</a:t>
            </a:r>
          </a:p>
          <a:p>
            <a:pPr marL="0" indent="0" eaLnBrk="1" hangingPunct="1">
              <a:buFont typeface="Arial" charset="0"/>
              <a:buNone/>
            </a:pPr>
            <a:endParaRPr lang="en-US" altLang="en-US" dirty="0">
              <a:cs typeface="Tahoma"/>
            </a:endParaRPr>
          </a:p>
          <a:p>
            <a:pPr marL="0" indent="0" eaLnBrk="1" hangingPunct="1">
              <a:buClrTx/>
              <a:buFont typeface="Arial" charset="0"/>
              <a:buAutoNum type="alphaUcPeriod"/>
            </a:pPr>
            <a:r>
              <a:rPr lang="en-US" altLang="en-US" dirty="0">
                <a:cs typeface="Tahoma"/>
              </a:rPr>
              <a:t>Yes</a:t>
            </a:r>
          </a:p>
          <a:p>
            <a:pPr marL="0" indent="0" eaLnBrk="1" hangingPunct="1">
              <a:buClrTx/>
              <a:buFont typeface="Arial" charset="0"/>
              <a:buAutoNum type="alphaUcPeriod"/>
            </a:pPr>
            <a:r>
              <a:rPr lang="en-US" altLang="en-US" dirty="0">
                <a:cs typeface="Tahoma"/>
              </a:rPr>
              <a:t> No</a:t>
            </a:r>
          </a:p>
          <a:p>
            <a:pPr marL="0" indent="0" eaLnBrk="1" hangingPunct="1"/>
            <a:endParaRPr lang="en-US" altLang="en-US" dirty="0">
              <a:cs typeface="Tahoma"/>
            </a:endParaRP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2727325"/>
            <a:ext cx="421005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dirty="0">
                <a:cs typeface="Tahoma"/>
              </a:rPr>
              <a:t>The Rise of the Civil Rights Movement</a:t>
            </a:r>
          </a:p>
        </p:txBody>
      </p:sp>
      <p:sp>
        <p:nvSpPr>
          <p:cNvPr id="33795" name="Content Placeholder 4"/>
          <p:cNvSpPr>
            <a:spLocks noGrp="1"/>
          </p:cNvSpPr>
          <p:nvPr>
            <p:ph idx="1"/>
          </p:nvPr>
        </p:nvSpPr>
        <p:spPr/>
        <p:txBody>
          <a:bodyPr/>
          <a:lstStyle/>
          <a:p>
            <a:pPr eaLnBrk="1" hangingPunct="1"/>
            <a:r>
              <a:rPr lang="en-US" altLang="en-US" dirty="0">
                <a:cs typeface="Tahoma"/>
              </a:rPr>
              <a:t>Ending discrimination required more than the </a:t>
            </a:r>
            <a:r>
              <a:rPr lang="en-US" altLang="en-US" i="1" dirty="0">
                <a:cs typeface="Tahoma"/>
              </a:rPr>
              <a:t>Brown</a:t>
            </a:r>
            <a:r>
              <a:rPr lang="en-US" altLang="en-US" dirty="0">
                <a:cs typeface="Tahoma"/>
              </a:rPr>
              <a:t> decision</a:t>
            </a:r>
          </a:p>
          <a:p>
            <a:pPr eaLnBrk="1" hangingPunct="1"/>
            <a:r>
              <a:rPr lang="en-US" altLang="en-US" dirty="0">
                <a:cs typeface="Tahoma"/>
              </a:rPr>
              <a:t>The civil rights movement built slowly but surely after </a:t>
            </a:r>
            <a:r>
              <a:rPr lang="en-US" altLang="en-US" i="1" dirty="0">
                <a:cs typeface="Tahoma"/>
              </a:rPr>
              <a:t>Brown</a:t>
            </a:r>
            <a:r>
              <a:rPr lang="en-US" altLang="en-US" dirty="0">
                <a:cs typeface="Tahoma"/>
              </a:rPr>
              <a:t>, culminating in the March on Washington in 1963</a:t>
            </a:r>
          </a:p>
          <a:p>
            <a:pPr eaLnBrk="1" hangingPunct="1"/>
            <a:r>
              <a:rPr lang="en-US" altLang="en-US" dirty="0">
                <a:cs typeface="Tahoma"/>
              </a:rPr>
              <a:t>This required overcoming a </a:t>
            </a:r>
            <a:r>
              <a:rPr lang="en-US" altLang="en-US" dirty="0" smtClean="0">
                <a:cs typeface="Tahoma"/>
              </a:rPr>
              <a:t>collective action </a:t>
            </a:r>
            <a:r>
              <a:rPr lang="en-US" altLang="en-US" dirty="0">
                <a:cs typeface="Tahoma"/>
              </a:rPr>
              <a:t>problem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dirty="0" err="1" smtClean="0">
                <a:cs typeface="Tahoma"/>
              </a:rPr>
              <a:t>Timeplot</a:t>
            </a:r>
            <a:r>
              <a:rPr lang="en-US" altLang="en-US" dirty="0" smtClean="0">
                <a:cs typeface="Tahoma"/>
              </a:rPr>
              <a:t>: The </a:t>
            </a:r>
            <a:r>
              <a:rPr lang="en-US" altLang="en-US" dirty="0">
                <a:cs typeface="Tahoma"/>
              </a:rPr>
              <a:t>Civil Rights Movement</a:t>
            </a:r>
          </a:p>
        </p:txBody>
      </p:sp>
      <p:pic>
        <p:nvPicPr>
          <p:cNvPr id="3" name="Content Placeholder 2" descr="AMGOV14U_UNFIG05.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3306" r="48936"/>
          <a:stretch/>
        </p:blipFill>
        <p:spPr>
          <a:xfrm>
            <a:off x="1372300" y="1737895"/>
            <a:ext cx="6396715" cy="438826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eaLnBrk="1" hangingPunct="1"/>
            <a:r>
              <a:rPr lang="en-US" altLang="en-US" dirty="0" err="1" smtClean="0">
                <a:cs typeface="Tahoma"/>
              </a:rPr>
              <a:t>Timeplot</a:t>
            </a:r>
            <a:r>
              <a:rPr lang="en-US" altLang="en-US" dirty="0" smtClean="0">
                <a:cs typeface="Tahoma"/>
              </a:rPr>
              <a:t>: The </a:t>
            </a:r>
            <a:r>
              <a:rPr lang="en-US" altLang="en-US" dirty="0">
                <a:cs typeface="Tahoma"/>
              </a:rPr>
              <a:t>Civil Rights </a:t>
            </a:r>
            <a:r>
              <a:rPr lang="en-US" altLang="en-US" dirty="0" smtClean="0">
                <a:cs typeface="Tahoma"/>
              </a:rPr>
              <a:t>Movement </a:t>
            </a:r>
            <a:r>
              <a:rPr lang="en-US" altLang="en-US" i="1" dirty="0" smtClean="0">
                <a:cs typeface="Tahoma"/>
              </a:rPr>
              <a:t>cont’d</a:t>
            </a:r>
            <a:endParaRPr lang="en-US" altLang="en-US" dirty="0">
              <a:cs typeface="Tahoma"/>
            </a:endParaRPr>
          </a:p>
        </p:txBody>
      </p:sp>
      <p:pic>
        <p:nvPicPr>
          <p:cNvPr id="3" name="Content Placeholder 2" descr="AMGOV14U_UNFIG05.0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9056" t="13382" r="2" b="-578"/>
          <a:stretch/>
        </p:blipFill>
        <p:spPr>
          <a:xfrm>
            <a:off x="1083180" y="1737895"/>
            <a:ext cx="6987328" cy="438826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pPr eaLnBrk="1" hangingPunct="1"/>
            <a:r>
              <a:rPr lang="en-US" altLang="en-US" dirty="0">
                <a:cs typeface="Tahoma"/>
              </a:rPr>
              <a:t>School Desegregation</a:t>
            </a:r>
          </a:p>
        </p:txBody>
      </p:sp>
      <p:sp>
        <p:nvSpPr>
          <p:cNvPr id="38915" name="Content Placeholder 4"/>
          <p:cNvSpPr>
            <a:spLocks noGrp="1"/>
          </p:cNvSpPr>
          <p:nvPr>
            <p:ph idx="1"/>
          </p:nvPr>
        </p:nvSpPr>
        <p:spPr/>
        <p:txBody>
          <a:bodyPr>
            <a:normAutofit lnSpcReduction="10000"/>
          </a:bodyPr>
          <a:lstStyle/>
          <a:p>
            <a:pPr eaLnBrk="1" hangingPunct="1"/>
            <a:r>
              <a:rPr lang="ja-JP" altLang="en-US" dirty="0">
                <a:cs typeface="Tahoma"/>
              </a:rPr>
              <a:t>“</a:t>
            </a:r>
            <a:r>
              <a:rPr lang="en-US" altLang="ja-JP" dirty="0">
                <a:cs typeface="Tahoma"/>
              </a:rPr>
              <a:t>Massive resistance</a:t>
            </a:r>
            <a:r>
              <a:rPr lang="ja-JP" altLang="en-US" dirty="0">
                <a:cs typeface="Tahoma"/>
              </a:rPr>
              <a:t>”</a:t>
            </a:r>
            <a:r>
              <a:rPr lang="en-US" altLang="ja-JP" dirty="0">
                <a:cs typeface="Tahoma"/>
              </a:rPr>
              <a:t> to desegregation was largely successful after </a:t>
            </a:r>
            <a:r>
              <a:rPr lang="en-US" altLang="ja-JP" i="1" dirty="0">
                <a:cs typeface="Tahoma"/>
              </a:rPr>
              <a:t>Brown</a:t>
            </a:r>
          </a:p>
          <a:p>
            <a:pPr eaLnBrk="1" hangingPunct="1"/>
            <a:r>
              <a:rPr lang="en-US" altLang="en-US" dirty="0">
                <a:cs typeface="Tahoma"/>
              </a:rPr>
              <a:t>After Little Rock, states used </a:t>
            </a:r>
            <a:r>
              <a:rPr lang="ja-JP" altLang="en-US" dirty="0">
                <a:cs typeface="Tahoma"/>
              </a:rPr>
              <a:t>“</a:t>
            </a:r>
            <a:r>
              <a:rPr lang="en-US" altLang="ja-JP" dirty="0">
                <a:cs typeface="Tahoma"/>
              </a:rPr>
              <a:t>pupil placement</a:t>
            </a:r>
            <a:r>
              <a:rPr lang="ja-JP" altLang="en-US" dirty="0">
                <a:cs typeface="Tahoma"/>
              </a:rPr>
              <a:t>”</a:t>
            </a:r>
            <a:r>
              <a:rPr lang="en-US" altLang="ja-JP" dirty="0">
                <a:cs typeface="Tahoma"/>
              </a:rPr>
              <a:t> laws to delay desegregation</a:t>
            </a:r>
          </a:p>
          <a:p>
            <a:pPr eaLnBrk="1" hangingPunct="1"/>
            <a:r>
              <a:rPr lang="en-US" altLang="en-US" dirty="0">
                <a:cs typeface="Tahoma"/>
              </a:rPr>
              <a:t>The Civil Rights Act and later Court decisions, such as </a:t>
            </a:r>
            <a:r>
              <a:rPr lang="en-US" altLang="en-US" i="1" dirty="0">
                <a:cs typeface="Tahoma"/>
              </a:rPr>
              <a:t>Swann</a:t>
            </a:r>
            <a:r>
              <a:rPr lang="en-US" altLang="en-US" dirty="0">
                <a:cs typeface="Tahoma"/>
              </a:rPr>
              <a:t>, finally did begin to desegregate schools</a:t>
            </a:r>
          </a:p>
          <a:p>
            <a:pPr eaLnBrk="1" hangingPunct="1"/>
            <a:r>
              <a:rPr lang="en-US" altLang="en-US" dirty="0">
                <a:cs typeface="Tahoma"/>
              </a:rPr>
              <a:t>In more recent rulings, the Court has sought to “disengage” from desegregation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altLang="en-US" dirty="0">
                <a:cs typeface="Tahoma"/>
              </a:rPr>
              <a:t>Civil Liberties and Civil Rights Are Not the Same</a:t>
            </a:r>
          </a:p>
        </p:txBody>
      </p:sp>
      <p:sp>
        <p:nvSpPr>
          <p:cNvPr id="5123" name="Content Placeholder 4"/>
          <p:cNvSpPr>
            <a:spLocks noGrp="1"/>
          </p:cNvSpPr>
          <p:nvPr>
            <p:ph idx="1"/>
          </p:nvPr>
        </p:nvSpPr>
        <p:spPr/>
        <p:txBody>
          <a:bodyPr/>
          <a:lstStyle/>
          <a:p>
            <a:pPr eaLnBrk="1" hangingPunct="1"/>
            <a:r>
              <a:rPr lang="en-US" altLang="en-US" b="1" i="1" dirty="0">
                <a:cs typeface="Tahoma"/>
              </a:rPr>
              <a:t>Civil rights </a:t>
            </a:r>
            <a:r>
              <a:rPr lang="en-US" altLang="en-US" dirty="0">
                <a:cs typeface="Tahoma"/>
              </a:rPr>
              <a:t>are the legal or moral claims that citizens are entitled to make on the government</a:t>
            </a:r>
          </a:p>
          <a:p>
            <a:pPr eaLnBrk="1" hangingPunct="1"/>
            <a:r>
              <a:rPr lang="en-US" altLang="en-US" dirty="0">
                <a:cs typeface="Tahoma"/>
              </a:rPr>
              <a:t>The </a:t>
            </a:r>
            <a:r>
              <a:rPr lang="en-US" altLang="en-US" b="1" i="1" dirty="0">
                <a:cs typeface="Tahoma"/>
              </a:rPr>
              <a:t>equal protection clause </a:t>
            </a:r>
            <a:r>
              <a:rPr lang="en-US" altLang="en-US" dirty="0">
                <a:cs typeface="Tahoma"/>
              </a:rPr>
              <a:t>of the Fourteenth Amendment has been the basis for the civil rights of African Americans, women, and other groups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eaLnBrk="1" hangingPunct="1"/>
            <a:r>
              <a:rPr lang="en-US" altLang="en-US">
                <a:cs typeface="Tahoma"/>
              </a:rPr>
              <a:t>Discrimination in Employment</a:t>
            </a:r>
          </a:p>
        </p:txBody>
      </p:sp>
      <p:sp>
        <p:nvSpPr>
          <p:cNvPr id="40963" name="Content Placeholder 4"/>
          <p:cNvSpPr>
            <a:spLocks noGrp="1"/>
          </p:cNvSpPr>
          <p:nvPr>
            <p:ph idx="1"/>
          </p:nvPr>
        </p:nvSpPr>
        <p:spPr/>
        <p:txBody>
          <a:bodyPr>
            <a:normAutofit lnSpcReduction="10000"/>
          </a:bodyPr>
          <a:lstStyle/>
          <a:p>
            <a:pPr eaLnBrk="1" hangingPunct="1"/>
            <a:r>
              <a:rPr lang="en-US" altLang="en-US" dirty="0">
                <a:cs typeface="Tahoma"/>
              </a:rPr>
              <a:t>Title VII of the Civil Rights Act of 1964 outlaws job discrimination by all private and public employers</a:t>
            </a:r>
          </a:p>
          <a:p>
            <a:pPr eaLnBrk="1" hangingPunct="1"/>
            <a:r>
              <a:rPr lang="en-US" altLang="en-US" dirty="0">
                <a:cs typeface="Tahoma"/>
              </a:rPr>
              <a:t>In </a:t>
            </a:r>
            <a:r>
              <a:rPr lang="en-US" altLang="en-US" i="1" dirty="0">
                <a:cs typeface="Tahoma"/>
              </a:rPr>
              <a:t>Griggs v. Duke Power</a:t>
            </a:r>
            <a:r>
              <a:rPr lang="en-US" altLang="en-US" dirty="0">
                <a:cs typeface="Tahoma"/>
              </a:rPr>
              <a:t> (1971), the Court put the burden on employers to show that an employment policy whose effect is discriminatory, even if discrimination was not the intent of the policy, is a </a:t>
            </a:r>
            <a:r>
              <a:rPr lang="ja-JP" altLang="en-US" dirty="0">
                <a:cs typeface="Tahoma"/>
              </a:rPr>
              <a:t>“</a:t>
            </a:r>
            <a:r>
              <a:rPr lang="en-US" altLang="ja-JP" dirty="0">
                <a:cs typeface="Tahoma"/>
              </a:rPr>
              <a:t>business necessity</a:t>
            </a:r>
            <a:r>
              <a:rPr lang="ja-JP" altLang="en-US" dirty="0">
                <a:cs typeface="Tahoma"/>
              </a:rPr>
              <a:t>”</a:t>
            </a:r>
            <a:endParaRPr lang="en-US" altLang="en-US" dirty="0">
              <a:cs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eaLnBrk="1" hangingPunct="1"/>
            <a:r>
              <a:rPr lang="en-US" altLang="en-US" i="1">
                <a:cs typeface="Tahoma"/>
              </a:rPr>
              <a:t>Ledbetter v. Goodyear </a:t>
            </a:r>
            <a:r>
              <a:rPr lang="en-US" altLang="en-US">
                <a:cs typeface="Tahoma"/>
              </a:rPr>
              <a:t>(2007)</a:t>
            </a:r>
          </a:p>
        </p:txBody>
      </p:sp>
      <p:sp>
        <p:nvSpPr>
          <p:cNvPr id="43011" name="Content Placeholder 4"/>
          <p:cNvSpPr>
            <a:spLocks noGrp="1"/>
          </p:cNvSpPr>
          <p:nvPr>
            <p:ph idx="1"/>
          </p:nvPr>
        </p:nvSpPr>
        <p:spPr/>
        <p:txBody>
          <a:bodyPr/>
          <a:lstStyle/>
          <a:p>
            <a:pPr eaLnBrk="1" hangingPunct="1"/>
            <a:r>
              <a:rPr lang="en-US" altLang="en-US" dirty="0">
                <a:cs typeface="Tahoma"/>
              </a:rPr>
              <a:t>The Court ruled that a charge of discrimination must be brought within 180 days of the time the discrimination was alleged to have occurred</a:t>
            </a:r>
          </a:p>
          <a:p>
            <a:pPr eaLnBrk="1" hangingPunct="1"/>
            <a:r>
              <a:rPr lang="en-US" altLang="en-US" dirty="0">
                <a:cs typeface="Tahoma"/>
              </a:rPr>
              <a:t>Congress overturned the Court’</a:t>
            </a:r>
            <a:r>
              <a:rPr lang="en-US" altLang="ja-JP" dirty="0">
                <a:cs typeface="Tahoma"/>
              </a:rPr>
              <a:t>s decision by passing the Fair Pay Act in 2009</a:t>
            </a:r>
            <a:endParaRPr lang="en-US" altLang="en-US" dirty="0">
              <a:cs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altLang="en-US">
                <a:cs typeface="Tahoma"/>
              </a:rPr>
              <a:t>Gender Discrimination</a:t>
            </a:r>
          </a:p>
        </p:txBody>
      </p:sp>
      <p:sp>
        <p:nvSpPr>
          <p:cNvPr id="45059" name="Content Placeholder 4"/>
          <p:cNvSpPr>
            <a:spLocks noGrp="1"/>
          </p:cNvSpPr>
          <p:nvPr>
            <p:ph idx="1"/>
          </p:nvPr>
        </p:nvSpPr>
        <p:spPr/>
        <p:txBody>
          <a:bodyPr>
            <a:normAutofit fontScale="92500"/>
          </a:bodyPr>
          <a:lstStyle/>
          <a:p>
            <a:pPr eaLnBrk="1" hangingPunct="1"/>
            <a:r>
              <a:rPr lang="en-US" altLang="en-US" dirty="0">
                <a:cs typeface="Tahoma"/>
              </a:rPr>
              <a:t>Seneca Falls Convention (1848)</a:t>
            </a:r>
          </a:p>
          <a:p>
            <a:pPr eaLnBrk="1" hangingPunct="1"/>
            <a:r>
              <a:rPr lang="en-US" altLang="en-US" dirty="0">
                <a:cs typeface="Tahoma"/>
              </a:rPr>
              <a:t>Nineteenth Amendment (1920) grants women the right to vote in federal elections</a:t>
            </a:r>
          </a:p>
          <a:p>
            <a:pPr eaLnBrk="1" hangingPunct="1"/>
            <a:r>
              <a:rPr lang="en-US" altLang="en-US" dirty="0">
                <a:cs typeface="Tahoma"/>
              </a:rPr>
              <a:t>Civil rights for women accelerates in the 1960s</a:t>
            </a:r>
          </a:p>
          <a:p>
            <a:pPr eaLnBrk="1" hangingPunct="1"/>
            <a:r>
              <a:rPr lang="en-US" altLang="en-US" dirty="0">
                <a:cs typeface="Tahoma"/>
              </a:rPr>
              <a:t>ERA falls just short of ratification in 1982</a:t>
            </a:r>
          </a:p>
          <a:p>
            <a:pPr eaLnBrk="1" hangingPunct="1"/>
            <a:r>
              <a:rPr lang="en-US" altLang="en-US" dirty="0">
                <a:cs typeface="Tahoma"/>
              </a:rPr>
              <a:t>The Burger Court applies intermediate scrutiny to gender discrimination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pPr eaLnBrk="1" hangingPunct="1"/>
            <a:r>
              <a:rPr lang="en-US" altLang="en-US" dirty="0">
                <a:cs typeface="Tahoma"/>
              </a:rPr>
              <a:t>Discrimination against Latinos and Asian Americans</a:t>
            </a:r>
          </a:p>
        </p:txBody>
      </p:sp>
      <p:sp>
        <p:nvSpPr>
          <p:cNvPr id="47107" name="Content Placeholder 4"/>
          <p:cNvSpPr>
            <a:spLocks noGrp="1"/>
          </p:cNvSpPr>
          <p:nvPr>
            <p:ph idx="1"/>
          </p:nvPr>
        </p:nvSpPr>
        <p:spPr/>
        <p:txBody>
          <a:bodyPr>
            <a:normAutofit lnSpcReduction="10000"/>
          </a:bodyPr>
          <a:lstStyle/>
          <a:p>
            <a:pPr eaLnBrk="1" hangingPunct="1"/>
            <a:r>
              <a:rPr lang="en-US" altLang="en-US" dirty="0">
                <a:cs typeface="Tahoma"/>
              </a:rPr>
              <a:t>Latinos and Asian Americans are among the fastest-growing racial/ethnic groups</a:t>
            </a:r>
          </a:p>
          <a:p>
            <a:pPr eaLnBrk="1" hangingPunct="1"/>
            <a:r>
              <a:rPr lang="en-US" altLang="en-US" dirty="0">
                <a:cs typeface="Tahoma"/>
              </a:rPr>
              <a:t>These groups have also organized to pursue civil rights:</a:t>
            </a:r>
          </a:p>
          <a:p>
            <a:pPr lvl="1" eaLnBrk="1" hangingPunct="1"/>
            <a:r>
              <a:rPr lang="en-US" altLang="en-US" i="1" dirty="0">
                <a:cs typeface="Tahoma"/>
              </a:rPr>
              <a:t>Mendez v. Westminster </a:t>
            </a:r>
            <a:r>
              <a:rPr lang="en-US" altLang="en-US" dirty="0">
                <a:cs typeface="Tahoma"/>
              </a:rPr>
              <a:t>(1947) was an important desegregation precedent prior to </a:t>
            </a:r>
            <a:r>
              <a:rPr lang="en-US" altLang="en-US" i="1" dirty="0">
                <a:cs typeface="Tahoma"/>
              </a:rPr>
              <a:t>Brown</a:t>
            </a:r>
          </a:p>
          <a:p>
            <a:pPr lvl="1" eaLnBrk="1" hangingPunct="1"/>
            <a:r>
              <a:rPr lang="en-US" altLang="en-US" i="1" dirty="0">
                <a:cs typeface="Tahoma"/>
              </a:rPr>
              <a:t>Lau v. Nichols </a:t>
            </a:r>
            <a:r>
              <a:rPr lang="en-US" altLang="en-US" dirty="0">
                <a:cs typeface="Tahoma"/>
              </a:rPr>
              <a:t>(1974) required that students be taught in a language they understand</a:t>
            </a:r>
          </a:p>
          <a:p>
            <a:pPr eaLnBrk="1" hangingPunct="1">
              <a:buFont typeface="Arial" charset="0"/>
              <a:buNone/>
            </a:pPr>
            <a:endParaRPr lang="en-US" altLang="en-US" dirty="0">
              <a:cs typeface="Tahoma"/>
            </a:endParaRPr>
          </a:p>
          <a:p>
            <a:pPr eaLnBrk="1" hangingPunct="1">
              <a:buFont typeface="Arial" charset="0"/>
              <a:buNone/>
            </a:pPr>
            <a:endParaRPr lang="en-US" altLang="en-US" dirty="0">
              <a:cs typeface="Tahoma"/>
            </a:endParaRPr>
          </a:p>
          <a:p>
            <a:pPr eaLnBrk="1" hangingPunct="1"/>
            <a:endParaRPr lang="en-US" altLang="en-US" dirty="0">
              <a:cs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altLang="en-US">
                <a:cs typeface="Tahoma"/>
              </a:rPr>
              <a:t>Status of Native Americans</a:t>
            </a:r>
          </a:p>
        </p:txBody>
      </p:sp>
      <p:sp>
        <p:nvSpPr>
          <p:cNvPr id="49155" name="Content Placeholder 4"/>
          <p:cNvSpPr>
            <a:spLocks noGrp="1"/>
          </p:cNvSpPr>
          <p:nvPr>
            <p:ph idx="1"/>
          </p:nvPr>
        </p:nvSpPr>
        <p:spPr/>
        <p:txBody>
          <a:bodyPr/>
          <a:lstStyle/>
          <a:p>
            <a:pPr eaLnBrk="1" hangingPunct="1"/>
            <a:r>
              <a:rPr lang="en-US" altLang="en-US" dirty="0">
                <a:cs typeface="Tahoma"/>
              </a:rPr>
              <a:t>The Constitution leaves the status of Native Americans unclear</a:t>
            </a:r>
          </a:p>
          <a:p>
            <a:pPr eaLnBrk="1" hangingPunct="1"/>
            <a:r>
              <a:rPr lang="en-US" altLang="en-US" dirty="0">
                <a:cs typeface="Tahoma"/>
              </a:rPr>
              <a:t>Legislation in 1924 grants citizenship to all those born in the United States</a:t>
            </a:r>
          </a:p>
          <a:p>
            <a:pPr eaLnBrk="1" hangingPunct="1"/>
            <a:r>
              <a:rPr lang="en-US" altLang="en-US" dirty="0">
                <a:cs typeface="Tahoma"/>
              </a:rPr>
              <a:t>The Indian Self-Determination and Education Assistance Act (1975) provides for greater autonomy</a:t>
            </a:r>
          </a:p>
          <a:p>
            <a:pPr eaLnBrk="1" hangingPunct="1"/>
            <a:r>
              <a:rPr lang="en-US" altLang="en-US" dirty="0">
                <a:cs typeface="Tahoma"/>
              </a:rPr>
              <a:t>No state regulation of gambling (1987)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pPr eaLnBrk="1" hangingPunct="1"/>
            <a:r>
              <a:rPr lang="en-US" altLang="en-US">
                <a:cs typeface="Tahoma"/>
              </a:rPr>
              <a:t>Immigration and Rights</a:t>
            </a:r>
          </a:p>
        </p:txBody>
      </p:sp>
      <p:sp>
        <p:nvSpPr>
          <p:cNvPr id="51203" name="Content Placeholder 4"/>
          <p:cNvSpPr>
            <a:spLocks noGrp="1"/>
          </p:cNvSpPr>
          <p:nvPr>
            <p:ph idx="1"/>
          </p:nvPr>
        </p:nvSpPr>
        <p:spPr/>
        <p:txBody>
          <a:bodyPr/>
          <a:lstStyle/>
          <a:p>
            <a:pPr eaLnBrk="1" hangingPunct="1"/>
            <a:r>
              <a:rPr lang="en-US" altLang="en-US" dirty="0">
                <a:cs typeface="Tahoma"/>
              </a:rPr>
              <a:t>Approximately one in eight persons living in the U.S. was born in another country</a:t>
            </a:r>
          </a:p>
          <a:p>
            <a:pPr lvl="1" eaLnBrk="1" hangingPunct="1"/>
            <a:r>
              <a:rPr lang="en-US" altLang="en-US" dirty="0">
                <a:cs typeface="Tahoma"/>
              </a:rPr>
              <a:t>DREAM </a:t>
            </a:r>
            <a:r>
              <a:rPr lang="en-US" altLang="en-US" dirty="0" smtClean="0">
                <a:cs typeface="Tahoma"/>
              </a:rPr>
              <a:t>Act: 2014 </a:t>
            </a:r>
            <a:r>
              <a:rPr lang="en-US" altLang="en-US" dirty="0">
                <a:cs typeface="Tahoma"/>
              </a:rPr>
              <a:t>e</a:t>
            </a:r>
            <a:r>
              <a:rPr lang="en-US" altLang="en-US" dirty="0" smtClean="0">
                <a:cs typeface="Tahoma"/>
              </a:rPr>
              <a:t>xecutive </a:t>
            </a:r>
            <a:r>
              <a:rPr lang="en-US" altLang="en-US" dirty="0">
                <a:cs typeface="Tahoma"/>
              </a:rPr>
              <a:t>o</a:t>
            </a:r>
            <a:r>
              <a:rPr lang="en-US" altLang="en-US" dirty="0" smtClean="0">
                <a:cs typeface="Tahoma"/>
              </a:rPr>
              <a:t>rder </a:t>
            </a:r>
            <a:r>
              <a:rPr lang="en-US" altLang="en-US" dirty="0">
                <a:cs typeface="Tahoma"/>
              </a:rPr>
              <a:t>granting legal status to undocumented children or parents</a:t>
            </a:r>
          </a:p>
          <a:p>
            <a:pPr eaLnBrk="1" hangingPunct="1"/>
            <a:r>
              <a:rPr lang="en-US" altLang="en-US" dirty="0">
                <a:cs typeface="Tahoma"/>
              </a:rPr>
              <a:t>This was arguably the most significant civil rights issue in the 2016 election campaign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pPr eaLnBrk="1" hangingPunct="1"/>
            <a:r>
              <a:rPr lang="en-US" altLang="en-US">
                <a:cs typeface="Tahoma"/>
              </a:rPr>
              <a:t>Disabilities and Age</a:t>
            </a:r>
          </a:p>
        </p:txBody>
      </p:sp>
      <p:sp>
        <p:nvSpPr>
          <p:cNvPr id="53251" name="Content Placeholder 4"/>
          <p:cNvSpPr>
            <a:spLocks noGrp="1"/>
          </p:cNvSpPr>
          <p:nvPr>
            <p:ph idx="1"/>
          </p:nvPr>
        </p:nvSpPr>
        <p:spPr/>
        <p:txBody>
          <a:bodyPr>
            <a:normAutofit/>
          </a:bodyPr>
          <a:lstStyle/>
          <a:p>
            <a:pPr eaLnBrk="1" hangingPunct="1"/>
            <a:r>
              <a:rPr lang="en-US" altLang="en-US" dirty="0">
                <a:cs typeface="Tahoma"/>
              </a:rPr>
              <a:t>The Americans with Disabilities Act (1990) guarantees equal employment rights and access to businesses</a:t>
            </a:r>
          </a:p>
          <a:p>
            <a:pPr eaLnBrk="1" hangingPunct="1"/>
            <a:r>
              <a:rPr lang="en-US" altLang="en-US" dirty="0">
                <a:cs typeface="Tahoma"/>
              </a:rPr>
              <a:t>Similar to the NAACP’s Legal Defense Fund, the disability movement founded the Disability Rights &amp; Education Defense Fund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pPr eaLnBrk="1" hangingPunct="1"/>
            <a:r>
              <a:rPr lang="en-US" altLang="en-US">
                <a:cs typeface="Tahoma"/>
              </a:rPr>
              <a:t>LGBTQ</a:t>
            </a:r>
          </a:p>
        </p:txBody>
      </p:sp>
      <p:sp>
        <p:nvSpPr>
          <p:cNvPr id="55299" name="Content Placeholder 4"/>
          <p:cNvSpPr>
            <a:spLocks noGrp="1"/>
          </p:cNvSpPr>
          <p:nvPr>
            <p:ph idx="1"/>
          </p:nvPr>
        </p:nvSpPr>
        <p:spPr/>
        <p:txBody>
          <a:bodyPr>
            <a:normAutofit fontScale="92500" lnSpcReduction="10000"/>
          </a:bodyPr>
          <a:lstStyle/>
          <a:p>
            <a:pPr eaLnBrk="1" hangingPunct="1"/>
            <a:r>
              <a:rPr lang="en-US" altLang="en-US" dirty="0">
                <a:cs typeface="Tahoma"/>
              </a:rPr>
              <a:t>The gay rights movement has become one of the most important contemporary flashpoints for civil rights:</a:t>
            </a:r>
          </a:p>
          <a:p>
            <a:pPr lvl="1" eaLnBrk="1" hangingPunct="1"/>
            <a:r>
              <a:rPr lang="en-US" altLang="en-US" dirty="0">
                <a:cs typeface="Tahoma"/>
              </a:rPr>
              <a:t>“Don’</a:t>
            </a:r>
            <a:r>
              <a:rPr lang="en-US" altLang="ja-JP" dirty="0">
                <a:cs typeface="Tahoma"/>
              </a:rPr>
              <a:t>t Ask, Don’t Tell” (repealed in 2010)</a:t>
            </a:r>
          </a:p>
          <a:p>
            <a:pPr lvl="1" eaLnBrk="1" hangingPunct="1"/>
            <a:r>
              <a:rPr lang="en-US" altLang="en-US" i="1" dirty="0" err="1">
                <a:cs typeface="Tahoma"/>
              </a:rPr>
              <a:t>Romer</a:t>
            </a:r>
            <a:r>
              <a:rPr lang="en-US" altLang="en-US" i="1" dirty="0">
                <a:cs typeface="Tahoma"/>
              </a:rPr>
              <a:t> v. Evans </a:t>
            </a:r>
            <a:r>
              <a:rPr lang="en-US" altLang="en-US" dirty="0">
                <a:cs typeface="Tahoma"/>
              </a:rPr>
              <a:t>(1996) prohibits discrimination based on sexual orientation</a:t>
            </a:r>
          </a:p>
          <a:p>
            <a:pPr lvl="1" eaLnBrk="1" hangingPunct="1"/>
            <a:r>
              <a:rPr lang="en-US" altLang="en-US" i="1" dirty="0">
                <a:cs typeface="Tahoma"/>
              </a:rPr>
              <a:t>Lawrence v. Texas </a:t>
            </a:r>
            <a:r>
              <a:rPr lang="en-US" altLang="en-US" dirty="0">
                <a:cs typeface="Tahoma"/>
              </a:rPr>
              <a:t>(2003) overturns </a:t>
            </a:r>
            <a:r>
              <a:rPr lang="en-US" altLang="en-US" i="1" dirty="0">
                <a:cs typeface="Tahoma"/>
              </a:rPr>
              <a:t>Bowers v. Hardwick</a:t>
            </a:r>
          </a:p>
          <a:p>
            <a:pPr eaLnBrk="1" hangingPunct="1"/>
            <a:r>
              <a:rPr lang="en-US" altLang="en-US" dirty="0">
                <a:cs typeface="Tahoma"/>
              </a:rPr>
              <a:t>Transgender equality is the most important current fight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altLang="en-US" dirty="0" smtClean="0">
                <a:cs typeface="Tahoma"/>
              </a:rPr>
              <a:t>DOMA and Gay </a:t>
            </a:r>
            <a:r>
              <a:rPr lang="en-US" altLang="en-US" dirty="0">
                <a:cs typeface="Tahoma"/>
              </a:rPr>
              <a:t>Marriage</a:t>
            </a:r>
          </a:p>
        </p:txBody>
      </p:sp>
      <p:sp>
        <p:nvSpPr>
          <p:cNvPr id="57347" name="Content Placeholder 4"/>
          <p:cNvSpPr>
            <a:spLocks noGrp="1"/>
          </p:cNvSpPr>
          <p:nvPr>
            <p:ph idx="1"/>
          </p:nvPr>
        </p:nvSpPr>
        <p:spPr/>
        <p:txBody>
          <a:bodyPr/>
          <a:lstStyle/>
          <a:p>
            <a:pPr eaLnBrk="1" hangingPunct="1"/>
            <a:r>
              <a:rPr lang="en-US" altLang="en-US" i="1" dirty="0">
                <a:cs typeface="Tahoma"/>
              </a:rPr>
              <a:t>U.S. v. Windsor </a:t>
            </a:r>
            <a:r>
              <a:rPr lang="en-US" altLang="en-US" dirty="0">
                <a:cs typeface="Tahoma"/>
              </a:rPr>
              <a:t>(2013) ruled DOMA unconstitutional</a:t>
            </a:r>
          </a:p>
          <a:p>
            <a:pPr eaLnBrk="1" hangingPunct="1"/>
            <a:r>
              <a:rPr lang="en-US" altLang="en-US" i="1" dirty="0" err="1">
                <a:cs typeface="Tahoma"/>
              </a:rPr>
              <a:t>Obergefell</a:t>
            </a:r>
            <a:r>
              <a:rPr lang="en-US" altLang="en-US" i="1" dirty="0">
                <a:cs typeface="Tahoma"/>
              </a:rPr>
              <a:t> v. Hodges </a:t>
            </a:r>
            <a:r>
              <a:rPr lang="en-US" altLang="en-US" dirty="0">
                <a:cs typeface="Tahoma"/>
              </a:rPr>
              <a:t>(2015) ruled that there is a right to marry for same-sex couples under the due process clause and the equal protection clause of the Fourteenth Amendment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pPr eaLnBrk="1" hangingPunct="1"/>
            <a:r>
              <a:rPr lang="en-US" altLang="en-US" dirty="0">
                <a:cs typeface="Tahoma"/>
              </a:rPr>
              <a:t>Affirmative Action</a:t>
            </a:r>
          </a:p>
        </p:txBody>
      </p:sp>
      <p:sp>
        <p:nvSpPr>
          <p:cNvPr id="63491" name="Content Placeholder 4"/>
          <p:cNvSpPr>
            <a:spLocks noGrp="1"/>
          </p:cNvSpPr>
          <p:nvPr>
            <p:ph idx="1"/>
          </p:nvPr>
        </p:nvSpPr>
        <p:spPr/>
        <p:txBody>
          <a:bodyPr/>
          <a:lstStyle/>
          <a:p>
            <a:pPr eaLnBrk="1" hangingPunct="1"/>
            <a:r>
              <a:rPr lang="en-US" altLang="en-US">
                <a:cs typeface="Tahoma"/>
              </a:rPr>
              <a:t>A policy or program designed to redress historic injustices committed against specific groups by making special efforts to provide members of these groups with access to educational and employment opportunities</a:t>
            </a:r>
          </a:p>
          <a:p>
            <a:pPr eaLnBrk="1" hangingPunct="1"/>
            <a:r>
              <a:rPr lang="en-US" altLang="en-US">
                <a:cs typeface="Tahoma"/>
              </a:rPr>
              <a:t>Also meant to encourage diversity in educational and employment settings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altLang="en-US" dirty="0">
                <a:cs typeface="Tahoma"/>
              </a:rPr>
              <a:t>Civil Rights and Collective Action</a:t>
            </a:r>
          </a:p>
        </p:txBody>
      </p:sp>
      <p:sp>
        <p:nvSpPr>
          <p:cNvPr id="7171" name="Content Placeholder 4"/>
          <p:cNvSpPr>
            <a:spLocks noGrp="1"/>
          </p:cNvSpPr>
          <p:nvPr>
            <p:ph idx="1"/>
          </p:nvPr>
        </p:nvSpPr>
        <p:spPr/>
        <p:txBody>
          <a:bodyPr/>
          <a:lstStyle/>
          <a:p>
            <a:pPr eaLnBrk="1" hangingPunct="1"/>
            <a:r>
              <a:rPr lang="en-US" altLang="en-US" dirty="0">
                <a:cs typeface="Tahoma"/>
              </a:rPr>
              <a:t>Remember that the </a:t>
            </a:r>
            <a:r>
              <a:rPr lang="en-US" altLang="en-US" dirty="0" smtClean="0">
                <a:cs typeface="Tahoma"/>
              </a:rPr>
              <a:t>collective action </a:t>
            </a:r>
            <a:r>
              <a:rPr lang="en-US" altLang="en-US" dirty="0">
                <a:cs typeface="Tahoma"/>
              </a:rPr>
              <a:t>principle states that collective action is difficult and the difficulty mounts as the number of individuals involved increases</a:t>
            </a:r>
          </a:p>
          <a:p>
            <a:pPr eaLnBrk="1" hangingPunct="1"/>
            <a:r>
              <a:rPr lang="en-US" altLang="en-US" dirty="0">
                <a:cs typeface="Tahoma"/>
              </a:rPr>
              <a:t>Civil rights shape collective action by regulating </a:t>
            </a:r>
            <a:r>
              <a:rPr lang="en-US" altLang="en-US" i="1" dirty="0">
                <a:cs typeface="Tahoma"/>
              </a:rPr>
              <a:t>who</a:t>
            </a:r>
            <a:r>
              <a:rPr lang="en-US" altLang="en-US" dirty="0">
                <a:cs typeface="Tahoma"/>
              </a:rPr>
              <a:t> can participate in the political process and </a:t>
            </a:r>
            <a:r>
              <a:rPr lang="en-US" altLang="en-US" i="1" dirty="0">
                <a:cs typeface="Tahoma"/>
              </a:rPr>
              <a:t>how</a:t>
            </a:r>
            <a:r>
              <a:rPr lang="en-US" altLang="en-US" dirty="0">
                <a:cs typeface="Tahoma"/>
              </a:rPr>
              <a:t> they can participate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pPr eaLnBrk="1" hangingPunct="1"/>
            <a:r>
              <a:rPr lang="en-US" altLang="en-US" i="1">
                <a:cs typeface="Tahoma"/>
              </a:rPr>
              <a:t>Regents of the University of California vs. Bakke </a:t>
            </a:r>
            <a:r>
              <a:rPr lang="en-US" altLang="en-US">
                <a:cs typeface="Tahoma"/>
              </a:rPr>
              <a:t>(1978)</a:t>
            </a:r>
          </a:p>
        </p:txBody>
      </p:sp>
      <p:sp>
        <p:nvSpPr>
          <p:cNvPr id="65539" name="Content Placeholder 4"/>
          <p:cNvSpPr>
            <a:spLocks noGrp="1"/>
          </p:cNvSpPr>
          <p:nvPr>
            <p:ph idx="1"/>
          </p:nvPr>
        </p:nvSpPr>
        <p:spPr/>
        <p:txBody>
          <a:bodyPr/>
          <a:lstStyle/>
          <a:p>
            <a:pPr eaLnBrk="1" hangingPunct="1"/>
            <a:r>
              <a:rPr lang="en-US" altLang="en-US" dirty="0">
                <a:cs typeface="Tahoma"/>
              </a:rPr>
              <a:t>Allan Bakke, a white man, applied to UC Davis Medical School and was rejected</a:t>
            </a:r>
          </a:p>
          <a:p>
            <a:pPr eaLnBrk="1" hangingPunct="1"/>
            <a:r>
              <a:rPr lang="en-US" altLang="en-US" dirty="0">
                <a:cs typeface="Tahoma"/>
              </a:rPr>
              <a:t>The school had reserved 16 of 100 seats that year for minority applicants</a:t>
            </a:r>
          </a:p>
          <a:p>
            <a:pPr eaLnBrk="1" hangingPunct="1"/>
            <a:r>
              <a:rPr lang="en-US" altLang="en-US" dirty="0">
                <a:cs typeface="Tahoma"/>
              </a:rPr>
              <a:t>Bakke sued on the basis that his grades and test scores were better than those of some who were admitted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p:txBody>
          <a:bodyPr/>
          <a:lstStyle/>
          <a:p>
            <a:pPr eaLnBrk="1" hangingPunct="1"/>
            <a:r>
              <a:rPr lang="en-US" altLang="en-US" i="1" dirty="0">
                <a:cs typeface="Tahoma"/>
              </a:rPr>
              <a:t>UC Regents v. Bakke </a:t>
            </a:r>
            <a:r>
              <a:rPr lang="en-US" altLang="en-US" dirty="0">
                <a:cs typeface="Tahoma"/>
              </a:rPr>
              <a:t>(1978)</a:t>
            </a:r>
          </a:p>
        </p:txBody>
      </p:sp>
      <p:sp>
        <p:nvSpPr>
          <p:cNvPr id="71683" name="Content Placeholder 4"/>
          <p:cNvSpPr>
            <a:spLocks noGrp="1"/>
          </p:cNvSpPr>
          <p:nvPr>
            <p:ph idx="1"/>
          </p:nvPr>
        </p:nvSpPr>
        <p:spPr/>
        <p:txBody>
          <a:bodyPr/>
          <a:lstStyle/>
          <a:p>
            <a:pPr eaLnBrk="1" hangingPunct="1"/>
            <a:r>
              <a:rPr lang="en-US" altLang="en-US" dirty="0">
                <a:cs typeface="Tahoma"/>
              </a:rPr>
              <a:t>The Court ruled that UC Davis’</a:t>
            </a:r>
            <a:r>
              <a:rPr lang="en-US" altLang="ja-JP" dirty="0">
                <a:cs typeface="Tahoma"/>
              </a:rPr>
              <a:t>s policy was unconstitutional because it maintained a quota and had a separate admissions policy for minority students</a:t>
            </a:r>
          </a:p>
          <a:p>
            <a:pPr eaLnBrk="1" hangingPunct="1"/>
            <a:r>
              <a:rPr lang="en-US" altLang="en-US" dirty="0">
                <a:cs typeface="Tahoma"/>
              </a:rPr>
              <a:t>However, the Court said that taking race into account in admissions is constitutional if it serves a </a:t>
            </a:r>
            <a:r>
              <a:rPr lang="ja-JP" altLang="en-US" dirty="0">
                <a:cs typeface="Tahoma"/>
              </a:rPr>
              <a:t>“</a:t>
            </a:r>
            <a:r>
              <a:rPr lang="en-US" altLang="ja-JP" dirty="0">
                <a:cs typeface="Tahoma"/>
              </a:rPr>
              <a:t>compelling public purpose,</a:t>
            </a:r>
            <a:r>
              <a:rPr lang="ja-JP" altLang="en-US" dirty="0">
                <a:cs typeface="Tahoma"/>
              </a:rPr>
              <a:t>”</a:t>
            </a:r>
            <a:r>
              <a:rPr lang="en-US" altLang="ja-JP" dirty="0">
                <a:cs typeface="Tahoma"/>
              </a:rPr>
              <a:t> such as </a:t>
            </a:r>
            <a:r>
              <a:rPr lang="ja-JP" altLang="en-US" dirty="0">
                <a:cs typeface="Tahoma"/>
              </a:rPr>
              <a:t>“</a:t>
            </a:r>
            <a:r>
              <a:rPr lang="en-US" altLang="ja-JP" dirty="0">
                <a:cs typeface="Tahoma"/>
              </a:rPr>
              <a:t>achieving a diverse student body</a:t>
            </a:r>
            <a:r>
              <a:rPr lang="ja-JP" altLang="en-US" dirty="0">
                <a:cs typeface="Tahoma"/>
              </a:rPr>
              <a:t>”</a:t>
            </a:r>
            <a:endParaRPr lang="en-US" altLang="en-US" dirty="0">
              <a:cs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lstStyle/>
          <a:p>
            <a:pPr eaLnBrk="1" hangingPunct="1"/>
            <a:r>
              <a:rPr lang="en-US" altLang="en-US" i="1">
                <a:cs typeface="Tahoma"/>
              </a:rPr>
              <a:t>Gratz v. Bollinger </a:t>
            </a:r>
            <a:r>
              <a:rPr lang="en-US" altLang="en-US">
                <a:cs typeface="Tahoma"/>
              </a:rPr>
              <a:t>(2003)</a:t>
            </a:r>
            <a:br>
              <a:rPr lang="en-US" altLang="en-US">
                <a:cs typeface="Tahoma"/>
              </a:rPr>
            </a:br>
            <a:r>
              <a:rPr lang="en-US" altLang="en-US" i="1">
                <a:cs typeface="Tahoma"/>
              </a:rPr>
              <a:t>Grutter v. Bollinger </a:t>
            </a:r>
            <a:r>
              <a:rPr lang="en-US" altLang="en-US">
                <a:cs typeface="Tahoma"/>
              </a:rPr>
              <a:t>(2003)</a:t>
            </a:r>
          </a:p>
        </p:txBody>
      </p:sp>
      <p:sp>
        <p:nvSpPr>
          <p:cNvPr id="73731" name="Content Placeholder 4"/>
          <p:cNvSpPr>
            <a:spLocks noGrp="1"/>
          </p:cNvSpPr>
          <p:nvPr>
            <p:ph idx="1"/>
          </p:nvPr>
        </p:nvSpPr>
        <p:spPr/>
        <p:txBody>
          <a:bodyPr>
            <a:normAutofit lnSpcReduction="10000"/>
          </a:bodyPr>
          <a:lstStyle/>
          <a:p>
            <a:pPr eaLnBrk="1" hangingPunct="1"/>
            <a:r>
              <a:rPr lang="en-US" altLang="en-US" dirty="0">
                <a:cs typeface="Tahoma"/>
              </a:rPr>
              <a:t>In various cases, the Court seemed to weaken affirmative action but not deem it unconstitutional in the 25 years since </a:t>
            </a:r>
            <a:r>
              <a:rPr lang="en-US" altLang="en-US" i="1" dirty="0">
                <a:cs typeface="Tahoma"/>
              </a:rPr>
              <a:t>Bakke</a:t>
            </a:r>
          </a:p>
          <a:p>
            <a:pPr eaLnBrk="1" hangingPunct="1"/>
            <a:r>
              <a:rPr lang="en-US" altLang="en-US" dirty="0">
                <a:cs typeface="Tahoma"/>
              </a:rPr>
              <a:t>In 2003, the Court heard two cases, both from the University of Michigan, that seemed to uphold both sides of </a:t>
            </a:r>
            <a:r>
              <a:rPr lang="en-US" altLang="en-US" i="1" dirty="0">
                <a:cs typeface="Tahoma"/>
              </a:rPr>
              <a:t>Bakke</a:t>
            </a:r>
            <a:endParaRPr lang="en-US" altLang="en-US" dirty="0">
              <a:cs typeface="Tahoma"/>
            </a:endParaRPr>
          </a:p>
          <a:p>
            <a:pPr lvl="1" eaLnBrk="1" hangingPunct="1"/>
            <a:r>
              <a:rPr lang="en-US" altLang="en-US" dirty="0">
                <a:cs typeface="Tahoma"/>
              </a:rPr>
              <a:t>Race cannot be a main criterion for admission</a:t>
            </a:r>
          </a:p>
          <a:p>
            <a:pPr lvl="1" eaLnBrk="1" hangingPunct="1"/>
            <a:r>
              <a:rPr lang="en-US" altLang="en-US" dirty="0">
                <a:cs typeface="Tahoma"/>
              </a:rPr>
              <a:t>Race can be taken into account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p:txBody>
          <a:bodyPr/>
          <a:lstStyle/>
          <a:p>
            <a:pPr eaLnBrk="1" hangingPunct="1"/>
            <a:r>
              <a:rPr lang="en-US" altLang="en-US">
                <a:cs typeface="Tahoma"/>
              </a:rPr>
              <a:t>Affirmative Action and </a:t>
            </a:r>
            <a:r>
              <a:rPr lang="ja-JP" altLang="en-US">
                <a:cs typeface="Tahoma"/>
              </a:rPr>
              <a:t>“</a:t>
            </a:r>
            <a:r>
              <a:rPr lang="en-US" altLang="ja-JP">
                <a:cs typeface="Tahoma"/>
              </a:rPr>
              <a:t>Preferential Treatment</a:t>
            </a:r>
            <a:r>
              <a:rPr lang="ja-JP" altLang="en-US">
                <a:cs typeface="Tahoma"/>
              </a:rPr>
              <a:t>”</a:t>
            </a:r>
            <a:endParaRPr lang="en-US" altLang="en-US">
              <a:cs typeface="Tahoma"/>
            </a:endParaRPr>
          </a:p>
        </p:txBody>
      </p:sp>
      <p:sp>
        <p:nvSpPr>
          <p:cNvPr id="75779" name="Content Placeholder 4"/>
          <p:cNvSpPr>
            <a:spLocks noGrp="1"/>
          </p:cNvSpPr>
          <p:nvPr>
            <p:ph idx="1"/>
          </p:nvPr>
        </p:nvSpPr>
        <p:spPr/>
        <p:txBody>
          <a:bodyPr>
            <a:normAutofit lnSpcReduction="10000"/>
          </a:bodyPr>
          <a:lstStyle/>
          <a:p>
            <a:pPr eaLnBrk="1" hangingPunct="1">
              <a:spcBef>
                <a:spcPct val="0"/>
              </a:spcBef>
            </a:pPr>
            <a:r>
              <a:rPr lang="en-US" altLang="en-US" dirty="0">
                <a:cs typeface="Tahoma"/>
              </a:rPr>
              <a:t>Proposition 209, on the California ballot in 1996, sought to ban </a:t>
            </a:r>
            <a:r>
              <a:rPr lang="ja-JP" altLang="en-US" dirty="0">
                <a:cs typeface="Tahoma"/>
              </a:rPr>
              <a:t>“</a:t>
            </a:r>
            <a:r>
              <a:rPr lang="en-US" altLang="ja-JP" dirty="0">
                <a:cs typeface="Tahoma"/>
              </a:rPr>
              <a:t>preferential treatment</a:t>
            </a:r>
            <a:r>
              <a:rPr lang="ja-JP" altLang="en-US" dirty="0">
                <a:cs typeface="Tahoma"/>
              </a:rPr>
              <a:t>”</a:t>
            </a:r>
            <a:r>
              <a:rPr lang="en-US" altLang="ja-JP" dirty="0">
                <a:cs typeface="Tahoma"/>
              </a:rPr>
              <a:t> for minorities by state and local government agencies; it passed with 54 percent of the vote</a:t>
            </a:r>
          </a:p>
          <a:p>
            <a:pPr eaLnBrk="1" hangingPunct="1">
              <a:spcBef>
                <a:spcPct val="0"/>
              </a:spcBef>
            </a:pPr>
            <a:r>
              <a:rPr lang="en-US" altLang="en-US" dirty="0">
                <a:cs typeface="Tahoma"/>
              </a:rPr>
              <a:t>In a 1997 vote in Houston, however, 55 percent voted to support </a:t>
            </a:r>
            <a:r>
              <a:rPr lang="ja-JP" altLang="en-US" dirty="0">
                <a:cs typeface="Tahoma"/>
              </a:rPr>
              <a:t>“</a:t>
            </a:r>
            <a:r>
              <a:rPr lang="en-US" altLang="ja-JP" dirty="0">
                <a:cs typeface="Tahoma"/>
              </a:rPr>
              <a:t>affirmative action</a:t>
            </a:r>
            <a:r>
              <a:rPr lang="ja-JP" altLang="en-US" dirty="0">
                <a:cs typeface="Tahoma"/>
              </a:rPr>
              <a:t>”</a:t>
            </a:r>
            <a:endParaRPr lang="en-US" altLang="ja-JP" dirty="0">
              <a:cs typeface="Tahoma"/>
            </a:endParaRPr>
          </a:p>
          <a:p>
            <a:pPr eaLnBrk="1" hangingPunct="1">
              <a:spcBef>
                <a:spcPct val="0"/>
              </a:spcBef>
            </a:pPr>
            <a:r>
              <a:rPr lang="en-US" altLang="en-US" dirty="0">
                <a:cs typeface="Tahoma"/>
              </a:rPr>
              <a:t>What we call </a:t>
            </a:r>
            <a:r>
              <a:rPr lang="ja-JP" altLang="en-US" dirty="0">
                <a:cs typeface="Tahoma"/>
              </a:rPr>
              <a:t>“</a:t>
            </a:r>
            <a:r>
              <a:rPr lang="en-US" altLang="ja-JP" dirty="0">
                <a:cs typeface="Tahoma"/>
              </a:rPr>
              <a:t>affirmative action</a:t>
            </a:r>
            <a:r>
              <a:rPr lang="ja-JP" altLang="en-US" dirty="0">
                <a:cs typeface="Tahoma"/>
              </a:rPr>
              <a:t>”</a:t>
            </a:r>
            <a:r>
              <a:rPr lang="en-US" altLang="ja-JP" dirty="0">
                <a:cs typeface="Tahoma"/>
              </a:rPr>
              <a:t> matters</a:t>
            </a:r>
            <a:endParaRPr lang="en-US" altLang="en-US" dirty="0">
              <a:cs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p:txBody>
          <a:bodyPr/>
          <a:lstStyle/>
          <a:p>
            <a:pPr eaLnBrk="1" hangingPunct="1"/>
            <a:r>
              <a:rPr lang="en-US" altLang="en-US">
                <a:cs typeface="Tahoma"/>
              </a:rPr>
              <a:t>Clicker Question: Review</a:t>
            </a: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a:cs typeface="Tahoma"/>
              </a:rPr>
              <a:t>Affirmative action is</a:t>
            </a:r>
          </a:p>
          <a:p>
            <a:pPr marL="0" indent="0" eaLnBrk="1" fontAlgn="auto" hangingPunct="1">
              <a:spcAft>
                <a:spcPts val="0"/>
              </a:spcAft>
              <a:buFont typeface="Arial"/>
              <a:buNone/>
              <a:defRPr/>
            </a:pPr>
            <a:endParaRPr lang="en-US" sz="1600" dirty="0">
              <a:cs typeface="Tahoma"/>
            </a:endParaRPr>
          </a:p>
          <a:p>
            <a:pPr marL="514350" indent="-514350" eaLnBrk="1" fontAlgn="auto" hangingPunct="1">
              <a:spcBef>
                <a:spcPts val="0"/>
              </a:spcBef>
              <a:spcAft>
                <a:spcPts val="0"/>
              </a:spcAft>
              <a:buClrTx/>
              <a:buFont typeface="Arial"/>
              <a:buAutoNum type="alphaUcPeriod"/>
              <a:defRPr/>
            </a:pPr>
            <a:r>
              <a:rPr lang="en-US" dirty="0">
                <a:cs typeface="Tahoma"/>
              </a:rPr>
              <a:t>unconstitutional in any form.</a:t>
            </a:r>
          </a:p>
          <a:p>
            <a:pPr marL="514350" indent="-514350" eaLnBrk="1" fontAlgn="auto" hangingPunct="1">
              <a:spcBef>
                <a:spcPts val="0"/>
              </a:spcBef>
              <a:spcAft>
                <a:spcPts val="0"/>
              </a:spcAft>
              <a:buClrTx/>
              <a:buFont typeface="Arial"/>
              <a:buAutoNum type="alphaUcPeriod"/>
              <a:defRPr/>
            </a:pPr>
            <a:r>
              <a:rPr lang="en-US" dirty="0">
                <a:cs typeface="Tahoma"/>
              </a:rPr>
              <a:t>constitutional as long as race is not too big a factor.</a:t>
            </a:r>
          </a:p>
          <a:p>
            <a:pPr marL="514350" indent="-514350" eaLnBrk="1" fontAlgn="auto" hangingPunct="1">
              <a:spcBef>
                <a:spcPts val="0"/>
              </a:spcBef>
              <a:spcAft>
                <a:spcPts val="0"/>
              </a:spcAft>
              <a:buClrTx/>
              <a:buFont typeface="Arial"/>
              <a:buAutoNum type="alphaUcPeriod"/>
              <a:defRPr/>
            </a:pPr>
            <a:r>
              <a:rPr lang="en-US" dirty="0">
                <a:cs typeface="Tahoma"/>
              </a:rPr>
              <a:t>required by the equal protection clause.</a:t>
            </a:r>
          </a:p>
          <a:p>
            <a:pPr marL="514350" indent="-514350" eaLnBrk="1" fontAlgn="auto" hangingPunct="1">
              <a:spcBef>
                <a:spcPts val="0"/>
              </a:spcBef>
              <a:spcAft>
                <a:spcPts val="0"/>
              </a:spcAft>
              <a:buClrTx/>
              <a:buFont typeface="Arial"/>
              <a:buAutoNum type="alphaUcPeriod"/>
              <a:defRPr/>
            </a:pPr>
            <a:r>
              <a:rPr lang="en-US" dirty="0">
                <a:cs typeface="Tahoma"/>
              </a:rPr>
              <a:t>required by the due process clause.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r>
              <a:rPr lang="en-US" altLang="en-US" dirty="0">
                <a:cs typeface="Tahoma"/>
              </a:rPr>
              <a:t>Clicker Question: </a:t>
            </a:r>
            <a:r>
              <a:rPr lang="en-US" altLang="en-US" dirty="0" smtClean="0">
                <a:cs typeface="Tahoma"/>
              </a:rPr>
              <a:t>Review (Answer)</a:t>
            </a:r>
            <a:endParaRPr lang="en-US" altLang="en-US" dirty="0">
              <a:cs typeface="Tahoma"/>
            </a:endParaRP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a:cs typeface="Tahoma"/>
              </a:rPr>
              <a:t>Affirmative action is</a:t>
            </a:r>
          </a:p>
          <a:p>
            <a:pPr marL="0" indent="0" eaLnBrk="1" fontAlgn="auto" hangingPunct="1">
              <a:spcAft>
                <a:spcPts val="0"/>
              </a:spcAft>
              <a:buFont typeface="Arial"/>
              <a:buNone/>
              <a:defRPr/>
            </a:pPr>
            <a:endParaRPr lang="en-US" sz="1600" dirty="0">
              <a:cs typeface="Tahoma"/>
            </a:endParaRPr>
          </a:p>
          <a:p>
            <a:pPr marL="514350" indent="-514350" eaLnBrk="1" fontAlgn="auto" hangingPunct="1">
              <a:spcBef>
                <a:spcPts val="0"/>
              </a:spcBef>
              <a:spcAft>
                <a:spcPts val="0"/>
              </a:spcAft>
              <a:buClrTx/>
              <a:buFont typeface="Arial"/>
              <a:buAutoNum type="alphaUcPeriod"/>
              <a:defRPr/>
            </a:pPr>
            <a:r>
              <a:rPr lang="en-US" dirty="0">
                <a:cs typeface="Tahoma"/>
              </a:rPr>
              <a:t>unconstitutional in any form.</a:t>
            </a:r>
          </a:p>
          <a:p>
            <a:pPr marL="514350" indent="-514350" eaLnBrk="1" fontAlgn="auto" hangingPunct="1">
              <a:spcBef>
                <a:spcPts val="0"/>
              </a:spcBef>
              <a:spcAft>
                <a:spcPts val="0"/>
              </a:spcAft>
              <a:buClrTx/>
              <a:buFont typeface="Arial"/>
              <a:buAutoNum type="alphaUcPeriod"/>
              <a:defRPr/>
            </a:pPr>
            <a:r>
              <a:rPr lang="en-US" b="1" dirty="0">
                <a:cs typeface="Tahoma"/>
              </a:rPr>
              <a:t>constitutional as long as race is not too big a factor.</a:t>
            </a:r>
          </a:p>
          <a:p>
            <a:pPr marL="514350" indent="-514350" eaLnBrk="1" fontAlgn="auto" hangingPunct="1">
              <a:spcBef>
                <a:spcPts val="0"/>
              </a:spcBef>
              <a:spcAft>
                <a:spcPts val="0"/>
              </a:spcAft>
              <a:buClrTx/>
              <a:buFont typeface="Arial"/>
              <a:buAutoNum type="alphaUcPeriod"/>
              <a:defRPr/>
            </a:pPr>
            <a:r>
              <a:rPr lang="en-US" dirty="0">
                <a:cs typeface="Tahoma"/>
              </a:rPr>
              <a:t>required by the equal protection clause.</a:t>
            </a:r>
          </a:p>
          <a:p>
            <a:pPr marL="514350" indent="-514350" eaLnBrk="1" fontAlgn="auto" hangingPunct="1">
              <a:spcBef>
                <a:spcPts val="0"/>
              </a:spcBef>
              <a:spcAft>
                <a:spcPts val="0"/>
              </a:spcAft>
              <a:buClrTx/>
              <a:buFont typeface="Arial"/>
              <a:buAutoNum type="alphaUcPeriod"/>
              <a:defRPr/>
            </a:pPr>
            <a:r>
              <a:rPr lang="en-US" dirty="0">
                <a:cs typeface="Tahoma"/>
              </a:rPr>
              <a:t>required by the due process clause.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p:txBody>
          <a:bodyPr/>
          <a:lstStyle/>
          <a:p>
            <a:pPr eaLnBrk="1" hangingPunct="1"/>
            <a:r>
              <a:rPr lang="en-US" altLang="en-US">
                <a:cs typeface="Tahoma"/>
              </a:rPr>
              <a:t>Limiting and Regulating Collective Action</a:t>
            </a:r>
          </a:p>
        </p:txBody>
      </p:sp>
      <p:sp>
        <p:nvSpPr>
          <p:cNvPr id="81923" name="Content Placeholder 4"/>
          <p:cNvSpPr>
            <a:spLocks noGrp="1"/>
          </p:cNvSpPr>
          <p:nvPr>
            <p:ph idx="1"/>
          </p:nvPr>
        </p:nvSpPr>
        <p:spPr/>
        <p:txBody>
          <a:bodyPr>
            <a:normAutofit lnSpcReduction="10000"/>
          </a:bodyPr>
          <a:lstStyle/>
          <a:p>
            <a:pPr eaLnBrk="1" hangingPunct="1"/>
            <a:r>
              <a:rPr lang="en-US" altLang="en-US" dirty="0">
                <a:cs typeface="Tahoma"/>
              </a:rPr>
              <a:t>Civil liberties and civil rights have both expanded over the past century</a:t>
            </a:r>
          </a:p>
          <a:p>
            <a:pPr eaLnBrk="1" hangingPunct="1"/>
            <a:r>
              <a:rPr lang="en-US" altLang="en-US" dirty="0">
                <a:cs typeface="Tahoma"/>
              </a:rPr>
              <a:t>Expansion of civil rights has allowed more to take part in collective decision making and has imposed restrictions on the sorts of decisions that can be reached</a:t>
            </a:r>
          </a:p>
          <a:p>
            <a:pPr eaLnBrk="1" hangingPunct="1"/>
            <a:r>
              <a:rPr lang="en-US" altLang="en-US" dirty="0">
                <a:cs typeface="Tahoma"/>
              </a:rPr>
              <a:t>Institutions help alleviate collective action, but they are limited and regulated by civil liberties and civil rights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1374814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Rights and Policy</a:t>
            </a:r>
            <a:endParaRPr lang="en-US" dirty="0"/>
          </a:p>
        </p:txBody>
      </p:sp>
      <p:pic>
        <p:nvPicPr>
          <p:cNvPr id="4" name="Content Placeholder 3" descr="AMGOV14U_Photo05.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r="4787"/>
          <a:stretch/>
        </p:blipFill>
        <p:spPr/>
      </p:pic>
    </p:spTree>
    <p:extLst>
      <p:ext uri="{BB962C8B-B14F-4D97-AF65-F5344CB8AC3E}">
        <p14:creationId xmlns:p14="http://schemas.microsoft.com/office/powerpoint/2010/main" val="2624268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Advocacy for Marginalized Groups</a:t>
            </a:r>
            <a:endParaRPr lang="en-US" dirty="0"/>
          </a:p>
        </p:txBody>
      </p:sp>
      <p:pic>
        <p:nvPicPr>
          <p:cNvPr id="4" name="Content Placeholder 3" descr="AMGOV14U_UNFIG05.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341" b="18802"/>
          <a:stretch/>
        </p:blipFill>
        <p:spPr/>
      </p:pic>
    </p:spTree>
    <p:extLst>
      <p:ext uri="{BB962C8B-B14F-4D97-AF65-F5344CB8AC3E}">
        <p14:creationId xmlns:p14="http://schemas.microsoft.com/office/powerpoint/2010/main" val="366460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altLang="en-US">
                <a:cs typeface="Tahoma"/>
              </a:rPr>
              <a:t>The Equal Protection Clause</a:t>
            </a:r>
          </a:p>
        </p:txBody>
      </p:sp>
      <p:sp>
        <p:nvSpPr>
          <p:cNvPr id="9219" name="Content Placeholder 4"/>
          <p:cNvSpPr>
            <a:spLocks noGrp="1"/>
          </p:cNvSpPr>
          <p:nvPr>
            <p:ph idx="1"/>
          </p:nvPr>
        </p:nvSpPr>
        <p:spPr/>
        <p:txBody>
          <a:bodyPr/>
          <a:lstStyle/>
          <a:p>
            <a:pPr eaLnBrk="1" hangingPunct="1"/>
            <a:r>
              <a:rPr lang="en-US" altLang="en-US" dirty="0">
                <a:cs typeface="Tahoma"/>
              </a:rPr>
              <a:t>The Fourteenth Amendment reads, </a:t>
            </a:r>
            <a:r>
              <a:rPr lang="ja-JP" altLang="en-US" dirty="0">
                <a:cs typeface="Tahoma"/>
              </a:rPr>
              <a:t>“</a:t>
            </a:r>
            <a:r>
              <a:rPr lang="en-US" altLang="ja-JP" dirty="0">
                <a:cs typeface="Tahoma"/>
              </a:rPr>
              <a:t>No state shall make or enforce any law which shall</a:t>
            </a:r>
            <a:r>
              <a:rPr lang="en-US" dirty="0">
                <a:cs typeface="Tahoma"/>
              </a:rPr>
              <a:t>…</a:t>
            </a:r>
            <a:r>
              <a:rPr lang="en-US" altLang="ja-JP" dirty="0">
                <a:cs typeface="Tahoma"/>
              </a:rPr>
              <a:t>deny to any person within its jurisdiction the equal protection of the laws</a:t>
            </a:r>
            <a:r>
              <a:rPr lang="ja-JP" altLang="en-US" dirty="0">
                <a:cs typeface="Tahoma"/>
              </a:rPr>
              <a:t>”</a:t>
            </a:r>
            <a:endParaRPr lang="en-US" altLang="ja-JP" dirty="0">
              <a:cs typeface="Tahoma"/>
            </a:endParaRPr>
          </a:p>
          <a:p>
            <a:pPr eaLnBrk="1" hangingPunct="1"/>
            <a:r>
              <a:rPr lang="en-US" altLang="en-US" dirty="0">
                <a:cs typeface="Tahoma"/>
              </a:rPr>
              <a:t>Note that the language of the Fourteenth Amendment requires equal protection for a </a:t>
            </a:r>
            <a:r>
              <a:rPr lang="ja-JP" altLang="en-US" dirty="0">
                <a:cs typeface="Tahoma"/>
              </a:rPr>
              <a:t>“</a:t>
            </a:r>
            <a:r>
              <a:rPr lang="en-US" altLang="ja-JP" dirty="0">
                <a:cs typeface="Tahoma"/>
              </a:rPr>
              <a:t>person</a:t>
            </a:r>
            <a:r>
              <a:rPr lang="ja-JP" altLang="en-US" dirty="0">
                <a:cs typeface="Tahoma"/>
              </a:rPr>
              <a:t>”</a:t>
            </a:r>
            <a:r>
              <a:rPr lang="en-US" altLang="ja-JP" dirty="0">
                <a:cs typeface="Tahoma"/>
              </a:rPr>
              <a:t> rather than a </a:t>
            </a:r>
            <a:r>
              <a:rPr lang="ja-JP" altLang="en-US" dirty="0">
                <a:cs typeface="Tahoma"/>
              </a:rPr>
              <a:t>“</a:t>
            </a:r>
            <a:r>
              <a:rPr lang="en-US" altLang="ja-JP" dirty="0">
                <a:cs typeface="Tahoma"/>
              </a:rPr>
              <a:t>citizen</a:t>
            </a:r>
            <a:r>
              <a:rPr lang="ja-JP" altLang="en-US" dirty="0">
                <a:cs typeface="Tahoma"/>
              </a:rPr>
              <a:t>”</a:t>
            </a:r>
            <a:endParaRPr lang="en-US" altLang="en-US" dirty="0">
              <a:cs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Evidence: </a:t>
            </a:r>
            <a:r>
              <a:rPr lang="en-US" dirty="0" smtClean="0"/>
              <a:t>Representation for </a:t>
            </a:r>
            <a:r>
              <a:rPr lang="en-US" dirty="0"/>
              <a:t>Groups</a:t>
            </a:r>
          </a:p>
        </p:txBody>
      </p:sp>
      <p:pic>
        <p:nvPicPr>
          <p:cNvPr id="4" name="Content Placeholder 3" descr="AMGOV14U_UNFIG05.03.jpg"/>
          <p:cNvPicPr>
            <a:picLocks noGrp="1" noChangeAspect="1"/>
          </p:cNvPicPr>
          <p:nvPr>
            <p:ph idx="1"/>
          </p:nvPr>
        </p:nvPicPr>
        <p:blipFill>
          <a:blip r:embed="rId3">
            <a:extLst>
              <a:ext uri="{28A0092B-C50C-407E-A947-70E740481C1C}">
                <a14:useLocalDpi xmlns:a14="http://schemas.microsoft.com/office/drawing/2010/main" val="0"/>
              </a:ext>
            </a:extLst>
          </a:blip>
          <a:srcRect l="-24233" r="-24233"/>
          <a:stretch>
            <a:fillRect/>
          </a:stretch>
        </p:blipFill>
        <p:spPr/>
      </p:pic>
    </p:spTree>
    <p:extLst>
      <p:ext uri="{BB962C8B-B14F-4D97-AF65-F5344CB8AC3E}">
        <p14:creationId xmlns:p14="http://schemas.microsoft.com/office/powerpoint/2010/main" val="2773878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ricanGovernment_14E_pbk_978-0-393-6242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381" y="277824"/>
            <a:ext cx="4716610" cy="6064212"/>
          </a:xfrm>
          <a:prstGeom prst="rect">
            <a:avLst/>
          </a:prstGeom>
        </p:spPr>
      </p:pic>
    </p:spTree>
    <p:extLst>
      <p:ext uri="{BB962C8B-B14F-4D97-AF65-F5344CB8AC3E}">
        <p14:creationId xmlns:p14="http://schemas.microsoft.com/office/powerpoint/2010/main" val="1387403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dirty="0">
                <a:cs typeface="Tahoma"/>
              </a:rPr>
              <a:t>Civil Rights: Who, What, </a:t>
            </a:r>
            <a:br>
              <a:rPr lang="en-US" altLang="en-US" dirty="0">
                <a:cs typeface="Tahoma"/>
              </a:rPr>
            </a:br>
            <a:r>
              <a:rPr lang="en-US" altLang="en-US" dirty="0">
                <a:cs typeface="Tahoma"/>
              </a:rPr>
              <a:t>and How Much?</a:t>
            </a:r>
          </a:p>
        </p:txBody>
      </p:sp>
      <p:sp>
        <p:nvSpPr>
          <p:cNvPr id="11267" name="Content Placeholder 4"/>
          <p:cNvSpPr>
            <a:spLocks noGrp="1"/>
          </p:cNvSpPr>
          <p:nvPr>
            <p:ph idx="1"/>
          </p:nvPr>
        </p:nvSpPr>
        <p:spPr/>
        <p:txBody>
          <a:bodyPr/>
          <a:lstStyle/>
          <a:p>
            <a:pPr eaLnBrk="1" hangingPunct="1"/>
            <a:r>
              <a:rPr lang="en-US" altLang="en-US" dirty="0">
                <a:cs typeface="Tahoma"/>
              </a:rPr>
              <a:t>Civil rights can be thought of in terms of answering three questions:</a:t>
            </a:r>
          </a:p>
          <a:p>
            <a:pPr lvl="1" eaLnBrk="1" hangingPunct="1"/>
            <a:r>
              <a:rPr lang="en-US" altLang="en-US" dirty="0">
                <a:cs typeface="Tahoma"/>
              </a:rPr>
              <a:t>Who has a right and who does not?</a:t>
            </a:r>
          </a:p>
          <a:p>
            <a:pPr lvl="1" eaLnBrk="1" hangingPunct="1"/>
            <a:r>
              <a:rPr lang="en-US" altLang="en-US" dirty="0">
                <a:cs typeface="Tahoma"/>
              </a:rPr>
              <a:t>A right to what?</a:t>
            </a:r>
          </a:p>
          <a:p>
            <a:pPr lvl="1" eaLnBrk="1" hangingPunct="1"/>
            <a:r>
              <a:rPr lang="en-US" altLang="en-US" dirty="0">
                <a:cs typeface="Tahoma"/>
              </a:rPr>
              <a:t>How much can they exercise that right?</a:t>
            </a:r>
          </a:p>
          <a:p>
            <a:pPr eaLnBrk="1" hangingPunct="1"/>
            <a:r>
              <a:rPr lang="en-US" altLang="en-US" dirty="0">
                <a:cs typeface="Tahoma"/>
              </a:rPr>
              <a:t>The answers to all of these questions have changed over time—the history principle at 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a:cs typeface="Tahoma"/>
              </a:rPr>
              <a:t>The Struggle for Civil Rights</a:t>
            </a:r>
          </a:p>
        </p:txBody>
      </p:sp>
      <p:sp>
        <p:nvSpPr>
          <p:cNvPr id="19459" name="Content Placeholder 4"/>
          <p:cNvSpPr>
            <a:spLocks noGrp="1"/>
          </p:cNvSpPr>
          <p:nvPr>
            <p:ph idx="1"/>
          </p:nvPr>
        </p:nvSpPr>
        <p:spPr/>
        <p:txBody>
          <a:bodyPr>
            <a:normAutofit lnSpcReduction="10000"/>
          </a:bodyPr>
          <a:lstStyle/>
          <a:p>
            <a:pPr eaLnBrk="1" hangingPunct="1"/>
            <a:r>
              <a:rPr lang="en-US" altLang="en-US" dirty="0">
                <a:cs typeface="Tahoma"/>
              </a:rPr>
              <a:t>Just as the Court did not initially use the Fourteenth Amendment to impose the Bill of Rights on the states, the Court was slow to use the equal protection clause to enforce civil rights</a:t>
            </a:r>
          </a:p>
          <a:p>
            <a:pPr eaLnBrk="1" hangingPunct="1"/>
            <a:r>
              <a:rPr lang="en-US" altLang="en-US" dirty="0">
                <a:cs typeface="Tahoma"/>
              </a:rPr>
              <a:t>The 1875 Civil Rights Act was struck down on the grounds that it applied to private businesses, while the Fourteenth Amendment refers to state action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altLang="en-US">
                <a:cs typeface="Tahoma"/>
              </a:rPr>
              <a:t>The Right to Vote</a:t>
            </a:r>
          </a:p>
        </p:txBody>
      </p:sp>
      <p:sp>
        <p:nvSpPr>
          <p:cNvPr id="13315" name="Content Placeholder 4"/>
          <p:cNvSpPr>
            <a:spLocks noGrp="1"/>
          </p:cNvSpPr>
          <p:nvPr>
            <p:ph idx="1"/>
          </p:nvPr>
        </p:nvSpPr>
        <p:spPr/>
        <p:txBody>
          <a:bodyPr/>
          <a:lstStyle/>
          <a:p>
            <a:pPr eaLnBrk="1" hangingPunct="1"/>
            <a:r>
              <a:rPr lang="en-US" altLang="en-US" dirty="0">
                <a:cs typeface="Tahoma"/>
              </a:rPr>
              <a:t>The right to vote was not included in the Constitution</a:t>
            </a:r>
          </a:p>
          <a:p>
            <a:pPr eaLnBrk="1" hangingPunct="1"/>
            <a:r>
              <a:rPr lang="en-US" altLang="en-US" dirty="0">
                <a:cs typeface="Tahoma"/>
              </a:rPr>
              <a:t>Initially, states restricted voting based on</a:t>
            </a:r>
          </a:p>
          <a:p>
            <a:pPr lvl="1" eaLnBrk="1" hangingPunct="1"/>
            <a:r>
              <a:rPr lang="en-US" altLang="en-US" dirty="0">
                <a:cs typeface="Tahoma"/>
              </a:rPr>
              <a:t>Religion</a:t>
            </a:r>
          </a:p>
          <a:p>
            <a:pPr lvl="1" eaLnBrk="1" hangingPunct="1"/>
            <a:r>
              <a:rPr lang="en-US" altLang="en-US" dirty="0">
                <a:cs typeface="Tahoma"/>
              </a:rPr>
              <a:t>Property</a:t>
            </a:r>
          </a:p>
          <a:p>
            <a:pPr lvl="1" eaLnBrk="1" hangingPunct="1"/>
            <a:r>
              <a:rPr lang="en-US" altLang="en-US" dirty="0">
                <a:cs typeface="Tahoma"/>
              </a:rPr>
              <a:t>Gender</a:t>
            </a:r>
          </a:p>
          <a:p>
            <a:pPr lvl="1" eaLnBrk="1" hangingPunct="1"/>
            <a:r>
              <a:rPr lang="en-US" altLang="en-US" dirty="0">
                <a:cs typeface="Tahoma"/>
              </a:rPr>
              <a:t>Race</a:t>
            </a:r>
          </a:p>
          <a:p>
            <a:pPr eaLnBrk="1" hangingPunct="1"/>
            <a:r>
              <a:rPr lang="en-US" altLang="en-US" dirty="0">
                <a:cs typeface="Tahoma"/>
              </a:rPr>
              <a:t>Voting rights have expanded over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tLang="en-US">
                <a:cs typeface="Tahoma"/>
              </a:rPr>
              <a:t>Women’s Suffrage</a:t>
            </a:r>
          </a:p>
        </p:txBody>
      </p:sp>
      <p:sp>
        <p:nvSpPr>
          <p:cNvPr id="15363" name="Content Placeholder 4"/>
          <p:cNvSpPr>
            <a:spLocks noGrp="1"/>
          </p:cNvSpPr>
          <p:nvPr>
            <p:ph idx="1"/>
          </p:nvPr>
        </p:nvSpPr>
        <p:spPr/>
        <p:txBody>
          <a:bodyPr/>
          <a:lstStyle/>
          <a:p>
            <a:pPr eaLnBrk="1" hangingPunct="1"/>
            <a:r>
              <a:rPr lang="en-US" altLang="en-US" dirty="0">
                <a:cs typeface="Tahoma"/>
              </a:rPr>
              <a:t>Early 1800s—few women had right to vote</a:t>
            </a:r>
          </a:p>
          <a:p>
            <a:pPr eaLnBrk="1" hangingPunct="1"/>
            <a:r>
              <a:rPr lang="en-US" altLang="en-US" dirty="0">
                <a:cs typeface="Tahoma"/>
              </a:rPr>
              <a:t>Voting rights for women expanded in the West and as property rights for women expanded</a:t>
            </a:r>
          </a:p>
          <a:p>
            <a:pPr eaLnBrk="1" hangingPunct="1"/>
            <a:r>
              <a:rPr lang="en-US" altLang="en-US" dirty="0">
                <a:cs typeface="Tahoma"/>
              </a:rPr>
              <a:t>Voting rights for all women not guaranteed until the adoption of the Nineteenth Amendment in 1919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dirty="0">
                <a:cs typeface="Tahoma"/>
              </a:rPr>
              <a:t>The Right to Vote for Black Americans</a:t>
            </a:r>
          </a:p>
        </p:txBody>
      </p:sp>
      <p:sp>
        <p:nvSpPr>
          <p:cNvPr id="17411" name="Content Placeholder 4"/>
          <p:cNvSpPr>
            <a:spLocks noGrp="1"/>
          </p:cNvSpPr>
          <p:nvPr>
            <p:ph idx="1"/>
          </p:nvPr>
        </p:nvSpPr>
        <p:spPr/>
        <p:txBody>
          <a:bodyPr/>
          <a:lstStyle/>
          <a:p>
            <a:pPr eaLnBrk="1" hangingPunct="1"/>
            <a:r>
              <a:rPr lang="en-US" altLang="en-US" sz="2800" dirty="0">
                <a:cs typeface="Tahoma"/>
              </a:rPr>
              <a:t>Fifteenth Amendment guarantees voting rights to all, but after Reconstruction, some states limited voting rights of blacks through</a:t>
            </a:r>
          </a:p>
          <a:p>
            <a:pPr lvl="1" eaLnBrk="1" hangingPunct="1"/>
            <a:r>
              <a:rPr lang="en-US" altLang="en-US" dirty="0">
                <a:cs typeface="Tahoma"/>
              </a:rPr>
              <a:t>Poll taxes</a:t>
            </a:r>
          </a:p>
          <a:p>
            <a:pPr lvl="1" eaLnBrk="1" hangingPunct="1"/>
            <a:r>
              <a:rPr lang="en-US" altLang="en-US" dirty="0">
                <a:cs typeface="Tahoma"/>
              </a:rPr>
              <a:t>Literacy tests</a:t>
            </a:r>
          </a:p>
          <a:p>
            <a:pPr lvl="1" eaLnBrk="1" hangingPunct="1"/>
            <a:r>
              <a:rPr lang="en-US" altLang="en-US" dirty="0">
                <a:cs typeface="Tahoma"/>
              </a:rPr>
              <a:t>Registration list purges</a:t>
            </a:r>
          </a:p>
          <a:p>
            <a:pPr eaLnBrk="1" hangingPunct="1"/>
            <a:r>
              <a:rPr lang="en-US" altLang="en-US" sz="2800" dirty="0">
                <a:cs typeface="Tahoma"/>
              </a:rPr>
              <a:t>Voting Rights Act (1965) outlaws these</a:t>
            </a:r>
          </a:p>
          <a:p>
            <a:pPr eaLnBrk="1" hangingPunct="1"/>
            <a:r>
              <a:rPr lang="en-US" altLang="en-US" sz="2800" i="1" dirty="0">
                <a:cs typeface="Tahoma"/>
              </a:rPr>
              <a:t>Shelby County v. Holder </a:t>
            </a:r>
            <a:r>
              <a:rPr lang="en-US" altLang="en-US" sz="2800" dirty="0">
                <a:cs typeface="Tahoma"/>
              </a:rPr>
              <a:t>(2013) eliminates “pre-clearance”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2434</TotalTime>
  <Words>3712</Words>
  <Application>Microsoft Office PowerPoint</Application>
  <PresentationFormat>On-screen Show (4:3)</PresentationFormat>
  <Paragraphs>241</Paragraphs>
  <Slides>41</Slides>
  <Notes>37</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Default Design</vt:lpstr>
      <vt:lpstr>2_Default Design</vt:lpstr>
      <vt:lpstr>1_Default Design</vt:lpstr>
      <vt:lpstr>American Government Power and Purpose</vt:lpstr>
      <vt:lpstr>Civil Liberties and Civil Rights Are Not the Same</vt:lpstr>
      <vt:lpstr>Civil Rights and Collective Action</vt:lpstr>
      <vt:lpstr>The Equal Protection Clause</vt:lpstr>
      <vt:lpstr>Civil Rights: Who, What,  and How Much?</vt:lpstr>
      <vt:lpstr>The Struggle for Civil Rights</vt:lpstr>
      <vt:lpstr>The Right to Vote</vt:lpstr>
      <vt:lpstr>Women’s Suffrage</vt:lpstr>
      <vt:lpstr>The Right to Vote for Black Americans</vt:lpstr>
      <vt:lpstr>Plessy v. Ferguson: “Separate but Equal” 1</vt:lpstr>
      <vt:lpstr>Plessy v. Ferguson: “Separate but Equal” 2</vt:lpstr>
      <vt:lpstr>Fighting Racial Discrimination</vt:lpstr>
      <vt:lpstr>Brown v. Board of Education</vt:lpstr>
      <vt:lpstr>Did Brown End Discrimination?</vt:lpstr>
      <vt:lpstr>Clicker Question: Brown v. Board of Education</vt:lpstr>
      <vt:lpstr>The Rise of the Civil Rights Movement</vt:lpstr>
      <vt:lpstr>Timeplot: The Civil Rights Movement</vt:lpstr>
      <vt:lpstr>Timeplot: The Civil Rights Movement cont’d</vt:lpstr>
      <vt:lpstr>School Desegregation</vt:lpstr>
      <vt:lpstr>Discrimination in Employment</vt:lpstr>
      <vt:lpstr>Ledbetter v. Goodyear (2007)</vt:lpstr>
      <vt:lpstr>Gender Discrimination</vt:lpstr>
      <vt:lpstr>Discrimination against Latinos and Asian Americans</vt:lpstr>
      <vt:lpstr>Status of Native Americans</vt:lpstr>
      <vt:lpstr>Immigration and Rights</vt:lpstr>
      <vt:lpstr>Disabilities and Age</vt:lpstr>
      <vt:lpstr>LGBTQ</vt:lpstr>
      <vt:lpstr>DOMA and Gay Marriage</vt:lpstr>
      <vt:lpstr>Affirmative Action</vt:lpstr>
      <vt:lpstr>Regents of the University of California vs. Bakke (1978)</vt:lpstr>
      <vt:lpstr>UC Regents v. Bakke (1978)</vt:lpstr>
      <vt:lpstr>Gratz v. Bollinger (2003) Grutter v. Bollinger (2003)</vt:lpstr>
      <vt:lpstr>Affirmative Action and “Preferential Treatment”</vt:lpstr>
      <vt:lpstr>Clicker Question: Review</vt:lpstr>
      <vt:lpstr>Clicker Question: Review (Answer)</vt:lpstr>
      <vt:lpstr>Limiting and Regulating Collective Action</vt:lpstr>
      <vt:lpstr>Additional Information</vt:lpstr>
      <vt:lpstr>Transgender Rights and Policy</vt:lpstr>
      <vt:lpstr>Analyzing the Evidence: Advocacy for Marginalized Groups</vt:lpstr>
      <vt:lpstr>Analyzing the Evidence: Representation for Groups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Peter Lesser</dc:creator>
  <cp:lastModifiedBy>ryan</cp:lastModifiedBy>
  <cp:revision>256</cp:revision>
  <dcterms:created xsi:type="dcterms:W3CDTF">2012-02-17T22:46:28Z</dcterms:created>
  <dcterms:modified xsi:type="dcterms:W3CDTF">2017-09-13T16:39:21Z</dcterms:modified>
</cp:coreProperties>
</file>