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3" r:id="rId2"/>
    <p:sldMasterId id="2147483703" r:id="rId3"/>
  </p:sldMasterIdLst>
  <p:notesMasterIdLst>
    <p:notesMasterId r:id="rId60"/>
  </p:notesMasterIdLst>
  <p:handoutMasterIdLst>
    <p:handoutMasterId r:id="rId61"/>
  </p:handoutMasterIdLst>
  <p:sldIdLst>
    <p:sldId id="362" r:id="rId4"/>
    <p:sldId id="257" r:id="rId5"/>
    <p:sldId id="292" r:id="rId6"/>
    <p:sldId id="263" r:id="rId7"/>
    <p:sldId id="342" r:id="rId8"/>
    <p:sldId id="319" r:id="rId9"/>
    <p:sldId id="320" r:id="rId10"/>
    <p:sldId id="321" r:id="rId11"/>
    <p:sldId id="296" r:id="rId12"/>
    <p:sldId id="322" r:id="rId13"/>
    <p:sldId id="264" r:id="rId14"/>
    <p:sldId id="343" r:id="rId15"/>
    <p:sldId id="344" r:id="rId16"/>
    <p:sldId id="300" r:id="rId17"/>
    <p:sldId id="268" r:id="rId18"/>
    <p:sldId id="304" r:id="rId19"/>
    <p:sldId id="307" r:id="rId20"/>
    <p:sldId id="308" r:id="rId21"/>
    <p:sldId id="266" r:id="rId22"/>
    <p:sldId id="355" r:id="rId23"/>
    <p:sldId id="309" r:id="rId24"/>
    <p:sldId id="323" r:id="rId25"/>
    <p:sldId id="345" r:id="rId26"/>
    <p:sldId id="324" r:id="rId27"/>
    <p:sldId id="325" r:id="rId28"/>
    <p:sldId id="327" r:id="rId29"/>
    <p:sldId id="326" r:id="rId30"/>
    <p:sldId id="310" r:id="rId31"/>
    <p:sldId id="270" r:id="rId32"/>
    <p:sldId id="305" r:id="rId33"/>
    <p:sldId id="357" r:id="rId34"/>
    <p:sldId id="328" r:id="rId35"/>
    <p:sldId id="329" r:id="rId36"/>
    <p:sldId id="346" r:id="rId37"/>
    <p:sldId id="347" r:id="rId38"/>
    <p:sldId id="348" r:id="rId39"/>
    <p:sldId id="349" r:id="rId40"/>
    <p:sldId id="301" r:id="rId41"/>
    <p:sldId id="330" r:id="rId42"/>
    <p:sldId id="331" r:id="rId43"/>
    <p:sldId id="313" r:id="rId44"/>
    <p:sldId id="350" r:id="rId45"/>
    <p:sldId id="351" r:id="rId46"/>
    <p:sldId id="332" r:id="rId47"/>
    <p:sldId id="333" r:id="rId48"/>
    <p:sldId id="352" r:id="rId49"/>
    <p:sldId id="334" r:id="rId50"/>
    <p:sldId id="336" r:id="rId51"/>
    <p:sldId id="335" r:id="rId52"/>
    <p:sldId id="271" r:id="rId53"/>
    <p:sldId id="364" r:id="rId54"/>
    <p:sldId id="358" r:id="rId55"/>
    <p:sldId id="359" r:id="rId56"/>
    <p:sldId id="365" r:id="rId57"/>
    <p:sldId id="360" r:id="rId58"/>
    <p:sldId id="363"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550">
          <p15:clr>
            <a:srgbClr val="A4A3A4"/>
          </p15:clr>
        </p15:guide>
        <p15:guide id="3" orient="horz" pos="777">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aton, Ariel" initials="EA [7]" lastIdx="1" clrIdx="6">
    <p:extLst/>
  </p:cmAuthor>
  <p:cmAuthor id="1" name="Eaton, Ariel" initials="EA" lastIdx="1" clrIdx="0">
    <p:extLst/>
  </p:cmAuthor>
  <p:cmAuthor id="8" name="Eaton, Ariel" initials="EA [8]" lastIdx="1" clrIdx="7">
    <p:extLst/>
  </p:cmAuthor>
  <p:cmAuthor id="2" name="Eaton, Ariel" initials="EA [2]" lastIdx="1" clrIdx="1">
    <p:extLst/>
  </p:cmAuthor>
  <p:cmAuthor id="9" name="Eaton, Ariel" initials="EA [9]" lastIdx="1" clrIdx="8">
    <p:extLst/>
  </p:cmAuthor>
  <p:cmAuthor id="3" name="Eaton, Ariel" initials="EA [3]" lastIdx="1" clrIdx="2">
    <p:extLst/>
  </p:cmAuthor>
  <p:cmAuthor id="10" name="Eaton, Ariel" initials="EA [10]" lastIdx="1" clrIdx="9">
    <p:extLst/>
  </p:cmAuthor>
  <p:cmAuthor id="4" name="Eaton, Ariel" initials="EA [4]" lastIdx="1" clrIdx="3">
    <p:extLst/>
  </p:cmAuthor>
  <p:cmAuthor id="5" name="Eaton, Ariel" initials="EA [5]" lastIdx="1" clrIdx="4">
    <p:extLst/>
  </p:cmAuthor>
  <p:cmAuthor id="6" name="Eaton, Ariel" initials="EA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2" autoAdjust="0"/>
    <p:restoredTop sz="68987" autoAdjust="0"/>
  </p:normalViewPr>
  <p:slideViewPr>
    <p:cSldViewPr snapToGrid="0" snapToObjects="1">
      <p:cViewPr>
        <p:scale>
          <a:sx n="85" d="100"/>
          <a:sy n="85" d="100"/>
        </p:scale>
        <p:origin x="-2364" y="-6"/>
      </p:cViewPr>
      <p:guideLst>
        <p:guide orient="horz" pos="2160"/>
        <p:guide orient="horz" pos="550"/>
        <p:guide orient="horz" pos="777"/>
        <p:guide pos="2880"/>
      </p:guideLst>
    </p:cSldViewPr>
  </p:slideViewPr>
  <p:notesTextViewPr>
    <p:cViewPr>
      <p:scale>
        <a:sx n="100" d="100"/>
        <a:sy n="100" d="100"/>
      </p:scale>
      <p:origin x="0" y="0"/>
    </p:cViewPr>
  </p:notesTextViewPr>
  <p:notesViewPr>
    <p:cSldViewPr snapToGrid="0" snapToObjects="1">
      <p:cViewPr varScale="1">
        <p:scale>
          <a:sx n="89" d="100"/>
          <a:sy n="89" d="100"/>
        </p:scale>
        <p:origin x="-321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34DA5B-7886-5C47-919B-EFE6EF60B231}" type="datetimeFigureOut">
              <a:rPr lang="en-US" smtClean="0"/>
              <a:t>10/30/2017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CC6BD5-A26E-124A-95B0-E2717C1F6A08}" type="slidenum">
              <a:rPr lang="en-US" smtClean="0"/>
              <a:t>‹#›</a:t>
            </a:fld>
            <a:endParaRPr lang="en-US"/>
          </a:p>
        </p:txBody>
      </p:sp>
    </p:spTree>
    <p:extLst>
      <p:ext uri="{BB962C8B-B14F-4D97-AF65-F5344CB8AC3E}">
        <p14:creationId xmlns:p14="http://schemas.microsoft.com/office/powerpoint/2010/main" val="1888790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902265B4-1FC3-FC43-BD26-A6631A483B31}" type="datetime1">
              <a:rPr lang="en-US"/>
              <a:pPr>
                <a:defRPr/>
              </a:pPr>
              <a:t>10/30/2017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6E80939C-87C2-4840-BA22-D5C1A47BD534}" type="slidenum">
              <a:rPr lang="en-US" altLang="en-US"/>
              <a:pPr>
                <a:defRPr/>
              </a:pPr>
              <a:t>‹#›</a:t>
            </a:fld>
            <a:endParaRPr lang="en-US" altLang="en-US"/>
          </a:p>
        </p:txBody>
      </p:sp>
    </p:spTree>
    <p:extLst>
      <p:ext uri="{BB962C8B-B14F-4D97-AF65-F5344CB8AC3E}">
        <p14:creationId xmlns:p14="http://schemas.microsoft.com/office/powerpoint/2010/main" val="12997150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might be useful to engage students in a discussion of how the problems of adverse selection and moral hazard are overcome in the case of elections. The most important answer is competition. Competition among candidates, groups, media, </a:t>
            </a:r>
            <a:r>
              <a:rPr lang="en-US" altLang="en-US" dirty="0" smtClean="0"/>
              <a:t>and</a:t>
            </a:r>
            <a:r>
              <a:rPr lang="en-US" altLang="en-US" baseline="0" dirty="0" smtClean="0"/>
              <a:t> so on</a:t>
            </a:r>
            <a:r>
              <a:rPr lang="en-US" altLang="en-US" dirty="0" smtClean="0"/>
              <a:t> </a:t>
            </a:r>
            <a:r>
              <a:rPr lang="en-US" altLang="en-US" dirty="0"/>
              <a:t>yields useful information for voters. It is important to note that competition does not completely solve these problems, and those who advocate for institutional reform of elections point to campaign finance law, redistricting laws, and voter registration laws as examples of institutions that could be changed to create a better link between politicians and accountability.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D51244F-2742-A649-992E-E2FA30AE5CD2}" type="slidenum">
              <a:rPr lang="en-US" altLang="en-US"/>
              <a:pPr>
                <a:spcBef>
                  <a:spcPct val="0"/>
                </a:spcBef>
              </a:pPr>
              <a:t>2</a:t>
            </a:fld>
            <a:endParaRPr lang="en-US" altLang="en-US"/>
          </a:p>
        </p:txBody>
      </p:sp>
    </p:spTree>
    <p:extLst>
      <p:ext uri="{BB962C8B-B14F-4D97-AF65-F5344CB8AC3E}">
        <p14:creationId xmlns:p14="http://schemas.microsoft.com/office/powerpoint/2010/main" val="41006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rise of the Australian ballot obviously made it easier for voters to split their ticket, but it also had the effect of helping incumbents. With the party ballot, voters were effectively forced to choose all the candidates from one party or the other, so if you wanted to change the party in control of the White </a:t>
            </a:r>
            <a:r>
              <a:rPr lang="en-US" altLang="en-US" dirty="0" smtClean="0"/>
              <a:t>House, </a:t>
            </a:r>
            <a:r>
              <a:rPr lang="en-US" altLang="en-US" dirty="0"/>
              <a:t>you would have to vote for members of Congress from the same party. That was no longer the case with the Australian ballot.</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469EAC8-DDA6-E34A-8883-16227A3F2703}" type="slidenum">
              <a:rPr lang="en-US" altLang="en-US"/>
              <a:pPr>
                <a:spcBef>
                  <a:spcPct val="0"/>
                </a:spcBef>
              </a:pPr>
              <a:t>11</a:t>
            </a:fld>
            <a:endParaRPr lang="en-US" altLang="en-US"/>
          </a:p>
        </p:txBody>
      </p:sp>
    </p:spTree>
    <p:extLst>
      <p:ext uri="{BB962C8B-B14F-4D97-AF65-F5344CB8AC3E}">
        <p14:creationId xmlns:p14="http://schemas.microsoft.com/office/powerpoint/2010/main" val="352391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A. banning voters</a:t>
            </a:r>
            <a:r>
              <a:rPr lang="en-US" altLang="en-US" b="1" baseline="0" dirty="0" smtClean="0"/>
              <a:t> under 21 from voting.</a:t>
            </a:r>
            <a:endParaRPr lang="en-US" altLang="en-US" b="1"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347FD38-C493-B14F-8433-FC8619E88BB6}" type="slidenum">
              <a:rPr lang="en-US" altLang="en-US"/>
              <a:pPr>
                <a:spcBef>
                  <a:spcPct val="0"/>
                </a:spcBef>
              </a:pPr>
              <a:t>12</a:t>
            </a:fld>
            <a:endParaRPr lang="en-US" altLang="en-US"/>
          </a:p>
        </p:txBody>
      </p:sp>
    </p:spTree>
    <p:extLst>
      <p:ext uri="{BB962C8B-B14F-4D97-AF65-F5344CB8AC3E}">
        <p14:creationId xmlns:p14="http://schemas.microsoft.com/office/powerpoint/2010/main" val="123455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A. banning voters under 21 from voting.</a:t>
            </a:r>
            <a:endParaRPr lang="en-US" alt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0B137EA-B74A-D642-92EF-D73BFD0531D9}" type="slidenum">
              <a:rPr lang="en-US" altLang="en-US"/>
              <a:pPr>
                <a:spcBef>
                  <a:spcPct val="0"/>
                </a:spcBef>
              </a:pPr>
              <a:t>13</a:t>
            </a:fld>
            <a:endParaRPr lang="en-US" altLang="en-US"/>
          </a:p>
        </p:txBody>
      </p:sp>
    </p:spTree>
    <p:extLst>
      <p:ext uri="{BB962C8B-B14F-4D97-AF65-F5344CB8AC3E}">
        <p14:creationId xmlns:p14="http://schemas.microsoft.com/office/powerpoint/2010/main" val="174092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use of single-member districts for House elections is not required by the Constitution. It is something that evolved over time. By 1967, however, Congress required the use of single-member districts in the Apportionment Act. This was passed not long after the Supreme Court</a:t>
            </a:r>
            <a:r>
              <a:rPr lang="ja-JP" altLang="en-US" dirty="0"/>
              <a:t>’</a:t>
            </a:r>
            <a:r>
              <a:rPr lang="en-US" altLang="ja-JP" dirty="0"/>
              <a:t>s decision in </a:t>
            </a:r>
            <a:r>
              <a:rPr lang="en-US" altLang="ja-JP" i="1" dirty="0"/>
              <a:t>Baker v. Carr</a:t>
            </a:r>
            <a:r>
              <a:rPr lang="en-US" altLang="ja-JP" dirty="0"/>
              <a:t>,</a:t>
            </a:r>
            <a:r>
              <a:rPr lang="en-US" altLang="ja-JP" i="1" dirty="0"/>
              <a:t> </a:t>
            </a:r>
            <a:r>
              <a:rPr lang="en-US" altLang="ja-JP" dirty="0"/>
              <a:t>which required that legislative districts be equal in population so as to enforce the proposition of one person, one vote.</a:t>
            </a: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17392FE-0D99-8246-87F2-DC1EEE6314D5}" type="slidenum">
              <a:rPr lang="en-US" altLang="en-US"/>
              <a:pPr>
                <a:spcBef>
                  <a:spcPct val="0"/>
                </a:spcBef>
              </a:pPr>
              <a:t>14</a:t>
            </a:fld>
            <a:endParaRPr lang="en-US" altLang="en-US"/>
          </a:p>
        </p:txBody>
      </p:sp>
    </p:spTree>
    <p:extLst>
      <p:ext uri="{BB962C8B-B14F-4D97-AF65-F5344CB8AC3E}">
        <p14:creationId xmlns:p14="http://schemas.microsoft.com/office/powerpoint/2010/main" val="27873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Fewer and fewer students today remember the drawn-out fight over the Florida recount, and even fewer remember that Al Gore received more popular votes than George W. Bush in the 2000 election. But the 2016 election has provided students with an even more extreme example of how the Electoral College violates democratic norms. </a:t>
            </a:r>
            <a:r>
              <a:rPr lang="en-US" altLang="en-US" dirty="0" smtClean="0"/>
              <a:t>Hillary </a:t>
            </a:r>
            <a:r>
              <a:rPr lang="en-US" altLang="en-US" dirty="0"/>
              <a:t>Clinton won the popular vote by nearly 3 million votes and by </a:t>
            </a:r>
            <a:r>
              <a:rPr lang="en-US" altLang="en-US" dirty="0" smtClean="0"/>
              <a:t>2 percent—about </a:t>
            </a:r>
            <a:r>
              <a:rPr lang="en-US" altLang="en-US" dirty="0"/>
              <a:t>six times larger than the margin by which Gore defeated Bush in the popular vote in 2000. </a:t>
            </a:r>
            <a:r>
              <a:rPr lang="en-US" altLang="en-US" dirty="0" smtClean="0"/>
              <a:t>Nevertheless</a:t>
            </a:r>
            <a:r>
              <a:rPr lang="en-US" altLang="en-US" dirty="0"/>
              <a:t>, it is still worth explaining the Electoral College through the lens of the 2000 election, in part because some of the ballot form issues (like the Palm Beach ballot) arguably cost Gore the election.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EAEC357-C644-8B4D-ABC0-7867242FCFC6}" type="slidenum">
              <a:rPr lang="en-US" altLang="en-US"/>
              <a:pPr>
                <a:spcBef>
                  <a:spcPct val="0"/>
                </a:spcBef>
              </a:pPr>
              <a:t>15</a:t>
            </a:fld>
            <a:endParaRPr lang="en-US" altLang="en-US"/>
          </a:p>
        </p:txBody>
      </p:sp>
    </p:spTree>
    <p:extLst>
      <p:ext uri="{BB962C8B-B14F-4D97-AF65-F5344CB8AC3E}">
        <p14:creationId xmlns:p14="http://schemas.microsoft.com/office/powerpoint/2010/main" val="168390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2012, Republican candidates for the House actually received fewer votes nationally than Democratic candidates, but Republicans won a majority in the House fairly handily. Some have argued this is because of gerrymandering, although there is at least some reason to dispute that claim. Among others, Philip Bump makes that argument in </a:t>
            </a:r>
            <a:r>
              <a:rPr lang="en-US" altLang="en-US" i="1" dirty="0"/>
              <a:t>The</a:t>
            </a:r>
            <a:r>
              <a:rPr lang="en-US" altLang="en-US" dirty="0"/>
              <a:t> </a:t>
            </a:r>
            <a:r>
              <a:rPr lang="en-US" altLang="en-US" i="1" dirty="0"/>
              <a:t>Atlantic</a:t>
            </a:r>
            <a:r>
              <a:rPr lang="en-US" altLang="en-US" dirty="0"/>
              <a:t>: http://news.yahoo.com/no-gerrymandering-not-destroying-democracy-183700269.html. </a:t>
            </a:r>
            <a:r>
              <a:rPr lang="en-US" altLang="en-US" dirty="0" smtClean="0"/>
              <a:t>A </a:t>
            </a:r>
            <a:r>
              <a:rPr lang="en-US" altLang="en-US" dirty="0"/>
              <a:t>more recent argument along these lines was made by David Wasserman, writing for the FiveThirtyEight blog. </a:t>
            </a:r>
            <a:r>
              <a:rPr lang="en-US" altLang="en-US" dirty="0" smtClean="0"/>
              <a:t>Among </a:t>
            </a:r>
            <a:r>
              <a:rPr lang="en-US" altLang="en-US" dirty="0"/>
              <a:t>other things, he points out that voters have sorted into very deep red and deep blue </a:t>
            </a:r>
            <a:r>
              <a:rPr lang="en-US" altLang="en-US" dirty="0" smtClean="0"/>
              <a:t>districts, </a:t>
            </a:r>
            <a:r>
              <a:rPr lang="en-US" altLang="en-US" dirty="0"/>
              <a:t>and this creates various problems for the political system. </a:t>
            </a:r>
            <a:r>
              <a:rPr lang="en-US" altLang="en-US" dirty="0" smtClean="0"/>
              <a:t>See </a:t>
            </a:r>
            <a:r>
              <a:rPr lang="en-US" altLang="en-US" dirty="0"/>
              <a:t>http://fivethirtyeight.com/features/the-political-process-isnt-rigged-it-has-much-bigger-problems/.</a:t>
            </a:r>
          </a:p>
          <a:p>
            <a:pPr eaLnBrk="1" hangingPunct="1">
              <a:spcBef>
                <a:spcPct val="0"/>
              </a:spcBef>
            </a:pPr>
            <a:endParaRPr lang="en-US" altLang="en-US" dirty="0"/>
          </a:p>
          <a:p>
            <a:pPr eaLnBrk="1" hangingPunct="1">
              <a:spcBef>
                <a:spcPct val="0"/>
              </a:spcBef>
            </a:pPr>
            <a:r>
              <a:rPr lang="en-US" altLang="en-US" dirty="0"/>
              <a:t>Single-member districts strengthen the two major parties by providing no seats to parties that might receive many votes nationwide but not enough to win a plurality in any single district. In 1992, Ross Perot received 19 percent of the vote </a:t>
            </a:r>
            <a:r>
              <a:rPr lang="en-US" altLang="en-US" dirty="0" smtClean="0"/>
              <a:t>nationwide, </a:t>
            </a:r>
            <a:r>
              <a:rPr lang="en-US" altLang="en-US" dirty="0"/>
              <a:t>but he received no votes in the </a:t>
            </a:r>
            <a:r>
              <a:rPr lang="en-US" altLang="en-US" dirty="0" smtClean="0"/>
              <a:t>Electoral </a:t>
            </a:r>
            <a:r>
              <a:rPr lang="en-US" altLang="en-US" dirty="0"/>
              <a:t>C</a:t>
            </a:r>
            <a:r>
              <a:rPr lang="en-US" altLang="en-US" dirty="0" smtClean="0"/>
              <a:t>ollege</a:t>
            </a:r>
            <a:r>
              <a:rPr lang="en-US" altLang="en-US" dirty="0"/>
              <a:t>. Smaller factions have an incentive to find a home in one of the two major parties rather than form their own party, and the two major parties have an incentive to accommodate smaller groups to build their ranks.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519DBB1-677D-F649-B19D-BEE0C141D3B3}" type="slidenum">
              <a:rPr lang="en-US" altLang="en-US"/>
              <a:pPr>
                <a:spcBef>
                  <a:spcPct val="0"/>
                </a:spcBef>
              </a:pPr>
              <a:t>16</a:t>
            </a:fld>
            <a:endParaRPr lang="en-US" altLang="en-US"/>
          </a:p>
        </p:txBody>
      </p:sp>
    </p:spTree>
    <p:extLst>
      <p:ext uri="{BB962C8B-B14F-4D97-AF65-F5344CB8AC3E}">
        <p14:creationId xmlns:p14="http://schemas.microsoft.com/office/powerpoint/2010/main" val="1345090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656AD70-B79C-4640-8B99-A7C8BAE861B0}" type="slidenum">
              <a:rPr lang="en-US" altLang="en-US"/>
              <a:pPr>
                <a:spcBef>
                  <a:spcPct val="0"/>
                </a:spcBef>
              </a:pPr>
              <a:t>17</a:t>
            </a:fld>
            <a:endParaRPr lang="en-US" altLang="en-US"/>
          </a:p>
        </p:txBody>
      </p:sp>
    </p:spTree>
    <p:extLst>
      <p:ext uri="{BB962C8B-B14F-4D97-AF65-F5344CB8AC3E}">
        <p14:creationId xmlns:p14="http://schemas.microsoft.com/office/powerpoint/2010/main" val="375933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While most state legislatures handle redistricting, an increasing number of states either consult with an outside commission or have the commission draw new boundaries entirely. California recently became one of the states to employ a commission to draw district boundaries. The website for the commission has a lot of </a:t>
            </a:r>
            <a:r>
              <a:rPr lang="en-US" altLang="en-US" dirty="0" smtClean="0"/>
              <a:t>interesting </a:t>
            </a:r>
            <a:r>
              <a:rPr lang="en-US" altLang="en-US" dirty="0"/>
              <a:t>resources that can be used to show students some redistricting politics in action, including some videos of the actual work of the commission: http://wedrawthelines.ca.gov</a:t>
            </a:r>
            <a:r>
              <a:rPr lang="en-US" altLang="en-US" dirty="0" smtClean="0"/>
              <a:t>/.</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7700C85-FDD5-9F4D-87C2-32FF776A012C}" type="slidenum">
              <a:rPr lang="en-US" altLang="en-US"/>
              <a:pPr>
                <a:spcBef>
                  <a:spcPct val="0"/>
                </a:spcBef>
              </a:pPr>
              <a:t>18</a:t>
            </a:fld>
            <a:endParaRPr lang="en-US" altLang="en-US"/>
          </a:p>
        </p:txBody>
      </p:sp>
    </p:spTree>
    <p:extLst>
      <p:ext uri="{BB962C8B-B14F-4D97-AF65-F5344CB8AC3E}">
        <p14:creationId xmlns:p14="http://schemas.microsoft.com/office/powerpoint/2010/main" val="1387968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 2012 article in </a:t>
            </a:r>
            <a:r>
              <a:rPr lang="en-US" altLang="en-US" i="1" dirty="0"/>
              <a:t>P.S.</a:t>
            </a:r>
            <a:r>
              <a:rPr lang="en-US" altLang="en-US" dirty="0"/>
              <a:t> found more evidence for the conclusion that the effects of gerrymandering are largely overstated as a cause of polarization and noncompetitive elections. </a:t>
            </a:r>
            <a:r>
              <a:rPr lang="en-US" altLang="en-US" dirty="0" smtClean="0"/>
              <a:t>See</a:t>
            </a:r>
            <a:r>
              <a:rPr lang="en-US" altLang="en-US" baseline="0" dirty="0" smtClean="0"/>
              <a:t> </a:t>
            </a:r>
            <a:r>
              <a:rPr lang="en-US" altLang="en-US" dirty="0" smtClean="0"/>
              <a:t>https</a:t>
            </a:r>
            <a:r>
              <a:rPr lang="en-US" altLang="en-US" dirty="0"/>
              <a:t>://</a:t>
            </a:r>
            <a:r>
              <a:rPr lang="en-US" altLang="en-US" dirty="0" smtClean="0"/>
              <a:t>journals.cambridge.org/action/displayAbstract?fromPage=online&amp;aid=8469145&amp;fulltextType=RA&amp;fileId=S1049096511001703.</a:t>
            </a: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38F7DA1-5187-404E-9AFF-8B01640A3079}" type="slidenum">
              <a:rPr lang="en-US" altLang="en-US"/>
              <a:pPr>
                <a:spcBef>
                  <a:spcPct val="0"/>
                </a:spcBef>
              </a:pPr>
              <a:t>19</a:t>
            </a:fld>
            <a:endParaRPr lang="en-US" altLang="en-US"/>
          </a:p>
        </p:txBody>
      </p:sp>
    </p:spTree>
    <p:extLst>
      <p:ext uri="{BB962C8B-B14F-4D97-AF65-F5344CB8AC3E}">
        <p14:creationId xmlns:p14="http://schemas.microsoft.com/office/powerpoint/2010/main" val="2356052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881E3B3-B31B-4F40-AC4E-F30EA1BFD4B5}" type="slidenum">
              <a:rPr lang="en-US" altLang="en-US"/>
              <a:pPr>
                <a:spcBef>
                  <a:spcPct val="0"/>
                </a:spcBef>
              </a:pPr>
              <a:t>20</a:t>
            </a:fld>
            <a:endParaRPr lang="en-US" altLang="en-US"/>
          </a:p>
        </p:txBody>
      </p:sp>
    </p:spTree>
    <p:extLst>
      <p:ext uri="{BB962C8B-B14F-4D97-AF65-F5344CB8AC3E}">
        <p14:creationId xmlns:p14="http://schemas.microsoft.com/office/powerpoint/2010/main" val="134504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entire discussion of the institution of elections is a prime example of the </a:t>
            </a:r>
            <a:r>
              <a:rPr lang="en-US" altLang="en-US" dirty="0" smtClean="0"/>
              <a:t>institution principle</a:t>
            </a:r>
            <a:r>
              <a:rPr lang="en-US" altLang="en-US" dirty="0"/>
              <a:t>, which states that institutions provide incentives for political behavior. To put it another way, the rules of the game determine the kinds of behaviors candidates for elective office pursue and the kinds of decisions voters make.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1476309-4A98-E949-BD18-5FFFB7DF890D}" type="slidenum">
              <a:rPr lang="en-US" altLang="en-US"/>
              <a:pPr>
                <a:spcBef>
                  <a:spcPct val="0"/>
                </a:spcBef>
              </a:pPr>
              <a:t>3</a:t>
            </a:fld>
            <a:endParaRPr lang="en-US" altLang="en-US"/>
          </a:p>
        </p:txBody>
      </p:sp>
    </p:spTree>
    <p:extLst>
      <p:ext uri="{BB962C8B-B14F-4D97-AF65-F5344CB8AC3E}">
        <p14:creationId xmlns:p14="http://schemas.microsoft.com/office/powerpoint/2010/main" val="335226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While </a:t>
            </a:r>
            <a:r>
              <a:rPr lang="en-US" altLang="en-US" dirty="0" smtClean="0"/>
              <a:t>racial gerrymandering </a:t>
            </a:r>
            <a:r>
              <a:rPr lang="en-US" altLang="en-US" dirty="0"/>
              <a:t>is unconstitutional, it can be difficult to distinguish </a:t>
            </a:r>
            <a:r>
              <a:rPr lang="en-US" altLang="en-US" dirty="0" smtClean="0"/>
              <a:t>from partisan gerrymandering.</a:t>
            </a: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B7DC57-C546-9241-A239-E707E994BD0D}" type="slidenum">
              <a:rPr lang="en-US" altLang="en-US"/>
              <a:pPr>
                <a:spcBef>
                  <a:spcPct val="0"/>
                </a:spcBef>
              </a:pPr>
              <a:t>21</a:t>
            </a:fld>
            <a:endParaRPr lang="en-US" altLang="en-US"/>
          </a:p>
        </p:txBody>
      </p:sp>
    </p:spTree>
    <p:extLst>
      <p:ext uri="{BB962C8B-B14F-4D97-AF65-F5344CB8AC3E}">
        <p14:creationId xmlns:p14="http://schemas.microsoft.com/office/powerpoint/2010/main" val="190683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Plurality rule is one of the key reasons for the two-party system in the United States. It is worth pointing this out to students and asking them to think through the question of why plurality rule pushes the party system toward two—and only two—major parties.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D7F3018-0AB6-4840-AF0C-9609B67609C6}" type="slidenum">
              <a:rPr lang="en-US" altLang="en-US"/>
              <a:pPr>
                <a:spcBef>
                  <a:spcPct val="0"/>
                </a:spcBef>
              </a:pPr>
              <a:t>22</a:t>
            </a:fld>
            <a:endParaRPr lang="en-US" altLang="en-US"/>
          </a:p>
        </p:txBody>
      </p:sp>
    </p:spTree>
    <p:extLst>
      <p:ext uri="{BB962C8B-B14F-4D97-AF65-F5344CB8AC3E}">
        <p14:creationId xmlns:p14="http://schemas.microsoft.com/office/powerpoint/2010/main" val="3522984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82C3C16-C018-F34C-AA41-B05CAFA434C4}" type="slidenum">
              <a:rPr lang="en-US" altLang="en-US"/>
              <a:pPr>
                <a:spcBef>
                  <a:spcPct val="0"/>
                </a:spcBef>
              </a:pPr>
              <a:t>23</a:t>
            </a:fld>
            <a:endParaRPr lang="en-US" altLang="en-US"/>
          </a:p>
        </p:txBody>
      </p:sp>
    </p:spTree>
    <p:extLst>
      <p:ext uri="{BB962C8B-B14F-4D97-AF65-F5344CB8AC3E}">
        <p14:creationId xmlns:p14="http://schemas.microsoft.com/office/powerpoint/2010/main" val="2281064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4FBD061-0DC0-AC4C-BB7E-47D373F1BA21}" type="slidenum">
              <a:rPr lang="en-US" altLang="en-US"/>
              <a:pPr>
                <a:spcBef>
                  <a:spcPct val="0"/>
                </a:spcBef>
              </a:pPr>
              <a:t>24</a:t>
            </a:fld>
            <a:endParaRPr lang="en-US" altLang="en-US"/>
          </a:p>
        </p:txBody>
      </p:sp>
    </p:spTree>
    <p:extLst>
      <p:ext uri="{BB962C8B-B14F-4D97-AF65-F5344CB8AC3E}">
        <p14:creationId xmlns:p14="http://schemas.microsoft.com/office/powerpoint/2010/main" val="2432920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2016 election is an interesting case study in voter turnout because the two major party candidates were the two most unpopular major party nominees since polling has measured favorability </a:t>
            </a:r>
            <a:r>
              <a:rPr lang="en-US" altLang="en-US" dirty="0" smtClean="0"/>
              <a:t>ratings, </a:t>
            </a:r>
            <a:r>
              <a:rPr lang="en-US" altLang="en-US" dirty="0"/>
              <a:t>and yet voter turnout was higher than </a:t>
            </a:r>
            <a:r>
              <a:rPr lang="en-US" altLang="en-US" dirty="0" smtClean="0"/>
              <a:t>in the </a:t>
            </a:r>
            <a:r>
              <a:rPr lang="en-US" altLang="en-US" dirty="0"/>
              <a:t>previous election.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Voters </a:t>
            </a:r>
            <a:r>
              <a:rPr lang="en-US" altLang="en-US" dirty="0"/>
              <a:t>also vote less in down-ballot races because they tend to have less information or know the candidates and their positions less well.</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5CEA183-54BB-684B-8BA8-07F96B138EE0}" type="slidenum">
              <a:rPr lang="en-US" altLang="en-US"/>
              <a:pPr>
                <a:spcBef>
                  <a:spcPct val="0"/>
                </a:spcBef>
              </a:pPr>
              <a:t>25</a:t>
            </a:fld>
            <a:endParaRPr lang="en-US" altLang="en-US"/>
          </a:p>
        </p:txBody>
      </p:sp>
    </p:spTree>
    <p:extLst>
      <p:ext uri="{BB962C8B-B14F-4D97-AF65-F5344CB8AC3E}">
        <p14:creationId xmlns:p14="http://schemas.microsoft.com/office/powerpoint/2010/main" val="2108236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No correct answer</a:t>
            </a:r>
            <a:r>
              <a:rPr lang="en-US" altLang="en-US" b="1" dirty="0" smtClean="0"/>
              <a:t>.</a:t>
            </a:r>
          </a:p>
          <a:p>
            <a:pPr eaLnBrk="1" hangingPunct="1">
              <a:spcBef>
                <a:spcPct val="0"/>
              </a:spcBef>
            </a:pPr>
            <a:endParaRPr lang="en-US" altLang="en-US" b="1" dirty="0"/>
          </a:p>
          <a:p>
            <a:pPr eaLnBrk="1" hangingPunct="1">
              <a:spcBef>
                <a:spcPct val="0"/>
              </a:spcBef>
            </a:pPr>
            <a:r>
              <a:rPr lang="en-US" altLang="en-US" dirty="0"/>
              <a:t>If you are using clickers and your clicker software allows you to generate cross-tabs, this polling question can be used to show the strong correlation between party affiliation and voting.</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B6E7252-D723-6443-9507-023DC2C30952}" type="slidenum">
              <a:rPr lang="en-US" altLang="en-US"/>
              <a:pPr>
                <a:spcBef>
                  <a:spcPct val="0"/>
                </a:spcBef>
              </a:pPr>
              <a:t>26</a:t>
            </a:fld>
            <a:endParaRPr lang="en-US" altLang="en-US"/>
          </a:p>
        </p:txBody>
      </p:sp>
    </p:spTree>
    <p:extLst>
      <p:ext uri="{BB962C8B-B14F-4D97-AF65-F5344CB8AC3E}">
        <p14:creationId xmlns:p14="http://schemas.microsoft.com/office/powerpoint/2010/main" val="3754114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6E4A334-AC24-7446-B23D-EE719440EB86}" type="slidenum">
              <a:rPr lang="en-US" altLang="en-US"/>
              <a:pPr>
                <a:spcBef>
                  <a:spcPct val="0"/>
                </a:spcBef>
              </a:pPr>
              <a:t>27</a:t>
            </a:fld>
            <a:endParaRPr lang="en-US" altLang="en-US"/>
          </a:p>
        </p:txBody>
      </p:sp>
    </p:spTree>
    <p:extLst>
      <p:ext uri="{BB962C8B-B14F-4D97-AF65-F5344CB8AC3E}">
        <p14:creationId xmlns:p14="http://schemas.microsoft.com/office/powerpoint/2010/main" val="3144322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F1F1746-ED29-FE44-919E-8F5F76F2A504}" type="slidenum">
              <a:rPr lang="en-US" altLang="en-US"/>
              <a:pPr>
                <a:spcBef>
                  <a:spcPct val="0"/>
                </a:spcBef>
              </a:pPr>
              <a:t>28</a:t>
            </a:fld>
            <a:endParaRPr lang="en-US" altLang="en-US"/>
          </a:p>
        </p:txBody>
      </p:sp>
    </p:spTree>
    <p:extLst>
      <p:ext uri="{BB962C8B-B14F-4D97-AF65-F5344CB8AC3E}">
        <p14:creationId xmlns:p14="http://schemas.microsoft.com/office/powerpoint/2010/main" val="3027585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0BE7BB5-5793-D34F-98AC-E30B85CDE016}" type="slidenum">
              <a:rPr lang="en-US" altLang="en-US"/>
              <a:pPr>
                <a:spcBef>
                  <a:spcPct val="0"/>
                </a:spcBef>
              </a:pPr>
              <a:t>29</a:t>
            </a:fld>
            <a:endParaRPr lang="en-US" altLang="en-US"/>
          </a:p>
        </p:txBody>
      </p:sp>
    </p:spTree>
    <p:extLst>
      <p:ext uri="{BB962C8B-B14F-4D97-AF65-F5344CB8AC3E}">
        <p14:creationId xmlns:p14="http://schemas.microsoft.com/office/powerpoint/2010/main" val="67846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C. X</a:t>
            </a:r>
            <a:r>
              <a:rPr lang="en-US" altLang="en-US" b="1" baseline="-25000" dirty="0" smtClean="0"/>
              <a:t>3</a:t>
            </a:r>
          </a:p>
          <a:p>
            <a:pPr eaLnBrk="1" hangingPunct="1">
              <a:spcBef>
                <a:spcPct val="0"/>
              </a:spcBef>
            </a:pPr>
            <a:endParaRPr lang="en-US" altLang="en-US" b="1" baseline="-25000" dirty="0"/>
          </a:p>
          <a:p>
            <a:pPr eaLnBrk="1" hangingPunct="1">
              <a:spcBef>
                <a:spcPct val="0"/>
              </a:spcBef>
            </a:pPr>
            <a:r>
              <a:rPr lang="en-US" altLang="en-US" dirty="0"/>
              <a:t>Figure 11.6 demonstrates the </a:t>
            </a:r>
            <a:r>
              <a:rPr lang="en-US" altLang="en-US" dirty="0" smtClean="0"/>
              <a:t>median</a:t>
            </a:r>
            <a:r>
              <a:rPr lang="en-US" altLang="en-US" baseline="0" dirty="0" smtClean="0"/>
              <a:t> v</a:t>
            </a:r>
            <a:r>
              <a:rPr lang="en-US" altLang="en-US" dirty="0" smtClean="0"/>
              <a:t>oter </a:t>
            </a:r>
            <a:r>
              <a:rPr lang="en-US" altLang="en-US" dirty="0"/>
              <a:t>t</a:t>
            </a:r>
            <a:r>
              <a:rPr lang="en-US" altLang="en-US" dirty="0" smtClean="0"/>
              <a:t>heorem</a:t>
            </a:r>
            <a:r>
              <a:rPr lang="en-US" altLang="en-US" dirty="0"/>
              <a:t>. Candidates are pushed toward the position X</a:t>
            </a:r>
            <a:r>
              <a:rPr lang="en-US" altLang="en-US" baseline="-25000" dirty="0"/>
              <a:t>3</a:t>
            </a:r>
            <a:r>
              <a:rPr lang="en-US" altLang="en-US" dirty="0"/>
              <a:t> because if their opponent takes the position to the right, all the voters to the left AND a few to the right will support the candidate with the position at X</a:t>
            </a:r>
            <a:r>
              <a:rPr lang="en-US" altLang="en-US" baseline="-25000" dirty="0"/>
              <a:t>3</a:t>
            </a:r>
            <a:r>
              <a:rPr lang="en-US" altLang="en-US" dirty="0"/>
              <a:t>. The same principle applies if the opponent takes a position on the other side of X</a:t>
            </a:r>
            <a:r>
              <a:rPr lang="en-US" altLang="en-US" baseline="-25000" dirty="0"/>
              <a:t>3</a:t>
            </a:r>
            <a:r>
              <a:rPr lang="en-US" altLang="en-US" dirty="0"/>
              <a:t>. Candidates find themselves drawn toward the median voter</a:t>
            </a:r>
            <a:r>
              <a:rPr lang="ja-JP" altLang="en-US" dirty="0"/>
              <a:t>’</a:t>
            </a:r>
            <a:r>
              <a:rPr lang="en-US" altLang="ja-JP" dirty="0"/>
              <a:t>s position on the issue in order to maximize support.</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057ACD8-6967-EA43-B48C-E537998100E2}" type="slidenum">
              <a:rPr lang="en-US" altLang="en-US"/>
              <a:pPr>
                <a:spcBef>
                  <a:spcPct val="0"/>
                </a:spcBef>
              </a:pPr>
              <a:t>30</a:t>
            </a:fld>
            <a:endParaRPr lang="en-US" altLang="en-US"/>
          </a:p>
        </p:txBody>
      </p:sp>
    </p:spTree>
    <p:extLst>
      <p:ext uri="{BB962C8B-B14F-4D97-AF65-F5344CB8AC3E}">
        <p14:creationId xmlns:p14="http://schemas.microsoft.com/office/powerpoint/2010/main" val="138586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Supreme Court’s </a:t>
            </a:r>
            <a:r>
              <a:rPr lang="en-US" altLang="en-US" i="1" dirty="0"/>
              <a:t>Shelby County v. Holder </a:t>
            </a:r>
            <a:r>
              <a:rPr lang="en-US" altLang="en-US" dirty="0"/>
              <a:t>decision in 2013 struck down a part of the Voting Rights Act that </a:t>
            </a:r>
            <a:r>
              <a:rPr lang="en-US" altLang="en-US" dirty="0" smtClean="0"/>
              <a:t>required </a:t>
            </a:r>
            <a:r>
              <a:rPr lang="en-US" altLang="en-US" dirty="0"/>
              <a:t>pre-clearance of voting rights restrictions in certain states. This video from the </a:t>
            </a:r>
            <a:r>
              <a:rPr lang="en-US" altLang="en-US" i="1" dirty="0"/>
              <a:t>New York Times </a:t>
            </a:r>
            <a:r>
              <a:rPr lang="en-US" altLang="en-US" dirty="0"/>
              <a:t>provides good background on the history of Section 4 of the </a:t>
            </a:r>
            <a:r>
              <a:rPr lang="en-US" altLang="en-US" dirty="0" smtClean="0"/>
              <a:t>Act:</a:t>
            </a:r>
            <a:r>
              <a:rPr lang="en-US" altLang="en-US" baseline="0" dirty="0" smtClean="0"/>
              <a:t> </a:t>
            </a:r>
            <a:r>
              <a:rPr lang="en-US" altLang="en-US" dirty="0" smtClean="0"/>
              <a:t>https</a:t>
            </a:r>
            <a:r>
              <a:rPr lang="en-US" altLang="en-US" dirty="0"/>
              <a:t>://www.nytimes.com/video/us/politics/100000002300972/a-history-of-voting-rights.html.</a:t>
            </a:r>
          </a:p>
          <a:p>
            <a:pPr eaLnBrk="1" hangingPunct="1">
              <a:spcBef>
                <a:spcPct val="0"/>
              </a:spcBef>
            </a:pPr>
            <a:endParaRPr lang="en-US" altLang="en-US" dirty="0"/>
          </a:p>
          <a:p>
            <a:pPr eaLnBrk="1" hangingPunct="1">
              <a:spcBef>
                <a:spcPct val="0"/>
              </a:spcBef>
            </a:pPr>
            <a:r>
              <a:rPr lang="en-US" altLang="en-US" dirty="0"/>
              <a:t>One of the key questions in the debate has to do with whether voters need to present identification in order to vote. It is useful to engage students in a discussion of whether identification should be required in order to vote.</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651675E-CC88-A043-8000-365879DA8C5A}" type="slidenum">
              <a:rPr lang="en-US" altLang="en-US"/>
              <a:pPr>
                <a:spcBef>
                  <a:spcPct val="0"/>
                </a:spcBef>
              </a:pPr>
              <a:t>4</a:t>
            </a:fld>
            <a:endParaRPr lang="en-US" altLang="en-US"/>
          </a:p>
        </p:txBody>
      </p:sp>
    </p:spTree>
    <p:extLst>
      <p:ext uri="{BB962C8B-B14F-4D97-AF65-F5344CB8AC3E}">
        <p14:creationId xmlns:p14="http://schemas.microsoft.com/office/powerpoint/2010/main" val="641173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C. X</a:t>
            </a:r>
            <a:r>
              <a:rPr lang="en-US" altLang="en-US" b="1" baseline="-25000" dirty="0" smtClean="0"/>
              <a:t>3</a:t>
            </a:r>
          </a:p>
          <a:p>
            <a:pPr eaLnBrk="1" hangingPunct="1">
              <a:spcBef>
                <a:spcPct val="0"/>
              </a:spcBef>
            </a:pPr>
            <a:endParaRPr lang="en-US" altLang="en-US" b="1" baseline="-25000" dirty="0"/>
          </a:p>
          <a:p>
            <a:pPr eaLnBrk="1" hangingPunct="1">
              <a:spcBef>
                <a:spcPct val="0"/>
              </a:spcBef>
            </a:pPr>
            <a:r>
              <a:rPr lang="en-US" altLang="en-US" dirty="0"/>
              <a:t>Figure 11.6 demonstrates the </a:t>
            </a:r>
            <a:r>
              <a:rPr lang="en-US" altLang="en-US" dirty="0" smtClean="0"/>
              <a:t>median</a:t>
            </a:r>
            <a:r>
              <a:rPr lang="en-US" altLang="en-US" baseline="0" dirty="0" smtClean="0"/>
              <a:t> v</a:t>
            </a:r>
            <a:r>
              <a:rPr lang="en-US" altLang="en-US" dirty="0" smtClean="0"/>
              <a:t>oter </a:t>
            </a:r>
            <a:r>
              <a:rPr lang="en-US" altLang="en-US" dirty="0"/>
              <a:t>t</a:t>
            </a:r>
            <a:r>
              <a:rPr lang="en-US" altLang="en-US" dirty="0" smtClean="0"/>
              <a:t>heorem</a:t>
            </a:r>
            <a:r>
              <a:rPr lang="en-US" altLang="en-US" dirty="0"/>
              <a:t>. Candidates are pushed toward the position X</a:t>
            </a:r>
            <a:r>
              <a:rPr lang="en-US" altLang="en-US" baseline="-25000" dirty="0"/>
              <a:t>3</a:t>
            </a:r>
            <a:r>
              <a:rPr lang="en-US" altLang="en-US" dirty="0"/>
              <a:t> because if their opponent takes the position to the right, all the voters to the left AND a few to the right will support the candidate with the position at X</a:t>
            </a:r>
            <a:r>
              <a:rPr lang="en-US" altLang="en-US" baseline="-25000" dirty="0"/>
              <a:t>3</a:t>
            </a:r>
            <a:r>
              <a:rPr lang="en-US" altLang="en-US" dirty="0"/>
              <a:t>. The same principle applies if the opponent takes a position on the other side of X</a:t>
            </a:r>
            <a:r>
              <a:rPr lang="en-US" altLang="en-US" baseline="-25000" dirty="0"/>
              <a:t>3</a:t>
            </a:r>
            <a:r>
              <a:rPr lang="en-US" altLang="en-US" dirty="0"/>
              <a:t>. Candidates find themselves drawn toward the median voter</a:t>
            </a:r>
            <a:r>
              <a:rPr lang="ja-JP" altLang="en-US" dirty="0"/>
              <a:t>’</a:t>
            </a:r>
            <a:r>
              <a:rPr lang="en-US" altLang="ja-JP" dirty="0"/>
              <a:t>s position on the issue in order to maximize support.</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057ACD8-6967-EA43-B48C-E537998100E2}" type="slidenum">
              <a:rPr lang="en-US" altLang="en-US"/>
              <a:pPr>
                <a:spcBef>
                  <a:spcPct val="0"/>
                </a:spcBef>
              </a:pPr>
              <a:t>31</a:t>
            </a:fld>
            <a:endParaRPr lang="en-US" altLang="en-US"/>
          </a:p>
        </p:txBody>
      </p:sp>
    </p:spTree>
    <p:extLst>
      <p:ext uri="{BB962C8B-B14F-4D97-AF65-F5344CB8AC3E}">
        <p14:creationId xmlns:p14="http://schemas.microsoft.com/office/powerpoint/2010/main" val="1538930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43F4CC9-BBB1-5B40-BA40-F5DFC0E8AD16}" type="slidenum">
              <a:rPr lang="en-US" altLang="en-US"/>
              <a:pPr>
                <a:spcBef>
                  <a:spcPct val="0"/>
                </a:spcBef>
              </a:pPr>
              <a:t>32</a:t>
            </a:fld>
            <a:endParaRPr lang="en-US" altLang="en-US"/>
          </a:p>
        </p:txBody>
      </p:sp>
    </p:spTree>
    <p:extLst>
      <p:ext uri="{BB962C8B-B14F-4D97-AF65-F5344CB8AC3E}">
        <p14:creationId xmlns:p14="http://schemas.microsoft.com/office/powerpoint/2010/main" val="349704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6F6A42B-113F-2E4F-8CF9-BBD2EC92210D}" type="slidenum">
              <a:rPr lang="en-US" altLang="en-US"/>
              <a:pPr>
                <a:spcBef>
                  <a:spcPct val="0"/>
                </a:spcBef>
              </a:pPr>
              <a:t>33</a:t>
            </a:fld>
            <a:endParaRPr lang="en-US" altLang="en-US"/>
          </a:p>
        </p:txBody>
      </p:sp>
    </p:spTree>
    <p:extLst>
      <p:ext uri="{BB962C8B-B14F-4D97-AF65-F5344CB8AC3E}">
        <p14:creationId xmlns:p14="http://schemas.microsoft.com/office/powerpoint/2010/main" val="1156118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 the 2016 election, much was made of the personal characteristics of Donald Trump and Hillary Clinton</a:t>
            </a:r>
            <a:r>
              <a:rPr lang="en-US" altLang="en-US" dirty="0" smtClean="0"/>
              <a:t>. </a:t>
            </a:r>
            <a:r>
              <a:rPr lang="en-US" altLang="en-US" dirty="0"/>
              <a:t>The first presidential debate, in particular, seemed to almost entirely ignore a discussion of the issues and focus on candidate characteristics. </a:t>
            </a:r>
            <a:r>
              <a:rPr lang="en-US" altLang="en-US" i="1" dirty="0" smtClean="0"/>
              <a:t>SNL</a:t>
            </a:r>
            <a:r>
              <a:rPr lang="en-US" altLang="en-US" dirty="0" smtClean="0"/>
              <a:t> </a:t>
            </a:r>
            <a:r>
              <a:rPr lang="en-US" altLang="en-US" dirty="0"/>
              <a:t>caricatured the two candidates and the debate in humorous fashion: http://www.nbc.com/saturday-night-live/video/donald-trump-vs-hillary-clinton-debate-cold-open/3108903?snl=1.</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CDAEC54-961B-874B-80C8-C29F1CD0EF80}" type="slidenum">
              <a:rPr lang="en-US" altLang="en-US"/>
              <a:pPr>
                <a:spcBef>
                  <a:spcPct val="0"/>
                </a:spcBef>
              </a:pPr>
              <a:t>34</a:t>
            </a:fld>
            <a:endParaRPr lang="en-US" altLang="en-US"/>
          </a:p>
        </p:txBody>
      </p:sp>
    </p:spTree>
    <p:extLst>
      <p:ext uri="{BB962C8B-B14F-4D97-AF65-F5344CB8AC3E}">
        <p14:creationId xmlns:p14="http://schemas.microsoft.com/office/powerpoint/2010/main" val="4000809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B. partisan identification</a:t>
            </a:r>
            <a:endParaRPr lang="en-US" altLang="en-US" b="1"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F50E882-3979-8442-A2CE-B42B4EB1DB61}" type="slidenum">
              <a:rPr lang="en-US" altLang="en-US"/>
              <a:pPr>
                <a:spcBef>
                  <a:spcPct val="0"/>
                </a:spcBef>
              </a:pPr>
              <a:t>35</a:t>
            </a:fld>
            <a:endParaRPr lang="en-US" altLang="en-US"/>
          </a:p>
        </p:txBody>
      </p:sp>
    </p:spTree>
    <p:extLst>
      <p:ext uri="{BB962C8B-B14F-4D97-AF65-F5344CB8AC3E}">
        <p14:creationId xmlns:p14="http://schemas.microsoft.com/office/powerpoint/2010/main" val="373092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B. partisan</a:t>
            </a:r>
            <a:r>
              <a:rPr lang="en-US" altLang="en-US" b="1" baseline="0" dirty="0" smtClean="0"/>
              <a:t> identification</a:t>
            </a:r>
            <a:endParaRPr lang="en-US" altLang="en-US" b="1"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8A6C2B4-6430-9541-827E-E5A1B302AF6D}" type="slidenum">
              <a:rPr lang="en-US" altLang="en-US"/>
              <a:pPr>
                <a:spcBef>
                  <a:spcPct val="0"/>
                </a:spcBef>
              </a:pPr>
              <a:t>36</a:t>
            </a:fld>
            <a:endParaRPr lang="en-US" altLang="en-US"/>
          </a:p>
        </p:txBody>
      </p:sp>
    </p:spTree>
    <p:extLst>
      <p:ext uri="{BB962C8B-B14F-4D97-AF65-F5344CB8AC3E}">
        <p14:creationId xmlns:p14="http://schemas.microsoft.com/office/powerpoint/2010/main" val="1521131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5DD721A-CECA-5B40-A8CE-A56121113573}" type="slidenum">
              <a:rPr lang="en-US" altLang="en-US"/>
              <a:pPr>
                <a:spcBef>
                  <a:spcPct val="0"/>
                </a:spcBef>
              </a:pPr>
              <a:t>37</a:t>
            </a:fld>
            <a:endParaRPr lang="en-US" altLang="en-US"/>
          </a:p>
        </p:txBody>
      </p:sp>
    </p:spTree>
    <p:extLst>
      <p:ext uri="{BB962C8B-B14F-4D97-AF65-F5344CB8AC3E}">
        <p14:creationId xmlns:p14="http://schemas.microsoft.com/office/powerpoint/2010/main" val="3121503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CFBBA34-715D-2342-9E16-2CEA8587D668}" type="slidenum">
              <a:rPr lang="en-US" altLang="en-US"/>
              <a:pPr>
                <a:spcBef>
                  <a:spcPct val="0"/>
                </a:spcBef>
              </a:pPr>
              <a:t>38</a:t>
            </a:fld>
            <a:endParaRPr lang="en-US" altLang="en-US"/>
          </a:p>
        </p:txBody>
      </p:sp>
    </p:spTree>
    <p:extLst>
      <p:ext uri="{BB962C8B-B14F-4D97-AF65-F5344CB8AC3E}">
        <p14:creationId xmlns:p14="http://schemas.microsoft.com/office/powerpoint/2010/main" val="190948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6E82BF0-15C4-3B47-B807-3A2D79484845}" type="slidenum">
              <a:rPr lang="en-US" altLang="en-US"/>
              <a:pPr>
                <a:spcBef>
                  <a:spcPct val="0"/>
                </a:spcBef>
              </a:pPr>
              <a:t>39</a:t>
            </a:fld>
            <a:endParaRPr lang="en-US" altLang="en-US"/>
          </a:p>
        </p:txBody>
      </p:sp>
    </p:spTree>
    <p:extLst>
      <p:ext uri="{BB962C8B-B14F-4D97-AF65-F5344CB8AC3E}">
        <p14:creationId xmlns:p14="http://schemas.microsoft.com/office/powerpoint/2010/main" val="582994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latin typeface="Calibri (Body)" charset="0"/>
              </a:rPr>
              <a:t>The rules surrounding campaign finance are complex. More importantly, the campaign finance regime is quickly being overrun by two important changes. One is the rise of independent spending by wealthy individuals and wealthy candidates. Because of the </a:t>
            </a:r>
            <a:r>
              <a:rPr lang="en-US" altLang="en-US" i="1" dirty="0">
                <a:latin typeface="Calibri (Body)" charset="0"/>
              </a:rPr>
              <a:t>Buckley v. </a:t>
            </a:r>
            <a:r>
              <a:rPr lang="en-US" altLang="en-US" i="1" dirty="0" err="1">
                <a:latin typeface="Calibri (Body)" charset="0"/>
              </a:rPr>
              <a:t>Valeo</a:t>
            </a:r>
            <a:r>
              <a:rPr lang="en-US" altLang="en-US" i="1" dirty="0">
                <a:latin typeface="Calibri (Body)" charset="0"/>
              </a:rPr>
              <a:t> </a:t>
            </a:r>
            <a:r>
              <a:rPr lang="en-US" altLang="en-US" dirty="0">
                <a:latin typeface="Calibri (Body)" charset="0"/>
              </a:rPr>
              <a:t>(1976) decision, campaign expenditure limits are not allowed. As contribution limits have remained relatively low, candidates are using independent expenditures to bypass the traditional system of campaign finance. Perhaps more significant is the second change resulting from the Court</a:t>
            </a:r>
            <a:r>
              <a:rPr lang="ja-JP" altLang="en-US" dirty="0">
                <a:latin typeface="Calibri (Body)" charset="0"/>
              </a:rPr>
              <a:t>’</a:t>
            </a:r>
            <a:r>
              <a:rPr lang="en-US" altLang="ja-JP" dirty="0">
                <a:latin typeface="Calibri (Body)" charset="0"/>
              </a:rPr>
              <a:t>s decision in </a:t>
            </a:r>
            <a:r>
              <a:rPr lang="en-US" altLang="ja-JP" i="1" dirty="0">
                <a:latin typeface="Calibri (Body)" charset="0"/>
              </a:rPr>
              <a:t>Citizens</a:t>
            </a:r>
            <a:r>
              <a:rPr lang="ja-JP" altLang="en-US" i="1" dirty="0">
                <a:latin typeface="Calibri (Body)" charset="0"/>
              </a:rPr>
              <a:t>’</a:t>
            </a:r>
            <a:r>
              <a:rPr lang="en-US" altLang="ja-JP" i="1" dirty="0">
                <a:latin typeface="Calibri (Body)" charset="0"/>
              </a:rPr>
              <a:t> United v. FEC</a:t>
            </a:r>
            <a:r>
              <a:rPr lang="en-US" altLang="ja-JP" dirty="0">
                <a:latin typeface="Calibri (Body)" charset="0"/>
              </a:rPr>
              <a:t> (2010). This decision allowed corporations to engage in unlimited spending so long as the spending is uncoordinated with a candidate campaign. In effect, however, the spending may be on behalf of a particular candidate or </a:t>
            </a:r>
            <a:r>
              <a:rPr lang="en-US" altLang="ja-JP" dirty="0" smtClean="0">
                <a:latin typeface="Calibri (Body)" charset="0"/>
              </a:rPr>
              <a:t>party, </a:t>
            </a:r>
            <a:r>
              <a:rPr lang="en-US" altLang="ja-JP" dirty="0">
                <a:latin typeface="Calibri (Body)" charset="0"/>
              </a:rPr>
              <a:t>and this has the potential to dramatically alter the campaign finance environment.</a:t>
            </a:r>
            <a:endParaRPr lang="en-US" altLang="en-US" dirty="0">
              <a:latin typeface="Calibri (Body)"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47BABF6-B500-1345-BEEE-AF063F5CC4C1}" type="slidenum">
              <a:rPr lang="en-US" altLang="en-US"/>
              <a:pPr>
                <a:spcBef>
                  <a:spcPct val="0"/>
                </a:spcBef>
              </a:pPr>
              <a:t>40</a:t>
            </a:fld>
            <a:endParaRPr lang="en-US" altLang="en-US"/>
          </a:p>
        </p:txBody>
      </p:sp>
    </p:spTree>
    <p:extLst>
      <p:ext uri="{BB962C8B-B14F-4D97-AF65-F5344CB8AC3E}">
        <p14:creationId xmlns:p14="http://schemas.microsoft.com/office/powerpoint/2010/main" val="359063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Professor Carolyn Shapiro of the University of Chicago Law School provides an explanation of the Court</a:t>
            </a:r>
            <a:r>
              <a:rPr lang="ja-JP" altLang="en-US" dirty="0"/>
              <a:t>’</a:t>
            </a:r>
            <a:r>
              <a:rPr lang="en-US" altLang="ja-JP" dirty="0"/>
              <a:t>s decision in a video posted on </a:t>
            </a:r>
            <a:r>
              <a:rPr lang="en-US" altLang="ja-JP" dirty="0" smtClean="0"/>
              <a:t>YouTube: </a:t>
            </a:r>
            <a:r>
              <a:rPr lang="en-US" altLang="ja-JP" dirty="0"/>
              <a:t>http://</a:t>
            </a:r>
            <a:r>
              <a:rPr lang="en-US" altLang="ja-JP" dirty="0" smtClean="0"/>
              <a:t>www.youtube.com/watch?v=m6B81YcIL5c.</a:t>
            </a:r>
            <a:r>
              <a:rPr lang="en-US" altLang="ja-JP" baseline="0" dirty="0" smtClean="0"/>
              <a:t> </a:t>
            </a: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CF6EE40-70E8-1E4D-B1CD-1207392AD054}" type="slidenum">
              <a:rPr lang="en-US" altLang="en-US"/>
              <a:pPr>
                <a:spcBef>
                  <a:spcPct val="0"/>
                </a:spcBef>
              </a:pPr>
              <a:t>5</a:t>
            </a:fld>
            <a:endParaRPr lang="en-US" altLang="en-US"/>
          </a:p>
        </p:txBody>
      </p:sp>
    </p:spTree>
    <p:extLst>
      <p:ext uri="{BB962C8B-B14F-4D97-AF65-F5344CB8AC3E}">
        <p14:creationId xmlns:p14="http://schemas.microsoft.com/office/powerpoint/2010/main" val="42570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A. yes…pretty </a:t>
            </a:r>
            <a:r>
              <a:rPr lang="en-US" altLang="en-US" b="1" dirty="0"/>
              <a:t>much</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5E034B1-5E27-794B-AC2A-C7400EB95FB5}" type="slidenum">
              <a:rPr lang="en-US" altLang="en-US"/>
              <a:pPr>
                <a:spcBef>
                  <a:spcPct val="0"/>
                </a:spcBef>
              </a:pPr>
              <a:t>41</a:t>
            </a:fld>
            <a:endParaRPr lang="en-US" altLang="en-US"/>
          </a:p>
        </p:txBody>
      </p:sp>
    </p:spTree>
    <p:extLst>
      <p:ext uri="{BB962C8B-B14F-4D97-AF65-F5344CB8AC3E}">
        <p14:creationId xmlns:p14="http://schemas.microsoft.com/office/powerpoint/2010/main" val="1502663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t>
            </a:r>
            <a:r>
              <a:rPr lang="en-US" altLang="en-US" b="1" dirty="0" smtClean="0"/>
              <a:t>A. yes…pretty </a:t>
            </a:r>
            <a:r>
              <a:rPr lang="en-US" altLang="en-US" b="1" dirty="0"/>
              <a:t>much</a:t>
            </a:r>
          </a:p>
          <a:p>
            <a:pPr eaLnBrk="1" hangingPunct="1">
              <a:spcBef>
                <a:spcPct val="0"/>
              </a:spcBef>
            </a:pPr>
            <a:endParaRPr lang="en-US" altLang="en-US" b="1" dirty="0"/>
          </a:p>
          <a:p>
            <a:pPr eaLnBrk="1" hangingPunct="1">
              <a:spcBef>
                <a:spcPct val="0"/>
              </a:spcBef>
            </a:pPr>
            <a:r>
              <a:rPr lang="en-US" altLang="en-US" dirty="0"/>
              <a:t>Corporations cannot give money to a candidate </a:t>
            </a:r>
            <a:r>
              <a:rPr lang="en-US" altLang="en-US" dirty="0" smtClean="0"/>
              <a:t>campaign, </a:t>
            </a:r>
            <a:r>
              <a:rPr lang="en-US" altLang="en-US" dirty="0"/>
              <a:t>nor can they spend money in coordination with a candidate campaign. But in </a:t>
            </a:r>
            <a:r>
              <a:rPr lang="en-US" altLang="en-US" i="1" dirty="0"/>
              <a:t>Citizens</a:t>
            </a:r>
            <a:r>
              <a:rPr lang="ja-JP" altLang="en-US" i="1" dirty="0"/>
              <a:t>’</a:t>
            </a:r>
            <a:r>
              <a:rPr lang="en-US" altLang="ja-JP" i="1" dirty="0"/>
              <a:t> United v. FEC</a:t>
            </a:r>
            <a:r>
              <a:rPr lang="en-US" altLang="ja-JP" dirty="0"/>
              <a:t> (2010), the Supreme Court ruled that corporations may spend unlimited amounts to engage in political speech during a campaign so long as the message is not coordinated with a candidate. In effect, the </a:t>
            </a:r>
            <a:r>
              <a:rPr lang="ja-JP" altLang="en-US" dirty="0"/>
              <a:t>“</a:t>
            </a:r>
            <a:r>
              <a:rPr lang="en-US" altLang="ja-JP" dirty="0" err="1" smtClean="0"/>
              <a:t>noncoordination</a:t>
            </a:r>
            <a:r>
              <a:rPr lang="ja-JP" altLang="en-US" dirty="0"/>
              <a:t>”</a:t>
            </a:r>
            <a:r>
              <a:rPr lang="en-US" altLang="ja-JP" dirty="0"/>
              <a:t> requirement is easy to </a:t>
            </a:r>
            <a:r>
              <a:rPr lang="en-US" altLang="ja-JP" dirty="0" smtClean="0"/>
              <a:t>skirt, </a:t>
            </a:r>
            <a:r>
              <a:rPr lang="en-US" altLang="ja-JP" dirty="0"/>
              <a:t>as coordination would be exceedingly difficult to prove. In addition, because they are not constructing candidate campaigns, the contributions and expenditures from these 501c(4)s and </a:t>
            </a:r>
            <a:r>
              <a:rPr lang="en-US" altLang="ja-JP" dirty="0" smtClean="0"/>
              <a:t>Super PACs </a:t>
            </a:r>
            <a:r>
              <a:rPr lang="en-US" altLang="ja-JP" dirty="0"/>
              <a:t>are not subject to as much and as frequent disclosure to the public as candidate campaigns are</a:t>
            </a:r>
            <a:r>
              <a:rPr lang="en-US" altLang="ja-JP" dirty="0" smtClean="0"/>
              <a:t>.</a:t>
            </a:r>
            <a:endParaRPr lang="en-US" altLang="ja-JP"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2E1188B-E24A-CC48-81B8-AB71A54F7812}" type="slidenum">
              <a:rPr lang="en-US" altLang="en-US"/>
              <a:pPr>
                <a:spcBef>
                  <a:spcPct val="0"/>
                </a:spcBef>
              </a:pPr>
              <a:t>42</a:t>
            </a:fld>
            <a:endParaRPr lang="en-US" altLang="en-US"/>
          </a:p>
        </p:txBody>
      </p:sp>
    </p:spTree>
    <p:extLst>
      <p:ext uri="{BB962C8B-B14F-4D97-AF65-F5344CB8AC3E}">
        <p14:creationId xmlns:p14="http://schemas.microsoft.com/office/powerpoint/2010/main" val="3212705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is worth pointing out to students that, even in years that are tough for incumbents </a:t>
            </a:r>
            <a:r>
              <a:rPr lang="en-US" altLang="en-US" dirty="0" smtClean="0"/>
              <a:t>such as </a:t>
            </a:r>
            <a:r>
              <a:rPr lang="en-US" altLang="en-US" dirty="0"/>
              <a:t>2010, more than 90 percent of House members who seek reelection get reelected.</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14CADEC-361B-8746-9A6E-6BE7151EF901}" type="slidenum">
              <a:rPr lang="en-US" altLang="en-US"/>
              <a:pPr>
                <a:spcBef>
                  <a:spcPct val="0"/>
                </a:spcBef>
              </a:pPr>
              <a:t>43</a:t>
            </a:fld>
            <a:endParaRPr lang="en-US" altLang="en-US"/>
          </a:p>
        </p:txBody>
      </p:sp>
    </p:spTree>
    <p:extLst>
      <p:ext uri="{BB962C8B-B14F-4D97-AF65-F5344CB8AC3E}">
        <p14:creationId xmlns:p14="http://schemas.microsoft.com/office/powerpoint/2010/main" val="1227583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B9CD37C-1026-8746-AB54-E55C21E53CB2}" type="slidenum">
              <a:rPr lang="en-US" altLang="en-US"/>
              <a:pPr>
                <a:spcBef>
                  <a:spcPct val="0"/>
                </a:spcBef>
              </a:pPr>
              <a:t>44</a:t>
            </a:fld>
            <a:endParaRPr lang="en-US" altLang="en-US"/>
          </a:p>
        </p:txBody>
      </p:sp>
    </p:spTree>
    <p:extLst>
      <p:ext uri="{BB962C8B-B14F-4D97-AF65-F5344CB8AC3E}">
        <p14:creationId xmlns:p14="http://schemas.microsoft.com/office/powerpoint/2010/main" val="388924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latin typeface="Helvetica" charset="0"/>
              </a:rPr>
              <a:t>Despite a sizable deficit in the popular vote (nearly 3 million votes and about </a:t>
            </a:r>
            <a:r>
              <a:rPr lang="en-US" altLang="en-US" dirty="0" smtClean="0">
                <a:latin typeface="Helvetica" charset="0"/>
              </a:rPr>
              <a:t>2</a:t>
            </a:r>
            <a:r>
              <a:rPr lang="en-US" altLang="en-US" baseline="0" dirty="0" smtClean="0">
                <a:latin typeface="Helvetica" charset="0"/>
              </a:rPr>
              <a:t> percent</a:t>
            </a:r>
            <a:r>
              <a:rPr lang="en-US" altLang="en-US" dirty="0" smtClean="0">
                <a:latin typeface="Helvetica" charset="0"/>
              </a:rPr>
              <a:t>), </a:t>
            </a:r>
            <a:r>
              <a:rPr lang="en-US" altLang="en-US" dirty="0">
                <a:latin typeface="Helvetica" charset="0"/>
              </a:rPr>
              <a:t>Donald Trump defeated Hillary Clinton in the Electoral College by winning narrow victories in several states including Michigan, Wisconsin, Pennsylvania, and Florida. </a:t>
            </a:r>
            <a:r>
              <a:rPr lang="en-US" altLang="en-US" dirty="0" smtClean="0">
                <a:latin typeface="Helvetica" charset="0"/>
              </a:rPr>
              <a:t>Trump won </a:t>
            </a:r>
            <a:r>
              <a:rPr lang="en-US" altLang="en-US" dirty="0">
                <a:latin typeface="Helvetica" charset="0"/>
              </a:rPr>
              <a:t>in Michigan, Wisconsin, and Pennsylvania by a combined net margin of less than 80,000 </a:t>
            </a:r>
            <a:r>
              <a:rPr lang="en-US" altLang="en-US" dirty="0" smtClean="0">
                <a:latin typeface="Helvetica" charset="0"/>
              </a:rPr>
              <a:t>votes; </a:t>
            </a:r>
            <a:r>
              <a:rPr lang="en-US" altLang="en-US" dirty="0">
                <a:latin typeface="Helvetica" charset="0"/>
              </a:rPr>
              <a:t>Hillary Clinton would have won the Electoral College if she had won these three states.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500CD0C-6ED1-954A-B75C-B7C949F5F29B}" type="slidenum">
              <a:rPr lang="en-US" altLang="en-US"/>
              <a:pPr>
                <a:spcBef>
                  <a:spcPct val="0"/>
                </a:spcBef>
              </a:pPr>
              <a:t>45</a:t>
            </a:fld>
            <a:endParaRPr lang="en-US" altLang="en-US"/>
          </a:p>
        </p:txBody>
      </p:sp>
    </p:spTree>
    <p:extLst>
      <p:ext uri="{BB962C8B-B14F-4D97-AF65-F5344CB8AC3E}">
        <p14:creationId xmlns:p14="http://schemas.microsoft.com/office/powerpoint/2010/main" val="3858315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743144F-40D9-7048-A4D9-A48A4242F57F}" type="slidenum">
              <a:rPr lang="en-US" altLang="en-US"/>
              <a:pPr>
                <a:spcBef>
                  <a:spcPct val="0"/>
                </a:spcBef>
              </a:pPr>
              <a:t>46</a:t>
            </a:fld>
            <a:endParaRPr lang="en-US" altLang="en-US"/>
          </a:p>
        </p:txBody>
      </p:sp>
    </p:spTree>
    <p:extLst>
      <p:ext uri="{BB962C8B-B14F-4D97-AF65-F5344CB8AC3E}">
        <p14:creationId xmlns:p14="http://schemas.microsoft.com/office/powerpoint/2010/main" val="948241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latin typeface="Helvetica" charset="0"/>
              </a:rPr>
              <a:t>The swing back toward Republicans in the 2010 elections was decisive and stunning. While most incumbents from both parties were still reelected, Democrats fared </a:t>
            </a:r>
            <a:r>
              <a:rPr lang="en-US" altLang="en-US" dirty="0" smtClean="0">
                <a:latin typeface="Helvetica" charset="0"/>
              </a:rPr>
              <a:t>much </a:t>
            </a:r>
            <a:r>
              <a:rPr lang="en-US" altLang="en-US" dirty="0">
                <a:latin typeface="Helvetica" charset="0"/>
              </a:rPr>
              <a:t>worse than </a:t>
            </a:r>
            <a:r>
              <a:rPr lang="en-US" altLang="en-US" dirty="0" smtClean="0">
                <a:latin typeface="Helvetica" charset="0"/>
              </a:rPr>
              <a:t>Republicans did. </a:t>
            </a:r>
            <a:r>
              <a:rPr lang="en-US" altLang="en-US" dirty="0">
                <a:latin typeface="Helvetica" charset="0"/>
              </a:rPr>
              <a:t>Just 78.8 percent of Democrats were reelected, a figure significantly lower than any previous election cycle in recent decades. Democrats made only modest inroads into the Republican House majority in 2012 before losing even more ground in 2014.  While the Democrats again made marginal gains in both the House and Senate in 2016, Democrats are concerned that the very different midterm election electorate will again lead to losses in 2018.</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9E22DA9-CF11-C640-8BA9-253B321AAC1A}" type="slidenum">
              <a:rPr lang="en-US" altLang="en-US"/>
              <a:pPr>
                <a:spcBef>
                  <a:spcPct val="0"/>
                </a:spcBef>
              </a:pPr>
              <a:t>47</a:t>
            </a:fld>
            <a:endParaRPr lang="en-US" altLang="en-US"/>
          </a:p>
        </p:txBody>
      </p:sp>
    </p:spTree>
    <p:extLst>
      <p:ext uri="{BB962C8B-B14F-4D97-AF65-F5344CB8AC3E}">
        <p14:creationId xmlns:p14="http://schemas.microsoft.com/office/powerpoint/2010/main" val="3876695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latin typeface="Helvetica"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1F24B0C-FC9B-7841-AFA1-DFAC64FCAA08}" type="slidenum">
              <a:rPr lang="en-US" altLang="en-US"/>
              <a:pPr>
                <a:spcBef>
                  <a:spcPct val="0"/>
                </a:spcBef>
              </a:pPr>
              <a:t>48</a:t>
            </a:fld>
            <a:endParaRPr lang="en-US" altLang="en-US"/>
          </a:p>
        </p:txBody>
      </p:sp>
    </p:spTree>
    <p:extLst>
      <p:ext uri="{BB962C8B-B14F-4D97-AF65-F5344CB8AC3E}">
        <p14:creationId xmlns:p14="http://schemas.microsoft.com/office/powerpoint/2010/main" val="2038046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latin typeface="Helvetica" charset="0"/>
              </a:rPr>
              <a:t>Probably the most important shift in the electorate in 2016 had </a:t>
            </a:r>
            <a:r>
              <a:rPr lang="en-US" altLang="en-US" dirty="0" smtClean="0">
                <a:latin typeface="Helvetica" charset="0"/>
              </a:rPr>
              <a:t>to do </a:t>
            </a:r>
            <a:r>
              <a:rPr lang="en-US" altLang="en-US" dirty="0">
                <a:latin typeface="Helvetica" charset="0"/>
              </a:rPr>
              <a:t>with levels of educational attainment. Voters with higher levels of education swung </a:t>
            </a:r>
            <a:r>
              <a:rPr lang="en-US" altLang="en-US" dirty="0" smtClean="0">
                <a:latin typeface="Helvetica" charset="0"/>
              </a:rPr>
              <a:t>toward </a:t>
            </a:r>
            <a:r>
              <a:rPr lang="en-US" altLang="en-US" dirty="0">
                <a:latin typeface="Helvetica" charset="0"/>
              </a:rPr>
              <a:t>the Democrats while voters with lower levels of educational attainment swung </a:t>
            </a:r>
            <a:r>
              <a:rPr lang="en-US" altLang="en-US" dirty="0" smtClean="0">
                <a:latin typeface="Helvetica" charset="0"/>
              </a:rPr>
              <a:t>toward </a:t>
            </a:r>
            <a:r>
              <a:rPr lang="en-US" altLang="en-US" dirty="0">
                <a:latin typeface="Helvetica" charset="0"/>
              </a:rPr>
              <a:t>Trump and the Republicans</a:t>
            </a:r>
            <a:r>
              <a:rPr lang="en-US" altLang="en-US" dirty="0" smtClean="0">
                <a:latin typeface="Helvetica" charset="0"/>
              </a:rPr>
              <a:t>. </a:t>
            </a:r>
            <a:r>
              <a:rPr lang="en-US" altLang="en-US" dirty="0">
                <a:latin typeface="Helvetica" charset="0"/>
              </a:rPr>
              <a:t>It is too early to say if this big shift will be enduring.</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F14CBBA-AAD3-5442-9DCB-E6E7DA7632AB}" type="slidenum">
              <a:rPr lang="en-US" altLang="en-US"/>
              <a:pPr>
                <a:spcBef>
                  <a:spcPct val="0"/>
                </a:spcBef>
              </a:pPr>
              <a:t>49</a:t>
            </a:fld>
            <a:endParaRPr lang="en-US" altLang="en-US"/>
          </a:p>
        </p:txBody>
      </p:sp>
    </p:spTree>
    <p:extLst>
      <p:ext uri="{BB962C8B-B14F-4D97-AF65-F5344CB8AC3E}">
        <p14:creationId xmlns:p14="http://schemas.microsoft.com/office/powerpoint/2010/main" val="2318329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is useful to ask students to discuss the link between elections and accountability, either in groups or as a writing assignment to. Ask students to take into account all that has been covered in the chapter on </a:t>
            </a:r>
            <a:r>
              <a:rPr lang="en-US" altLang="en-US" dirty="0" smtClean="0"/>
              <a:t>elections—including </a:t>
            </a:r>
            <a:r>
              <a:rPr lang="en-US" altLang="en-US" dirty="0"/>
              <a:t>election laws, campaign finance, </a:t>
            </a:r>
            <a:r>
              <a:rPr lang="en-US" altLang="en-US" dirty="0" smtClean="0"/>
              <a:t>and the </a:t>
            </a:r>
            <a:r>
              <a:rPr lang="en-US" altLang="en-US" dirty="0"/>
              <a:t>effect of </a:t>
            </a:r>
            <a:r>
              <a:rPr lang="en-US" altLang="en-US" dirty="0" smtClean="0"/>
              <a:t>incumbency—and </a:t>
            </a:r>
            <a:r>
              <a:rPr lang="en-US" altLang="en-US" dirty="0"/>
              <a:t>ask them whether they think the system of campaigns and elections that we have is one that fosters accountability of public officials.</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18E321C-29B7-8F45-9F31-BACFBDEF63E5}" type="slidenum">
              <a:rPr lang="en-US" altLang="en-US"/>
              <a:pPr>
                <a:spcBef>
                  <a:spcPct val="0"/>
                </a:spcBef>
              </a:pPr>
              <a:t>50</a:t>
            </a:fld>
            <a:endParaRPr lang="en-US" altLang="en-US"/>
          </a:p>
        </p:txBody>
      </p:sp>
    </p:spTree>
    <p:extLst>
      <p:ext uri="{BB962C8B-B14F-4D97-AF65-F5344CB8AC3E}">
        <p14:creationId xmlns:p14="http://schemas.microsoft.com/office/powerpoint/2010/main" val="99878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There is no clear answer to this question</a:t>
            </a:r>
            <a:r>
              <a:rPr lang="en-US" altLang="en-US" b="1" dirty="0" smtClean="0"/>
              <a:t>.</a:t>
            </a:r>
          </a:p>
          <a:p>
            <a:pPr eaLnBrk="1" hangingPunct="1">
              <a:spcBef>
                <a:spcPct val="0"/>
              </a:spcBef>
            </a:pPr>
            <a:endParaRPr lang="en-US" altLang="en-US" b="1" dirty="0"/>
          </a:p>
          <a:p>
            <a:pPr eaLnBrk="1" hangingPunct="1">
              <a:spcBef>
                <a:spcPct val="0"/>
              </a:spcBef>
            </a:pPr>
            <a:r>
              <a:rPr lang="en-US" altLang="en-US" dirty="0"/>
              <a:t>Those in favor of requiring voter identification argue that there are concerns about voter fraud. Those opposed argue there is no evidence that voter fraud occurs on a widespread level and that voter identification requirements are part of a systematic effort to limit the voting rights of the 10 percent of legitimate voters who do not have government-issued </a:t>
            </a:r>
            <a:r>
              <a:rPr lang="en-US" altLang="en-US" dirty="0" smtClean="0"/>
              <a:t>IDs.</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84C4174-0BE0-4B4A-98E7-551D8955DAF3}" type="slidenum">
              <a:rPr lang="en-US" altLang="en-US"/>
              <a:pPr>
                <a:spcBef>
                  <a:spcPct val="0"/>
                </a:spcBef>
              </a:pPr>
              <a:t>6</a:t>
            </a:fld>
            <a:endParaRPr lang="en-US" altLang="en-US"/>
          </a:p>
        </p:txBody>
      </p:sp>
    </p:spTree>
    <p:extLst>
      <p:ext uri="{BB962C8B-B14F-4D97-AF65-F5344CB8AC3E}">
        <p14:creationId xmlns:p14="http://schemas.microsoft.com/office/powerpoint/2010/main" val="1323828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Voters show IDs before casting a ballot.</a:t>
            </a:r>
            <a:endParaRPr lang="en-US" dirty="0"/>
          </a:p>
        </p:txBody>
      </p:sp>
      <p:sp>
        <p:nvSpPr>
          <p:cNvPr id="4" name="Slide Number Placeholder 3"/>
          <p:cNvSpPr>
            <a:spLocks noGrp="1"/>
          </p:cNvSpPr>
          <p:nvPr>
            <p:ph type="sldNum" sz="quarter" idx="10"/>
          </p:nvPr>
        </p:nvSpPr>
        <p:spPr/>
        <p:txBody>
          <a:bodyPr/>
          <a:lstStyle/>
          <a:p>
            <a:pPr>
              <a:defRPr/>
            </a:pPr>
            <a:fld id="{6E80939C-87C2-4840-BA22-D5C1A47BD534}" type="slidenum">
              <a:rPr lang="en-US" altLang="en-US" smtClean="0"/>
              <a:pPr>
                <a:defRPr/>
              </a:pPr>
              <a:t>52</a:t>
            </a:fld>
            <a:endParaRPr lang="en-US" altLang="en-US"/>
          </a:p>
        </p:txBody>
      </p:sp>
    </p:spTree>
    <p:extLst>
      <p:ext uri="{BB962C8B-B14F-4D97-AF65-F5344CB8AC3E}">
        <p14:creationId xmlns:p14="http://schemas.microsoft.com/office/powerpoint/2010/main" val="5618930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80939C-87C2-4840-BA22-D5C1A47BD534}" type="slidenum">
              <a:rPr lang="en-US" altLang="en-US" smtClean="0"/>
              <a:pPr>
                <a:defRPr/>
              </a:pPr>
              <a:t>53</a:t>
            </a:fld>
            <a:endParaRPr lang="en-US" altLang="en-US"/>
          </a:p>
        </p:txBody>
      </p:sp>
    </p:spTree>
    <p:extLst>
      <p:ext uri="{BB962C8B-B14F-4D97-AF65-F5344CB8AC3E}">
        <p14:creationId xmlns:p14="http://schemas.microsoft.com/office/powerpoint/2010/main" val="455447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The state of the economy is a key factor in presidential elections. When the United States prospers, the presidential party performs much better than when economic conditions are poor. The economic influence on presidential elections can be seen by predicting the vote based on objective indicators such as GDP growth leading up to the election. The simplest measure, however, is a subjective one—voters’ responses</a:t>
            </a:r>
          </a:p>
          <a:p>
            <a:r>
              <a:rPr lang="en-US" sz="1200" b="0" i="0" u="none" strike="noStrike" kern="1200" baseline="0" dirty="0" smtClean="0">
                <a:solidFill>
                  <a:schemeClr val="tx1"/>
                </a:solidFill>
                <a:latin typeface="+mn-lt"/>
                <a:ea typeface="ＭＳ Ｐゴシック" charset="-128"/>
                <a:cs typeface="ＭＳ Ｐゴシック" pitchFamily="1" charset="-128"/>
              </a:rPr>
              <a:t>when asked in polls whether the economy has been performing well or badly. When survey respondents are asked early in the election year how they plan to vote, candidate and party preferences show little relationship to economic perceptions at that time. By election day, however, the national vote falls surprisingly in line with the voters’ perceptions of economic performance. In short, the election campaign increases the importance of the economy to voters.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 precise indicator of economic perceptions used here is the average response to the following question, asked regularly by the Survey of Consumers at the University of Michigan in April and November of the election year: “Would you say that at the current time business conditions are better or worse than they were a year ago?”</a:t>
            </a:r>
            <a:endParaRPr lang="en-US" dirty="0"/>
          </a:p>
        </p:txBody>
      </p:sp>
      <p:sp>
        <p:nvSpPr>
          <p:cNvPr id="4" name="Slide Number Placeholder 3"/>
          <p:cNvSpPr>
            <a:spLocks noGrp="1"/>
          </p:cNvSpPr>
          <p:nvPr>
            <p:ph type="sldNum" sz="quarter" idx="10"/>
          </p:nvPr>
        </p:nvSpPr>
        <p:spPr/>
        <p:txBody>
          <a:bodyPr/>
          <a:lstStyle/>
          <a:p>
            <a:pPr>
              <a:defRPr/>
            </a:pPr>
            <a:fld id="{6E80939C-87C2-4840-BA22-D5C1A47BD534}" type="slidenum">
              <a:rPr lang="en-US" altLang="en-US" smtClean="0"/>
              <a:pPr>
                <a:defRPr/>
              </a:pPr>
              <a:t>54</a:t>
            </a:fld>
            <a:endParaRPr lang="en-US" altLang="en-US"/>
          </a:p>
        </p:txBody>
      </p:sp>
    </p:spTree>
    <p:extLst>
      <p:ext uri="{BB962C8B-B14F-4D97-AF65-F5344CB8AC3E}">
        <p14:creationId xmlns:p14="http://schemas.microsoft.com/office/powerpoint/2010/main" val="985245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The lack of any consistent pattern in the first graph (at left) shows that what voters think about the economy in April of an election year has little bearing on their vote intentions at that time—as if voters had not yet thought about the November election sufficiently to factor in the economy. Especially noteworthy examples are 1980 and 1992 when incumbents Jimmy Carter and George H. W. Bush, respectively, were favored in the early polls, despite being seen as presiding over poor economies. Both lost the general election. John McCain (representing the incumbent Republican Party) was only slightly behind Barack Obama in early 2008, despite an economy that already was almost universally seen as worsening.</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The clear pattern in the second graph (shown here) shows that by November, the vote fell into rough alignment with economic perceptions: The better the average perception of business conditions, the greater the support for the incumbent party. The three weakest economies in terms of perceptions (1980, 1992, 2008) all saw the incumbent party lose.</a:t>
            </a:r>
            <a:endParaRPr lang="en-US" dirty="0"/>
          </a:p>
        </p:txBody>
      </p:sp>
      <p:sp>
        <p:nvSpPr>
          <p:cNvPr id="4" name="Slide Number Placeholder 3"/>
          <p:cNvSpPr>
            <a:spLocks noGrp="1"/>
          </p:cNvSpPr>
          <p:nvPr>
            <p:ph type="sldNum" sz="quarter" idx="10"/>
          </p:nvPr>
        </p:nvSpPr>
        <p:spPr/>
        <p:txBody>
          <a:bodyPr/>
          <a:lstStyle/>
          <a:p>
            <a:pPr>
              <a:defRPr/>
            </a:pPr>
            <a:fld id="{6E80939C-87C2-4840-BA22-D5C1A47BD534}" type="slidenum">
              <a:rPr lang="en-US" altLang="en-US" smtClean="0"/>
              <a:pPr>
                <a:defRPr/>
              </a:pPr>
              <a:t>55</a:t>
            </a:fld>
            <a:endParaRPr lang="en-US" altLang="en-US"/>
          </a:p>
        </p:txBody>
      </p:sp>
    </p:spTree>
    <p:extLst>
      <p:ext uri="{BB962C8B-B14F-4D97-AF65-F5344CB8AC3E}">
        <p14:creationId xmlns:p14="http://schemas.microsoft.com/office/powerpoint/2010/main" val="2040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Voter turnout is much higher in Australia, in part because of compulsory voting laws—citizens can be fined for not voting. Voter turnout is lower in the United States for a variety of reasons, including onerous registration laws, difficult balloting procedures, and new voter ID laws in some states.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9D874A9-6E4E-C041-BAF1-A94E02DC8AC6}" type="slidenum">
              <a:rPr lang="en-US" altLang="en-US"/>
              <a:pPr>
                <a:spcBef>
                  <a:spcPct val="0"/>
                </a:spcBef>
              </a:pPr>
              <a:t>7</a:t>
            </a:fld>
            <a:endParaRPr lang="en-US" altLang="en-US"/>
          </a:p>
        </p:txBody>
      </p:sp>
    </p:spTree>
    <p:extLst>
      <p:ext uri="{BB962C8B-B14F-4D97-AF65-F5344CB8AC3E}">
        <p14:creationId xmlns:p14="http://schemas.microsoft.com/office/powerpoint/2010/main" val="145119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Voter turnout declined markedly between 1890 and 1910, as these were the years when states began to require that voters be registered in order to vote.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60CE228-98AF-0640-A004-821BDFF9729A}" type="slidenum">
              <a:rPr lang="en-US" altLang="en-US"/>
              <a:pPr>
                <a:spcBef>
                  <a:spcPct val="0"/>
                </a:spcBef>
              </a:pPr>
              <a:t>8</a:t>
            </a:fld>
            <a:endParaRPr lang="en-US" altLang="en-US"/>
          </a:p>
        </p:txBody>
      </p:sp>
    </p:spTree>
    <p:extLst>
      <p:ext uri="{BB962C8B-B14F-4D97-AF65-F5344CB8AC3E}">
        <p14:creationId xmlns:p14="http://schemas.microsoft.com/office/powerpoint/2010/main" val="1114564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265B6F-4566-0140-A859-FD443E4A951F}" type="slidenum">
              <a:rPr lang="en-US" altLang="en-US"/>
              <a:pPr>
                <a:spcBef>
                  <a:spcPct val="0"/>
                </a:spcBef>
              </a:pPr>
              <a:t>9</a:t>
            </a:fld>
            <a:endParaRPr lang="en-US" altLang="en-US"/>
          </a:p>
        </p:txBody>
      </p:sp>
    </p:spTree>
    <p:extLst>
      <p:ext uri="{BB962C8B-B14F-4D97-AF65-F5344CB8AC3E}">
        <p14:creationId xmlns:p14="http://schemas.microsoft.com/office/powerpoint/2010/main" val="408342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While voter registration is an obstacle to higher voter turnout, it does serve some important purposes beyond avoidance of voter fraud. One important issue is that your home address determines which elections you participate in. We live in particular legislative districts at federal, state, and even county and city levels that determine which legislative race we should participate in. In addition, primary elections are sometimes closed to those registered in a particular party, and registration helps to determine electoral composition for these party activities.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6EA64FA-ED23-9047-A909-6DD6AC122DB1}" type="slidenum">
              <a:rPr lang="en-US" altLang="en-US"/>
              <a:pPr>
                <a:spcBef>
                  <a:spcPct val="0"/>
                </a:spcBef>
              </a:pPr>
              <a:t>10</a:t>
            </a:fld>
            <a:endParaRPr lang="en-US" altLang="en-US"/>
          </a:p>
        </p:txBody>
      </p:sp>
    </p:spTree>
    <p:extLst>
      <p:ext uri="{BB962C8B-B14F-4D97-AF65-F5344CB8AC3E}">
        <p14:creationId xmlns:p14="http://schemas.microsoft.com/office/powerpoint/2010/main" val="383201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1652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504F72-0622-4C3B-8B74-E42404372BC8}" type="datetimeFigureOut">
              <a:rPr lang="en-US"/>
              <a:pPr>
                <a:defRPr/>
              </a:pPr>
              <a:t>10/30/2017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C8A42-0F84-B04C-B0C2-F25B13407FCB}" type="slidenum">
              <a:rPr lang="en-US" altLang="en-US"/>
              <a:pPr>
                <a:defRPr/>
              </a:pPr>
              <a:t>‹#›</a:t>
            </a:fld>
            <a:endParaRPr lang="en-US" altLang="en-US"/>
          </a:p>
        </p:txBody>
      </p:sp>
    </p:spTree>
    <p:extLst>
      <p:ext uri="{BB962C8B-B14F-4D97-AF65-F5344CB8AC3E}">
        <p14:creationId xmlns:p14="http://schemas.microsoft.com/office/powerpoint/2010/main" val="206484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64608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93327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10/30/2017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0009168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8348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67334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54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98878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745277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21913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10/30/2017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1776211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1792780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t>10/30/2017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4343148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174676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501219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7803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663983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912335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43360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89532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06560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577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uble Content +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06510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65502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93767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10/30/2017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84454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10/30/2017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0563797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712" r:id="rId6"/>
    <p:sldLayoutId id="2147483689" r:id="rId7"/>
    <p:sldLayoutId id="2147483690" r:id="rId8"/>
    <p:sldLayoutId id="2147483691" r:id="rId9"/>
    <p:sldLayoutId id="2147483692" r:id="rId10"/>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10/30/2017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61670743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10/30/2017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65224433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smtClean="0">
                <a:cs typeface="Tahoma"/>
              </a:rPr>
              <a:t>Elections</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11</a:t>
            </a:r>
            <a:endParaRPr lang="en-US" sz="2400" b="1" dirty="0">
              <a:cs typeface="Tahoma"/>
            </a:endParaRPr>
          </a:p>
        </p:txBody>
      </p:sp>
    </p:spTree>
    <p:extLst>
      <p:ext uri="{BB962C8B-B14F-4D97-AF65-F5344CB8AC3E}">
        <p14:creationId xmlns:p14="http://schemas.microsoft.com/office/powerpoint/2010/main" val="256582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sz="3600" dirty="0">
                <a:cs typeface="Tahoma"/>
              </a:rPr>
              <a:t>Demographic Differences in Voter Registration Rates, </a:t>
            </a:r>
            <a:r>
              <a:rPr lang="en-US" altLang="en-US" sz="3600" dirty="0" smtClean="0">
                <a:cs typeface="Tahoma"/>
              </a:rPr>
              <a:t>2012</a:t>
            </a:r>
            <a:endParaRPr lang="en-US" altLang="en-US" sz="3600" dirty="0">
              <a:cs typeface="Tahoma"/>
            </a:endParaRP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7719" r="-77719"/>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altLang="en-US" dirty="0">
                <a:cs typeface="Tahoma"/>
              </a:rPr>
              <a:t>How Americans Vote: </a:t>
            </a:r>
            <a:br>
              <a:rPr lang="en-US" altLang="en-US" dirty="0">
                <a:cs typeface="Tahoma"/>
              </a:rPr>
            </a:br>
            <a:r>
              <a:rPr lang="en-US" altLang="en-US" dirty="0">
                <a:cs typeface="Tahoma"/>
              </a:rPr>
              <a:t>Ballot Access and Form</a:t>
            </a:r>
          </a:p>
        </p:txBody>
      </p:sp>
      <p:sp>
        <p:nvSpPr>
          <p:cNvPr id="23555" name="Content Placeholder 4"/>
          <p:cNvSpPr>
            <a:spLocks noGrp="1"/>
          </p:cNvSpPr>
          <p:nvPr>
            <p:ph idx="1"/>
          </p:nvPr>
        </p:nvSpPr>
        <p:spPr/>
        <p:txBody>
          <a:bodyPr/>
          <a:lstStyle/>
          <a:p>
            <a:pPr eaLnBrk="1" hangingPunct="1"/>
            <a:r>
              <a:rPr lang="en-US" altLang="en-US" dirty="0">
                <a:cs typeface="Tahoma"/>
              </a:rPr>
              <a:t>The rise of the secret ballot and the Australian ballot came about in the late nineteenth </a:t>
            </a:r>
            <a:r>
              <a:rPr lang="en-US" altLang="en-US" dirty="0" smtClean="0">
                <a:cs typeface="Tahoma"/>
              </a:rPr>
              <a:t>century</a:t>
            </a:r>
            <a:endParaRPr lang="en-US" altLang="en-US" dirty="0">
              <a:cs typeface="Tahoma"/>
            </a:endParaRPr>
          </a:p>
          <a:p>
            <a:pPr eaLnBrk="1" hangingPunct="1"/>
            <a:r>
              <a:rPr lang="en-US" altLang="en-US" b="1" i="1" dirty="0">
                <a:cs typeface="Tahoma"/>
              </a:rPr>
              <a:t>Australian </a:t>
            </a:r>
            <a:r>
              <a:rPr lang="en-US" altLang="en-US" b="1" i="1" dirty="0" smtClean="0">
                <a:cs typeface="Tahoma"/>
              </a:rPr>
              <a:t>ballot</a:t>
            </a:r>
            <a:r>
              <a:rPr lang="en-US" altLang="ja-JP" dirty="0">
                <a:cs typeface="Tahoma"/>
              </a:rPr>
              <a:t>—</a:t>
            </a:r>
            <a:r>
              <a:rPr lang="en-US" altLang="en-US" dirty="0" smtClean="0">
                <a:cs typeface="Tahoma"/>
              </a:rPr>
              <a:t>an </a:t>
            </a:r>
            <a:r>
              <a:rPr lang="en-US" altLang="en-US" dirty="0">
                <a:cs typeface="Tahoma"/>
              </a:rPr>
              <a:t>electoral format that presents the names of all the candidates for any given office on the same </a:t>
            </a:r>
            <a:r>
              <a:rPr lang="en-US" altLang="en-US" dirty="0" smtClean="0">
                <a:cs typeface="Tahoma"/>
              </a:rPr>
              <a:t>ballot</a:t>
            </a:r>
            <a:endParaRPr lang="en-US" altLang="en-US" dirty="0">
              <a:cs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smtClean="0">
                <a:cs typeface="Tahoma"/>
              </a:rPr>
              <a:t>The rise of the Australian ballot had all of the following effects EXCEPT</a:t>
            </a:r>
          </a:p>
          <a:p>
            <a:pPr marL="0" indent="0" eaLnBrk="1" fontAlgn="auto" hangingPunct="1">
              <a:spcAft>
                <a:spcPts val="0"/>
              </a:spcAft>
              <a:buFont typeface="Arial"/>
              <a:buNone/>
              <a:defRPr/>
            </a:pPr>
            <a:endParaRPr lang="en-US" sz="2400" dirty="0">
              <a:cs typeface="Tahoma"/>
            </a:endParaRPr>
          </a:p>
          <a:p>
            <a:pPr marL="514350" indent="-514350" eaLnBrk="1" fontAlgn="auto" hangingPunct="1">
              <a:spcAft>
                <a:spcPts val="0"/>
              </a:spcAft>
              <a:buClrTx/>
              <a:buFont typeface="Arial"/>
              <a:buAutoNum type="alphaUcPeriod"/>
              <a:defRPr/>
            </a:pPr>
            <a:r>
              <a:rPr lang="en-US" dirty="0">
                <a:cs typeface="Tahoma"/>
              </a:rPr>
              <a:t>b</a:t>
            </a:r>
            <a:r>
              <a:rPr lang="en-US" dirty="0" smtClean="0">
                <a:cs typeface="Tahoma"/>
              </a:rPr>
              <a:t>anning voters under 21 from voting.</a:t>
            </a:r>
          </a:p>
          <a:p>
            <a:pPr marL="514350" indent="-514350" eaLnBrk="1" fontAlgn="auto" hangingPunct="1">
              <a:spcAft>
                <a:spcPts val="0"/>
              </a:spcAft>
              <a:buClrTx/>
              <a:buFont typeface="Arial"/>
              <a:buAutoNum type="alphaUcPeriod"/>
              <a:defRPr/>
            </a:pPr>
            <a:r>
              <a:rPr lang="en-US" dirty="0">
                <a:cs typeface="Tahoma"/>
              </a:rPr>
              <a:t>e</a:t>
            </a:r>
            <a:r>
              <a:rPr lang="en-US" dirty="0" smtClean="0">
                <a:cs typeface="Tahoma"/>
              </a:rPr>
              <a:t>ncouraging ticket</a:t>
            </a:r>
            <a:r>
              <a:rPr lang="en-US" dirty="0">
                <a:cs typeface="Tahoma"/>
              </a:rPr>
              <a:t> </a:t>
            </a:r>
            <a:r>
              <a:rPr lang="en-US" dirty="0" smtClean="0">
                <a:cs typeface="Tahoma"/>
              </a:rPr>
              <a:t>splitting.</a:t>
            </a:r>
          </a:p>
          <a:p>
            <a:pPr marL="514350" indent="-514350" eaLnBrk="1" fontAlgn="auto" hangingPunct="1">
              <a:spcAft>
                <a:spcPts val="0"/>
              </a:spcAft>
              <a:buClrTx/>
              <a:buFont typeface="Arial"/>
              <a:buAutoNum type="alphaUcPeriod"/>
              <a:defRPr/>
            </a:pPr>
            <a:r>
              <a:rPr lang="en-US" dirty="0">
                <a:cs typeface="Tahoma"/>
              </a:rPr>
              <a:t>h</a:t>
            </a:r>
            <a:r>
              <a:rPr lang="en-US" dirty="0" smtClean="0">
                <a:cs typeface="Tahoma"/>
              </a:rPr>
              <a:t>elping incumbent candidates.</a:t>
            </a:r>
          </a:p>
          <a:p>
            <a:pPr marL="514350" indent="-514350" eaLnBrk="1" fontAlgn="auto" hangingPunct="1">
              <a:spcAft>
                <a:spcPts val="0"/>
              </a:spcAft>
              <a:buClrTx/>
              <a:buFont typeface="Arial"/>
              <a:buAutoNum type="alphaUcPeriod"/>
              <a:defRPr/>
            </a:pPr>
            <a:r>
              <a:rPr lang="en-US" dirty="0">
                <a:cs typeface="Tahoma"/>
              </a:rPr>
              <a:t>m</a:t>
            </a:r>
            <a:r>
              <a:rPr lang="en-US" dirty="0" smtClean="0">
                <a:cs typeface="Tahoma"/>
              </a:rPr>
              <a:t>aking the ballot longer.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 (Answer)</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cs typeface="Tahoma"/>
              </a:rPr>
              <a:t>The rise of the Australian ballot had all of the following effects EXCEPT</a:t>
            </a:r>
          </a:p>
          <a:p>
            <a:pPr marL="0" indent="0" eaLnBrk="1" fontAlgn="auto" hangingPunct="1">
              <a:spcAft>
                <a:spcPts val="0"/>
              </a:spcAft>
              <a:buFont typeface="Arial"/>
              <a:buNone/>
              <a:defRPr/>
            </a:pPr>
            <a:endParaRPr lang="en-US" sz="2400" dirty="0">
              <a:cs typeface="Tahoma"/>
            </a:endParaRPr>
          </a:p>
          <a:p>
            <a:pPr marL="514350" indent="-514350" eaLnBrk="1" fontAlgn="auto" hangingPunct="1">
              <a:spcAft>
                <a:spcPts val="0"/>
              </a:spcAft>
              <a:buClrTx/>
              <a:buFont typeface="Arial"/>
              <a:buAutoNum type="alphaUcPeriod"/>
              <a:defRPr/>
            </a:pPr>
            <a:r>
              <a:rPr lang="en-US" b="1" dirty="0">
                <a:cs typeface="Tahoma"/>
              </a:rPr>
              <a:t>banning voters under 21 from voting.</a:t>
            </a:r>
          </a:p>
          <a:p>
            <a:pPr marL="514350" indent="-514350" eaLnBrk="1" fontAlgn="auto" hangingPunct="1">
              <a:spcAft>
                <a:spcPts val="0"/>
              </a:spcAft>
              <a:buClrTx/>
              <a:buFont typeface="Arial"/>
              <a:buAutoNum type="alphaUcPeriod"/>
              <a:defRPr/>
            </a:pPr>
            <a:r>
              <a:rPr lang="en-US" dirty="0">
                <a:cs typeface="Tahoma"/>
              </a:rPr>
              <a:t>encouraging ticket splitting.</a:t>
            </a:r>
          </a:p>
          <a:p>
            <a:pPr marL="514350" indent="-514350" eaLnBrk="1" fontAlgn="auto" hangingPunct="1">
              <a:spcAft>
                <a:spcPts val="0"/>
              </a:spcAft>
              <a:buClrTx/>
              <a:buFont typeface="Arial"/>
              <a:buAutoNum type="alphaUcPeriod"/>
              <a:defRPr/>
            </a:pPr>
            <a:r>
              <a:rPr lang="en-US" dirty="0">
                <a:cs typeface="Tahoma"/>
              </a:rPr>
              <a:t>helping incumbent candidates.</a:t>
            </a:r>
          </a:p>
          <a:p>
            <a:pPr marL="514350" indent="-514350" eaLnBrk="1" fontAlgn="auto" hangingPunct="1">
              <a:spcAft>
                <a:spcPts val="0"/>
              </a:spcAft>
              <a:buClrTx/>
              <a:buFont typeface="Arial"/>
              <a:buAutoNum type="alphaUcPeriod"/>
              <a:defRPr/>
            </a:pPr>
            <a:r>
              <a:rPr lang="en-US" dirty="0">
                <a:cs typeface="Tahoma"/>
              </a:rPr>
              <a:t>making the ballot longer.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dirty="0">
                <a:cs typeface="Tahoma"/>
              </a:rPr>
              <a:t>Where Americans Vote: Electoral Districts</a:t>
            </a:r>
          </a:p>
        </p:txBody>
      </p:sp>
      <p:sp>
        <p:nvSpPr>
          <p:cNvPr id="29699" name="Content Placeholder 4"/>
          <p:cNvSpPr>
            <a:spLocks noGrp="1"/>
          </p:cNvSpPr>
          <p:nvPr>
            <p:ph idx="1"/>
          </p:nvPr>
        </p:nvSpPr>
        <p:spPr/>
        <p:txBody>
          <a:bodyPr/>
          <a:lstStyle/>
          <a:p>
            <a:pPr eaLnBrk="1" hangingPunct="1"/>
            <a:r>
              <a:rPr lang="en-US" altLang="en-US" dirty="0">
                <a:cs typeface="Tahoma"/>
              </a:rPr>
              <a:t>Elected officials represent people in specific </a:t>
            </a:r>
            <a:r>
              <a:rPr lang="en-US" altLang="en-US" dirty="0" smtClean="0">
                <a:cs typeface="Tahoma"/>
              </a:rPr>
              <a:t>places</a:t>
            </a:r>
            <a:endParaRPr lang="en-US" altLang="en-US" dirty="0">
              <a:cs typeface="Tahoma"/>
            </a:endParaRPr>
          </a:p>
          <a:p>
            <a:pPr eaLnBrk="1" hangingPunct="1"/>
            <a:r>
              <a:rPr lang="en-US" altLang="en-US" dirty="0">
                <a:cs typeface="Tahoma"/>
              </a:rPr>
              <a:t>For the most part, the United States employs single-member districts; the electorate is allowed to elect only one representative from each </a:t>
            </a:r>
            <a:r>
              <a:rPr lang="en-US" altLang="en-US" dirty="0" smtClean="0">
                <a:cs typeface="Tahoma"/>
              </a:rPr>
              <a:t>district</a:t>
            </a:r>
            <a:endParaRPr lang="en-US" altLang="en-US" dirty="0">
              <a:cs typeface="Tahoma"/>
            </a:endParaRPr>
          </a:p>
          <a:p>
            <a:pPr eaLnBrk="1" hangingPunct="1"/>
            <a:r>
              <a:rPr lang="en-US" altLang="en-US" dirty="0">
                <a:cs typeface="Tahoma"/>
              </a:rPr>
              <a:t>Presidential elections are a special case in which the </a:t>
            </a:r>
            <a:r>
              <a:rPr lang="en-US" altLang="en-US" b="1" i="1" dirty="0">
                <a:cs typeface="Tahoma"/>
              </a:rPr>
              <a:t>Electoral College </a:t>
            </a:r>
            <a:r>
              <a:rPr lang="en-US" altLang="en-US" dirty="0">
                <a:cs typeface="Tahoma"/>
              </a:rPr>
              <a:t>is </a:t>
            </a:r>
            <a:r>
              <a:rPr lang="en-US" altLang="en-US" dirty="0" smtClean="0">
                <a:cs typeface="Tahoma"/>
              </a:rPr>
              <a:t>employed</a:t>
            </a:r>
            <a:endParaRPr lang="en-US" altLang="en-US" dirty="0">
              <a:cs typeface="Tahom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a:cs typeface="Tahoma"/>
              </a:rPr>
              <a:t>Exceptions to One Person,</a:t>
            </a:r>
            <a:br>
              <a:rPr lang="en-US" altLang="en-US">
                <a:cs typeface="Tahoma"/>
              </a:rPr>
            </a:br>
            <a:r>
              <a:rPr lang="en-US" altLang="en-US">
                <a:cs typeface="Tahoma"/>
              </a:rPr>
              <a:t>One Vote</a:t>
            </a:r>
          </a:p>
        </p:txBody>
      </p:sp>
      <p:sp>
        <p:nvSpPr>
          <p:cNvPr id="31747" name="Content Placeholder 4"/>
          <p:cNvSpPr>
            <a:spLocks noGrp="1"/>
          </p:cNvSpPr>
          <p:nvPr>
            <p:ph idx="1"/>
          </p:nvPr>
        </p:nvSpPr>
        <p:spPr/>
        <p:txBody>
          <a:bodyPr/>
          <a:lstStyle/>
          <a:p>
            <a:pPr eaLnBrk="1" hangingPunct="1"/>
            <a:r>
              <a:rPr lang="en-US" altLang="en-US" dirty="0">
                <a:cs typeface="Tahoma"/>
              </a:rPr>
              <a:t>Members of the U.S. Senate represent states, with each state given the same number </a:t>
            </a:r>
            <a:r>
              <a:rPr lang="en-US" altLang="en-US" dirty="0" smtClean="0">
                <a:cs typeface="Tahoma"/>
              </a:rPr>
              <a:t>(two) </a:t>
            </a:r>
            <a:r>
              <a:rPr lang="en-US" altLang="en-US" dirty="0">
                <a:cs typeface="Tahoma"/>
              </a:rPr>
              <a:t>of </a:t>
            </a:r>
            <a:r>
              <a:rPr lang="en-US" altLang="en-US" dirty="0" smtClean="0">
                <a:cs typeface="Tahoma"/>
              </a:rPr>
              <a:t>senators</a:t>
            </a:r>
            <a:endParaRPr lang="en-US" altLang="en-US" dirty="0">
              <a:cs typeface="Tahoma"/>
            </a:endParaRPr>
          </a:p>
          <a:p>
            <a:pPr eaLnBrk="1" hangingPunct="1"/>
            <a:r>
              <a:rPr lang="en-US" altLang="en-US" dirty="0">
                <a:cs typeface="Tahoma"/>
              </a:rPr>
              <a:t>This violation of the one-person, one-vote standard is authorized by Article V of the </a:t>
            </a:r>
            <a:r>
              <a:rPr lang="en-US" altLang="en-US" dirty="0" smtClean="0">
                <a:cs typeface="Tahoma"/>
              </a:rPr>
              <a:t>Constitution</a:t>
            </a:r>
            <a:endParaRPr lang="en-US" altLang="en-US" dirty="0">
              <a:cs typeface="Tahoma"/>
            </a:endParaRPr>
          </a:p>
          <a:p>
            <a:pPr eaLnBrk="1" hangingPunct="1"/>
            <a:r>
              <a:rPr lang="en-US" altLang="en-US" dirty="0">
                <a:cs typeface="Tahoma"/>
              </a:rPr>
              <a:t>The Electoral College is also an </a:t>
            </a:r>
            <a:r>
              <a:rPr lang="en-US" altLang="en-US" dirty="0" smtClean="0">
                <a:cs typeface="Tahoma"/>
              </a:rPr>
              <a:t>exception</a:t>
            </a:r>
            <a:endParaRPr lang="en-US" altLang="en-US" dirty="0">
              <a:cs typeface="Tahom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a:cs typeface="Tahoma"/>
              </a:rPr>
              <a:t>The Effects of </a:t>
            </a:r>
            <a:br>
              <a:rPr lang="en-US" altLang="en-US">
                <a:cs typeface="Tahoma"/>
              </a:rPr>
            </a:br>
            <a:r>
              <a:rPr lang="en-US" altLang="en-US">
                <a:cs typeface="Tahoma"/>
              </a:rPr>
              <a:t>Single-Member Districts</a:t>
            </a:r>
          </a:p>
        </p:txBody>
      </p:sp>
      <p:sp>
        <p:nvSpPr>
          <p:cNvPr id="33795" name="Content Placeholder 4"/>
          <p:cNvSpPr>
            <a:spLocks noGrp="1"/>
          </p:cNvSpPr>
          <p:nvPr>
            <p:ph idx="1"/>
          </p:nvPr>
        </p:nvSpPr>
        <p:spPr/>
        <p:txBody>
          <a:bodyPr>
            <a:normAutofit fontScale="92500" lnSpcReduction="10000"/>
          </a:bodyPr>
          <a:lstStyle/>
          <a:p>
            <a:pPr eaLnBrk="1" hangingPunct="1">
              <a:spcBef>
                <a:spcPct val="0"/>
              </a:spcBef>
            </a:pPr>
            <a:r>
              <a:rPr lang="en-US" altLang="en-US" b="1" i="1" dirty="0">
                <a:cs typeface="Tahoma"/>
              </a:rPr>
              <a:t>Single-member districts </a:t>
            </a:r>
            <a:r>
              <a:rPr lang="en-US" altLang="en-US" dirty="0">
                <a:cs typeface="Tahoma"/>
              </a:rPr>
              <a:t>tend to exaggerate the victory of the </a:t>
            </a:r>
            <a:r>
              <a:rPr lang="en-US" altLang="en-US" dirty="0" smtClean="0">
                <a:cs typeface="Tahoma"/>
              </a:rPr>
              <a:t>majority</a:t>
            </a:r>
            <a:endParaRPr lang="en-US" altLang="en-US" dirty="0">
              <a:cs typeface="Tahoma"/>
            </a:endParaRPr>
          </a:p>
          <a:p>
            <a:pPr lvl="1" eaLnBrk="1" hangingPunct="1">
              <a:spcBef>
                <a:spcPct val="0"/>
              </a:spcBef>
            </a:pPr>
            <a:r>
              <a:rPr lang="en-US" altLang="en-US" dirty="0">
                <a:cs typeface="Tahoma"/>
              </a:rPr>
              <a:t>In 2010, Republicans won 53.5 percent of the national two-party vote but 55.6 percent of the </a:t>
            </a:r>
            <a:r>
              <a:rPr lang="en-US" altLang="en-US" dirty="0" smtClean="0">
                <a:cs typeface="Tahoma"/>
              </a:rPr>
              <a:t>seats</a:t>
            </a:r>
            <a:endParaRPr lang="en-US" altLang="en-US" dirty="0">
              <a:cs typeface="Tahoma"/>
            </a:endParaRPr>
          </a:p>
          <a:p>
            <a:pPr lvl="1" eaLnBrk="1" hangingPunct="1">
              <a:spcBef>
                <a:spcPct val="0"/>
              </a:spcBef>
            </a:pPr>
            <a:r>
              <a:rPr lang="en-US" altLang="en-US" dirty="0">
                <a:cs typeface="Tahoma"/>
              </a:rPr>
              <a:t>In 2012, Barack Obama won 51 percent of the national vote but 62 percent of the E</a:t>
            </a:r>
            <a:r>
              <a:rPr lang="en-US" altLang="en-US" dirty="0" smtClean="0">
                <a:cs typeface="Tahoma"/>
              </a:rPr>
              <a:t>lectoral </a:t>
            </a:r>
            <a:r>
              <a:rPr lang="en-US" altLang="en-US" dirty="0">
                <a:cs typeface="Tahoma"/>
              </a:rPr>
              <a:t>C</a:t>
            </a:r>
            <a:r>
              <a:rPr lang="en-US" altLang="en-US" dirty="0" smtClean="0">
                <a:cs typeface="Tahoma"/>
              </a:rPr>
              <a:t>ollege</a:t>
            </a:r>
            <a:endParaRPr lang="en-US" altLang="en-US" dirty="0">
              <a:cs typeface="Tahoma"/>
            </a:endParaRPr>
          </a:p>
          <a:p>
            <a:pPr lvl="1" eaLnBrk="1" hangingPunct="1">
              <a:spcBef>
                <a:spcPct val="0"/>
              </a:spcBef>
            </a:pPr>
            <a:r>
              <a:rPr lang="en-US" altLang="en-US" dirty="0">
                <a:cs typeface="Tahoma"/>
              </a:rPr>
              <a:t>This also shrinks the power of smaller groups</a:t>
            </a:r>
          </a:p>
          <a:p>
            <a:pPr eaLnBrk="1" hangingPunct="1">
              <a:spcBef>
                <a:spcPct val="0"/>
              </a:spcBef>
            </a:pPr>
            <a:r>
              <a:rPr lang="en-US" altLang="en-US" dirty="0">
                <a:cs typeface="Tahoma"/>
              </a:rPr>
              <a:t>Single-member districts also weaken third </a:t>
            </a:r>
            <a:r>
              <a:rPr lang="en-US" altLang="en-US" dirty="0" smtClean="0">
                <a:cs typeface="Tahoma"/>
              </a:rPr>
              <a:t>parties</a:t>
            </a:r>
            <a:endParaRPr lang="en-US" altLang="en-US" dirty="0">
              <a:cs typeface="Tahom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a:cs typeface="Tahoma"/>
              </a:rPr>
              <a:t>Redistricting</a:t>
            </a:r>
          </a:p>
        </p:txBody>
      </p:sp>
      <p:sp>
        <p:nvSpPr>
          <p:cNvPr id="35843" name="Content Placeholder 4"/>
          <p:cNvSpPr>
            <a:spLocks noGrp="1"/>
          </p:cNvSpPr>
          <p:nvPr>
            <p:ph idx="1"/>
          </p:nvPr>
        </p:nvSpPr>
        <p:spPr/>
        <p:txBody>
          <a:bodyPr/>
          <a:lstStyle/>
          <a:p>
            <a:pPr eaLnBrk="1" hangingPunct="1"/>
            <a:r>
              <a:rPr lang="en-US" altLang="en-US" dirty="0">
                <a:cs typeface="Tahoma"/>
              </a:rPr>
              <a:t>Because of the one-person, one-vote standard, legislative districts are not </a:t>
            </a:r>
            <a:r>
              <a:rPr lang="en-US" altLang="en-US" dirty="0" smtClean="0">
                <a:cs typeface="Tahoma"/>
              </a:rPr>
              <a:t>static</a:t>
            </a:r>
            <a:endParaRPr lang="en-US" altLang="en-US" dirty="0">
              <a:cs typeface="Tahoma"/>
            </a:endParaRPr>
          </a:p>
          <a:p>
            <a:pPr eaLnBrk="1" hangingPunct="1"/>
            <a:r>
              <a:rPr lang="en-US" altLang="en-US" dirty="0">
                <a:cs typeface="Tahoma"/>
              </a:rPr>
              <a:t>They are redrawn every 10 years and, in most states, the power to do this resides with the state </a:t>
            </a:r>
            <a:r>
              <a:rPr lang="en-US" altLang="en-US" dirty="0" smtClean="0">
                <a:cs typeface="Tahoma"/>
              </a:rPr>
              <a:t>legislature</a:t>
            </a:r>
            <a:endParaRPr lang="en-US" altLang="en-US" dirty="0">
              <a:cs typeface="Tahoma"/>
            </a:endParaRPr>
          </a:p>
          <a:p>
            <a:pPr eaLnBrk="1" hangingPunct="1"/>
            <a:r>
              <a:rPr lang="en-US" altLang="en-US" dirty="0">
                <a:cs typeface="Tahoma"/>
              </a:rPr>
              <a:t>Various interests seek to influence how district lines are drawn to increase the likelihood of particular </a:t>
            </a:r>
            <a:r>
              <a:rPr lang="en-US" altLang="en-US" dirty="0" smtClean="0">
                <a:cs typeface="Tahoma"/>
              </a:rPr>
              <a:t>outcomes</a:t>
            </a:r>
            <a:endParaRPr lang="en-US" altLang="en-US" dirty="0">
              <a:cs typeface="Tahom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altLang="en-US" dirty="0">
                <a:cs typeface="Tahoma"/>
              </a:rPr>
              <a:t>Congressional Redistricting</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4297" r="-7429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dirty="0">
                <a:cs typeface="Tahoma"/>
              </a:rPr>
              <a:t>Gerrymandering</a:t>
            </a:r>
          </a:p>
        </p:txBody>
      </p:sp>
      <p:sp>
        <p:nvSpPr>
          <p:cNvPr id="39939" name="Content Placeholder 4"/>
          <p:cNvSpPr>
            <a:spLocks noGrp="1"/>
          </p:cNvSpPr>
          <p:nvPr>
            <p:ph idx="1"/>
          </p:nvPr>
        </p:nvSpPr>
        <p:spPr/>
        <p:txBody>
          <a:bodyPr/>
          <a:lstStyle/>
          <a:p>
            <a:pPr eaLnBrk="1" hangingPunct="1"/>
            <a:r>
              <a:rPr lang="en-US" altLang="en-US" b="1" i="1" dirty="0">
                <a:cs typeface="Tahoma"/>
              </a:rPr>
              <a:t>Gerrymandering</a:t>
            </a:r>
            <a:r>
              <a:rPr lang="en-US" altLang="en-US" dirty="0">
                <a:cs typeface="Tahoma"/>
              </a:rPr>
              <a:t> is the apportionment of voters in districts in such a way as to give unfair advantage to a political </a:t>
            </a:r>
            <a:r>
              <a:rPr lang="en-US" altLang="en-US" dirty="0" smtClean="0">
                <a:cs typeface="Tahoma"/>
              </a:rPr>
              <a:t>party</a:t>
            </a:r>
            <a:endParaRPr lang="en-US" altLang="en-US" dirty="0">
              <a:cs typeface="Tahoma"/>
            </a:endParaRPr>
          </a:p>
          <a:p>
            <a:pPr eaLnBrk="1" hangingPunct="1"/>
            <a:r>
              <a:rPr lang="en-US" altLang="en-US" dirty="0">
                <a:cs typeface="Tahoma"/>
              </a:rPr>
              <a:t>Gerrymandering is creating less of a bias than in previous </a:t>
            </a:r>
            <a:r>
              <a:rPr lang="en-US" altLang="en-US" dirty="0" smtClean="0">
                <a:cs typeface="Tahoma"/>
              </a:rPr>
              <a:t>decades</a:t>
            </a:r>
            <a:endParaRPr lang="en-US" altLang="en-US" dirty="0">
              <a:cs typeface="Tahoma"/>
            </a:endParaRPr>
          </a:p>
          <a:p>
            <a:pPr eaLnBrk="1" hangingPunct="1"/>
            <a:r>
              <a:rPr lang="en-US" altLang="en-US" dirty="0">
                <a:cs typeface="Tahoma"/>
              </a:rPr>
              <a:t>One reason for this is that voters are already largely segregated into communities of like-minded </a:t>
            </a:r>
            <a:r>
              <a:rPr lang="en-US" altLang="en-US" dirty="0" smtClean="0">
                <a:cs typeface="Tahoma"/>
              </a:rPr>
              <a:t>voters</a:t>
            </a:r>
            <a:endParaRPr lang="en-US" altLang="en-US" dirty="0">
              <a:cs typeface="Taho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dirty="0">
                <a:cs typeface="Tahoma"/>
              </a:rPr>
              <a:t>Elections and Democracy</a:t>
            </a:r>
          </a:p>
        </p:txBody>
      </p:sp>
      <p:sp>
        <p:nvSpPr>
          <p:cNvPr id="5123" name="Content Placeholder 4"/>
          <p:cNvSpPr>
            <a:spLocks noGrp="1"/>
          </p:cNvSpPr>
          <p:nvPr>
            <p:ph idx="1"/>
          </p:nvPr>
        </p:nvSpPr>
        <p:spPr/>
        <p:txBody>
          <a:bodyPr>
            <a:normAutofit fontScale="92500"/>
          </a:bodyPr>
          <a:lstStyle/>
          <a:p>
            <a:pPr eaLnBrk="1" hangingPunct="1"/>
            <a:r>
              <a:rPr lang="en-US" altLang="en-US" dirty="0">
                <a:cs typeface="Tahoma"/>
              </a:rPr>
              <a:t>Frequent elections are key to </a:t>
            </a:r>
            <a:r>
              <a:rPr lang="en-US" altLang="en-US" dirty="0" smtClean="0">
                <a:cs typeface="Tahoma"/>
              </a:rPr>
              <a:t>democracy</a:t>
            </a:r>
          </a:p>
          <a:p>
            <a:pPr eaLnBrk="1" hangingPunct="1"/>
            <a:r>
              <a:rPr lang="en-US" altLang="en-US" dirty="0">
                <a:cs typeface="Tahoma"/>
              </a:rPr>
              <a:t>I</a:t>
            </a:r>
            <a:r>
              <a:rPr lang="en-US" altLang="en-US" dirty="0" smtClean="0">
                <a:cs typeface="Tahoma"/>
              </a:rPr>
              <a:t>n </a:t>
            </a:r>
            <a:r>
              <a:rPr lang="en-US" altLang="en-US" dirty="0">
                <a:cs typeface="Tahoma"/>
              </a:rPr>
              <a:t>elections, principals (citizens) choose agents to act on their </a:t>
            </a:r>
            <a:r>
              <a:rPr lang="en-US" altLang="en-US" dirty="0" smtClean="0">
                <a:cs typeface="Tahoma"/>
              </a:rPr>
              <a:t>behalf</a:t>
            </a:r>
            <a:endParaRPr lang="en-US" altLang="en-US" dirty="0">
              <a:cs typeface="Tahoma"/>
            </a:endParaRPr>
          </a:p>
          <a:p>
            <a:pPr eaLnBrk="1" hangingPunct="1"/>
            <a:r>
              <a:rPr lang="en-US" altLang="en-US" dirty="0">
                <a:cs typeface="Tahoma"/>
              </a:rPr>
              <a:t>But there are two problems for principals:</a:t>
            </a:r>
          </a:p>
          <a:p>
            <a:pPr lvl="1" eaLnBrk="1" hangingPunct="1"/>
            <a:r>
              <a:rPr lang="en-US" altLang="en-US" b="1" i="1" dirty="0">
                <a:cs typeface="Tahoma"/>
              </a:rPr>
              <a:t>Adverse </a:t>
            </a:r>
            <a:r>
              <a:rPr lang="en-US" altLang="en-US" b="1" i="1" dirty="0" smtClean="0">
                <a:cs typeface="Tahoma"/>
              </a:rPr>
              <a:t>selection</a:t>
            </a:r>
            <a:r>
              <a:rPr lang="en-US" altLang="ja-JP" dirty="0">
                <a:cs typeface="Tahoma"/>
              </a:rPr>
              <a:t>—</a:t>
            </a:r>
            <a:r>
              <a:rPr lang="en-US" altLang="en-US" dirty="0" smtClean="0">
                <a:cs typeface="Tahoma"/>
              </a:rPr>
              <a:t>the </a:t>
            </a:r>
            <a:r>
              <a:rPr lang="en-US" altLang="en-US" dirty="0">
                <a:cs typeface="Tahoma"/>
              </a:rPr>
              <a:t>problem of incomplete information, of choosing alternatives without fully knowing the details of available options</a:t>
            </a:r>
          </a:p>
          <a:p>
            <a:pPr lvl="1" eaLnBrk="1" hangingPunct="1"/>
            <a:r>
              <a:rPr lang="en-US" altLang="en-US" b="1" i="1" dirty="0">
                <a:cs typeface="Tahoma"/>
              </a:rPr>
              <a:t>Moral </a:t>
            </a:r>
            <a:r>
              <a:rPr lang="en-US" altLang="en-US" b="1" i="1" dirty="0" smtClean="0">
                <a:cs typeface="Tahoma"/>
              </a:rPr>
              <a:t>hazard</a:t>
            </a:r>
            <a:r>
              <a:rPr lang="en-US" altLang="ja-JP" dirty="0">
                <a:cs typeface="Tahoma"/>
              </a:rPr>
              <a:t>—</a:t>
            </a:r>
            <a:r>
              <a:rPr lang="en-US" altLang="en-US" dirty="0" smtClean="0">
                <a:cs typeface="Tahoma"/>
              </a:rPr>
              <a:t>the </a:t>
            </a:r>
            <a:r>
              <a:rPr lang="en-US" altLang="en-US" dirty="0">
                <a:cs typeface="Tahoma"/>
              </a:rPr>
              <a:t>problem of not knowing all aspects of the actions taken by an agent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dirty="0">
                <a:cs typeface="Tahoma"/>
              </a:rPr>
              <a:t>Fairness and Bias</a:t>
            </a:r>
          </a:p>
        </p:txBody>
      </p:sp>
      <p:sp>
        <p:nvSpPr>
          <p:cNvPr id="41987" name="Content Placeholder 4"/>
          <p:cNvSpPr>
            <a:spLocks noGrp="1"/>
          </p:cNvSpPr>
          <p:nvPr>
            <p:ph idx="1"/>
          </p:nvPr>
        </p:nvSpPr>
        <p:spPr/>
        <p:txBody>
          <a:bodyPr>
            <a:normAutofit lnSpcReduction="10000"/>
          </a:bodyPr>
          <a:lstStyle/>
          <a:p>
            <a:pPr eaLnBrk="1" hangingPunct="1"/>
            <a:r>
              <a:rPr lang="en-US" altLang="en-US" dirty="0">
                <a:cs typeface="Tahoma"/>
              </a:rPr>
              <a:t>If the vote were divided equally between the two major parties and the lines drawn were “fair,” we would expect each party to win half the legislative seats</a:t>
            </a:r>
          </a:p>
          <a:p>
            <a:pPr eaLnBrk="1" hangingPunct="1"/>
            <a:r>
              <a:rPr lang="en-US" altLang="en-US" dirty="0">
                <a:cs typeface="Tahoma"/>
              </a:rPr>
              <a:t>Political scientists have found less bias in district boundaries over </a:t>
            </a:r>
            <a:r>
              <a:rPr lang="en-US" altLang="en-US" dirty="0" smtClean="0">
                <a:cs typeface="Tahoma"/>
              </a:rPr>
              <a:t>time, </a:t>
            </a:r>
            <a:r>
              <a:rPr lang="en-US" altLang="en-US" dirty="0">
                <a:cs typeface="Tahoma"/>
              </a:rPr>
              <a:t>but bias is greatest in states where the legislature controls redistricting and where there is one-party control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a:cs typeface="Tahoma"/>
              </a:rPr>
              <a:t>Racial Gerrymandering</a:t>
            </a:r>
          </a:p>
        </p:txBody>
      </p:sp>
      <p:sp>
        <p:nvSpPr>
          <p:cNvPr id="44035" name="Content Placeholder 4"/>
          <p:cNvSpPr>
            <a:spLocks noGrp="1"/>
          </p:cNvSpPr>
          <p:nvPr>
            <p:ph idx="1"/>
          </p:nvPr>
        </p:nvSpPr>
        <p:spPr/>
        <p:txBody>
          <a:bodyPr>
            <a:normAutofit lnSpcReduction="10000"/>
          </a:bodyPr>
          <a:lstStyle/>
          <a:p>
            <a:pPr eaLnBrk="1" hangingPunct="1"/>
            <a:r>
              <a:rPr lang="en-US" altLang="en-US" dirty="0">
                <a:cs typeface="Tahoma"/>
              </a:rPr>
              <a:t>Redistricting can also be done to the advantage or disadvantage of groups as well as </a:t>
            </a:r>
            <a:r>
              <a:rPr lang="en-US" altLang="en-US" dirty="0" smtClean="0">
                <a:cs typeface="Tahoma"/>
              </a:rPr>
              <a:t>parties</a:t>
            </a:r>
            <a:endParaRPr lang="en-US" altLang="en-US" dirty="0">
              <a:cs typeface="Tahoma"/>
            </a:endParaRPr>
          </a:p>
          <a:p>
            <a:pPr eaLnBrk="1" hangingPunct="1"/>
            <a:r>
              <a:rPr lang="en-US" altLang="en-US" dirty="0">
                <a:cs typeface="Tahoma"/>
              </a:rPr>
              <a:t>By breaking up communities of racial minorities, those drawing the maps can dilute their power and make it more difficult to elect minority </a:t>
            </a:r>
            <a:r>
              <a:rPr lang="en-US" altLang="en-US" dirty="0" smtClean="0">
                <a:cs typeface="Tahoma"/>
              </a:rPr>
              <a:t>legislators</a:t>
            </a:r>
            <a:endParaRPr lang="en-US" altLang="en-US" dirty="0">
              <a:cs typeface="Tahoma"/>
            </a:endParaRPr>
          </a:p>
          <a:p>
            <a:pPr eaLnBrk="1" hangingPunct="1"/>
            <a:r>
              <a:rPr lang="en-US" altLang="en-US" dirty="0">
                <a:cs typeface="Tahoma"/>
              </a:rPr>
              <a:t>This kind of gerrymandering is </a:t>
            </a:r>
            <a:r>
              <a:rPr lang="en-US" altLang="en-US" dirty="0" smtClean="0">
                <a:cs typeface="Tahoma"/>
              </a:rPr>
              <a:t>unconstitutional</a:t>
            </a:r>
            <a:endParaRPr lang="en-US" altLang="en-US" dirty="0">
              <a:cs typeface="Tahom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altLang="en-US" dirty="0">
                <a:cs typeface="Tahoma"/>
              </a:rPr>
              <a:t>Criteria for Victory: What </a:t>
            </a:r>
            <a:r>
              <a:rPr lang="en-US" altLang="en-US" dirty="0" smtClean="0">
                <a:cs typeface="Tahoma"/>
              </a:rPr>
              <a:t>It</a:t>
            </a:r>
            <a:r>
              <a:rPr lang="en-US" altLang="en-US" dirty="0">
                <a:cs typeface="Tahoma"/>
              </a:rPr>
              <a:t/>
            </a:r>
            <a:br>
              <a:rPr lang="en-US" altLang="en-US" dirty="0">
                <a:cs typeface="Tahoma"/>
              </a:rPr>
            </a:br>
            <a:r>
              <a:rPr lang="en-US" altLang="en-US" dirty="0">
                <a:cs typeface="Tahoma"/>
              </a:rPr>
              <a:t>Takes to Win</a:t>
            </a:r>
          </a:p>
        </p:txBody>
      </p:sp>
      <p:sp>
        <p:nvSpPr>
          <p:cNvPr id="46083" name="Content Placeholder 4"/>
          <p:cNvSpPr>
            <a:spLocks noGrp="1"/>
          </p:cNvSpPr>
          <p:nvPr>
            <p:ph idx="1"/>
          </p:nvPr>
        </p:nvSpPr>
        <p:spPr/>
        <p:txBody>
          <a:bodyPr>
            <a:normAutofit lnSpcReduction="10000"/>
          </a:bodyPr>
          <a:lstStyle/>
          <a:p>
            <a:pPr eaLnBrk="1" hangingPunct="1"/>
            <a:r>
              <a:rPr lang="en-US" altLang="en-US" dirty="0">
                <a:cs typeface="Tahoma"/>
              </a:rPr>
              <a:t>Most American elections require a plurality of votes to </a:t>
            </a:r>
            <a:r>
              <a:rPr lang="en-US" altLang="en-US" dirty="0" smtClean="0">
                <a:cs typeface="Tahoma"/>
              </a:rPr>
              <a:t>win</a:t>
            </a:r>
            <a:endParaRPr lang="en-US" altLang="en-US" dirty="0">
              <a:cs typeface="Tahoma"/>
            </a:endParaRPr>
          </a:p>
          <a:p>
            <a:pPr eaLnBrk="1" hangingPunct="1"/>
            <a:r>
              <a:rPr lang="en-US" altLang="en-US" b="1" i="1" dirty="0">
                <a:cs typeface="Tahoma"/>
              </a:rPr>
              <a:t>Plurality </a:t>
            </a:r>
            <a:r>
              <a:rPr lang="en-US" altLang="en-US" b="1" i="1" dirty="0" smtClean="0">
                <a:cs typeface="Tahoma"/>
              </a:rPr>
              <a:t>rule</a:t>
            </a:r>
            <a:r>
              <a:rPr lang="en-US" altLang="ja-JP" dirty="0">
                <a:cs typeface="Tahoma"/>
              </a:rPr>
              <a:t>—</a:t>
            </a:r>
            <a:r>
              <a:rPr lang="en-US" altLang="en-US" dirty="0" smtClean="0">
                <a:cs typeface="Tahoma"/>
              </a:rPr>
              <a:t>a </a:t>
            </a:r>
            <a:r>
              <a:rPr lang="en-US" altLang="en-US" dirty="0">
                <a:cs typeface="Tahoma"/>
              </a:rPr>
              <a:t>type of electoral system in which victory goes to the individual who gets the most votes in an election but not necessarily a majority of the votes </a:t>
            </a:r>
            <a:r>
              <a:rPr lang="en-US" altLang="en-US" dirty="0" smtClean="0">
                <a:cs typeface="Tahoma"/>
              </a:rPr>
              <a:t>cast</a:t>
            </a:r>
            <a:endParaRPr lang="en-US" altLang="en-US" dirty="0">
              <a:cs typeface="Tahoma"/>
            </a:endParaRPr>
          </a:p>
          <a:p>
            <a:pPr eaLnBrk="1" hangingPunct="1"/>
            <a:r>
              <a:rPr lang="en-US" altLang="en-US" dirty="0">
                <a:cs typeface="Tahoma"/>
              </a:rPr>
              <a:t>The main alternative to plurality rule is proportional representation, but this is not consistent with single-member </a:t>
            </a:r>
            <a:r>
              <a:rPr lang="en-US" altLang="en-US" dirty="0" smtClean="0">
                <a:cs typeface="Tahoma"/>
              </a:rPr>
              <a:t>districts</a:t>
            </a:r>
            <a:endParaRPr lang="en-US" altLang="en-US" dirty="0">
              <a:cs typeface="Tahom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a:cs typeface="Tahoma"/>
              </a:rPr>
              <a:t>Duverger’s Law</a:t>
            </a:r>
          </a:p>
        </p:txBody>
      </p:sp>
      <p:sp>
        <p:nvSpPr>
          <p:cNvPr id="48131" name="Content Placeholder 4"/>
          <p:cNvSpPr>
            <a:spLocks noGrp="1"/>
          </p:cNvSpPr>
          <p:nvPr>
            <p:ph idx="1"/>
          </p:nvPr>
        </p:nvSpPr>
        <p:spPr/>
        <p:txBody>
          <a:bodyPr/>
          <a:lstStyle/>
          <a:p>
            <a:pPr eaLnBrk="1" hangingPunct="1"/>
            <a:r>
              <a:rPr lang="en-US" altLang="en-US" b="1" i="1" dirty="0" err="1">
                <a:cs typeface="Tahoma"/>
              </a:rPr>
              <a:t>Duverger’s</a:t>
            </a:r>
            <a:r>
              <a:rPr lang="en-US" altLang="en-US" b="1" i="1" dirty="0">
                <a:cs typeface="Tahoma"/>
              </a:rPr>
              <a:t> Law </a:t>
            </a:r>
            <a:r>
              <a:rPr lang="en-US" altLang="en-US" dirty="0">
                <a:cs typeface="Tahoma"/>
              </a:rPr>
              <a:t>of politics, formalized by Maurice </a:t>
            </a:r>
            <a:r>
              <a:rPr lang="en-US" altLang="en-US" dirty="0" err="1">
                <a:cs typeface="Tahoma"/>
              </a:rPr>
              <a:t>Duverger</a:t>
            </a:r>
            <a:r>
              <a:rPr lang="en-US" altLang="en-US" dirty="0">
                <a:cs typeface="Tahoma"/>
              </a:rPr>
              <a:t>, states that plurality-rule electoral systems will tend to have two political </a:t>
            </a:r>
            <a:r>
              <a:rPr lang="en-US" altLang="en-US" dirty="0" smtClean="0">
                <a:cs typeface="Tahoma"/>
              </a:rPr>
              <a:t>parties</a:t>
            </a:r>
            <a:endParaRPr lang="en-US" altLang="en-US" dirty="0">
              <a:cs typeface="Tahoma"/>
            </a:endParaRPr>
          </a:p>
          <a:p>
            <a:pPr eaLnBrk="1" hangingPunct="1"/>
            <a:r>
              <a:rPr lang="en-US" altLang="en-US" dirty="0">
                <a:cs typeface="Tahoma"/>
              </a:rPr>
              <a:t>Voters do not want to waste their votes, so if they understand that the more extreme candidate cannot win, they will vote for the more moderate </a:t>
            </a:r>
            <a:r>
              <a:rPr lang="en-US" altLang="en-US" dirty="0" smtClean="0">
                <a:cs typeface="Tahoma"/>
              </a:rPr>
              <a:t>alternative</a:t>
            </a:r>
            <a:endParaRPr lang="en-US" altLang="en-US" dirty="0">
              <a:cs typeface="Tahom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a:cs typeface="Tahoma"/>
              </a:rPr>
              <a:t>Direct Democracy: </a:t>
            </a:r>
            <a:br>
              <a:rPr lang="en-US" altLang="en-US">
                <a:cs typeface="Tahoma"/>
              </a:rPr>
            </a:br>
            <a:r>
              <a:rPr lang="en-US" altLang="en-US">
                <a:cs typeface="Tahoma"/>
              </a:rPr>
              <a:t>The Referendum and the Recall</a:t>
            </a:r>
          </a:p>
        </p:txBody>
      </p:sp>
      <p:sp>
        <p:nvSpPr>
          <p:cNvPr id="50179" name="Content Placeholder 4"/>
          <p:cNvSpPr>
            <a:spLocks noGrp="1"/>
          </p:cNvSpPr>
          <p:nvPr>
            <p:ph idx="1"/>
          </p:nvPr>
        </p:nvSpPr>
        <p:spPr/>
        <p:txBody>
          <a:bodyPr>
            <a:normAutofit lnSpcReduction="10000"/>
          </a:bodyPr>
          <a:lstStyle/>
          <a:p>
            <a:pPr eaLnBrk="1" hangingPunct="1"/>
            <a:r>
              <a:rPr lang="en-US" altLang="en-US" dirty="0">
                <a:cs typeface="Tahoma"/>
              </a:rPr>
              <a:t>24 states allow for the </a:t>
            </a:r>
            <a:r>
              <a:rPr lang="en-US" altLang="en-US" b="1" i="1" dirty="0">
                <a:cs typeface="Tahoma"/>
              </a:rPr>
              <a:t>referendum</a:t>
            </a:r>
            <a:r>
              <a:rPr lang="en-US" altLang="en-US" dirty="0">
                <a:cs typeface="Tahoma"/>
              </a:rPr>
              <a:t>, a measure proposed or passed by a legislature that is referred to the electorate for </a:t>
            </a:r>
            <a:r>
              <a:rPr lang="en-US" altLang="en-US" dirty="0" smtClean="0">
                <a:cs typeface="Tahoma"/>
              </a:rPr>
              <a:t>approval</a:t>
            </a:r>
            <a:endParaRPr lang="en-US" altLang="en-US" dirty="0">
              <a:cs typeface="Tahoma"/>
            </a:endParaRPr>
          </a:p>
          <a:p>
            <a:pPr eaLnBrk="1" hangingPunct="1"/>
            <a:r>
              <a:rPr lang="en-US" altLang="en-US" dirty="0">
                <a:cs typeface="Tahoma"/>
              </a:rPr>
              <a:t>24 states also allow for the </a:t>
            </a:r>
            <a:r>
              <a:rPr lang="en-US" altLang="en-US" b="1" i="1" dirty="0">
                <a:cs typeface="Tahoma"/>
              </a:rPr>
              <a:t>initiative</a:t>
            </a:r>
            <a:r>
              <a:rPr lang="en-US" altLang="en-US" dirty="0">
                <a:cs typeface="Tahoma"/>
              </a:rPr>
              <a:t>, a process by which citizens may petition to put a proposal on the ballot for public </a:t>
            </a:r>
            <a:r>
              <a:rPr lang="en-US" altLang="en-US" dirty="0" smtClean="0">
                <a:cs typeface="Tahoma"/>
              </a:rPr>
              <a:t>vote</a:t>
            </a:r>
            <a:endParaRPr lang="en-US" altLang="en-US" dirty="0">
              <a:cs typeface="Tahoma"/>
            </a:endParaRPr>
          </a:p>
          <a:p>
            <a:pPr eaLnBrk="1" hangingPunct="1"/>
            <a:r>
              <a:rPr lang="en-US" altLang="en-US" dirty="0">
                <a:cs typeface="Tahoma"/>
              </a:rPr>
              <a:t>18 states allow for a</a:t>
            </a:r>
            <a:r>
              <a:rPr lang="en-US" altLang="en-US" dirty="0" smtClean="0">
                <a:cs typeface="Tahoma"/>
              </a:rPr>
              <a:t> </a:t>
            </a:r>
            <a:r>
              <a:rPr lang="en-US" altLang="en-US" b="1" i="1" dirty="0">
                <a:cs typeface="Tahoma"/>
              </a:rPr>
              <a:t>recall</a:t>
            </a:r>
            <a:r>
              <a:rPr lang="en-US" altLang="en-US" dirty="0">
                <a:cs typeface="Tahoma"/>
              </a:rPr>
              <a:t>, the removal of a public official by popular </a:t>
            </a:r>
            <a:r>
              <a:rPr lang="en-US" altLang="en-US" dirty="0" smtClean="0">
                <a:cs typeface="Tahoma"/>
              </a:rPr>
              <a:t>vote</a:t>
            </a:r>
            <a:endParaRPr lang="en-US" altLang="en-US" dirty="0">
              <a:cs typeface="Tahom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a:cs typeface="Tahoma"/>
              </a:rPr>
              <a:t>How Voters Decide: Voters</a:t>
            </a:r>
            <a:br>
              <a:rPr lang="en-US" altLang="en-US">
                <a:cs typeface="Tahoma"/>
              </a:rPr>
            </a:br>
            <a:r>
              <a:rPr lang="en-US" altLang="en-US">
                <a:cs typeface="Tahoma"/>
              </a:rPr>
              <a:t>and Nonvoters</a:t>
            </a:r>
          </a:p>
        </p:txBody>
      </p:sp>
      <p:sp>
        <p:nvSpPr>
          <p:cNvPr id="52227" name="Content Placeholder 4"/>
          <p:cNvSpPr>
            <a:spLocks noGrp="1"/>
          </p:cNvSpPr>
          <p:nvPr>
            <p:ph idx="1"/>
          </p:nvPr>
        </p:nvSpPr>
        <p:spPr/>
        <p:txBody>
          <a:bodyPr>
            <a:normAutofit lnSpcReduction="10000"/>
          </a:bodyPr>
          <a:lstStyle/>
          <a:p>
            <a:pPr eaLnBrk="1" hangingPunct="1">
              <a:spcBef>
                <a:spcPct val="0"/>
              </a:spcBef>
            </a:pPr>
            <a:r>
              <a:rPr lang="en-US" altLang="en-US" dirty="0">
                <a:cs typeface="Tahoma"/>
              </a:rPr>
              <a:t>Voting is strongly correlated with demographics, electoral choices, and </a:t>
            </a:r>
            <a:r>
              <a:rPr lang="en-US" altLang="en-US" dirty="0" smtClean="0">
                <a:cs typeface="Tahoma"/>
              </a:rPr>
              <a:t>context</a:t>
            </a:r>
            <a:endParaRPr lang="en-US" altLang="en-US" dirty="0">
              <a:cs typeface="Tahoma"/>
            </a:endParaRPr>
          </a:p>
          <a:p>
            <a:pPr lvl="1" eaLnBrk="1" hangingPunct="1">
              <a:spcBef>
                <a:spcPct val="0"/>
              </a:spcBef>
            </a:pPr>
            <a:r>
              <a:rPr lang="en-US" altLang="en-US" dirty="0">
                <a:cs typeface="Tahoma"/>
              </a:rPr>
              <a:t>Older people </a:t>
            </a:r>
            <a:r>
              <a:rPr lang="en-US" altLang="en-US" dirty="0" smtClean="0">
                <a:cs typeface="Tahoma"/>
              </a:rPr>
              <a:t>vote</a:t>
            </a:r>
            <a:endParaRPr lang="en-US" altLang="en-US" dirty="0">
              <a:cs typeface="Tahoma"/>
            </a:endParaRPr>
          </a:p>
          <a:p>
            <a:pPr lvl="1" eaLnBrk="1" hangingPunct="1">
              <a:spcBef>
                <a:spcPct val="0"/>
              </a:spcBef>
            </a:pPr>
            <a:r>
              <a:rPr lang="en-US" altLang="en-US" dirty="0">
                <a:cs typeface="Tahoma"/>
              </a:rPr>
              <a:t>Highly educated people </a:t>
            </a:r>
            <a:r>
              <a:rPr lang="en-US" altLang="en-US" dirty="0" smtClean="0">
                <a:cs typeface="Tahoma"/>
              </a:rPr>
              <a:t>vote</a:t>
            </a:r>
            <a:endParaRPr lang="en-US" altLang="en-US" dirty="0">
              <a:cs typeface="Tahoma"/>
            </a:endParaRPr>
          </a:p>
          <a:p>
            <a:pPr lvl="1" eaLnBrk="1" hangingPunct="1">
              <a:spcBef>
                <a:spcPct val="0"/>
              </a:spcBef>
            </a:pPr>
            <a:r>
              <a:rPr lang="en-US" altLang="en-US" dirty="0">
                <a:cs typeface="Tahoma"/>
              </a:rPr>
              <a:t>People who have not moved recently </a:t>
            </a:r>
            <a:r>
              <a:rPr lang="en-US" altLang="en-US" dirty="0" smtClean="0">
                <a:cs typeface="Tahoma"/>
              </a:rPr>
              <a:t>vote</a:t>
            </a:r>
            <a:endParaRPr lang="en-US" altLang="en-US" dirty="0">
              <a:cs typeface="Tahoma"/>
            </a:endParaRPr>
          </a:p>
          <a:p>
            <a:pPr lvl="1" eaLnBrk="1" hangingPunct="1">
              <a:spcBef>
                <a:spcPct val="0"/>
              </a:spcBef>
            </a:pPr>
            <a:r>
              <a:rPr lang="en-US" altLang="en-US" dirty="0">
                <a:cs typeface="Tahoma"/>
              </a:rPr>
              <a:t>People vote when they are interested in the </a:t>
            </a:r>
            <a:r>
              <a:rPr lang="en-US" altLang="en-US" dirty="0" smtClean="0">
                <a:cs typeface="Tahoma"/>
              </a:rPr>
              <a:t>issues</a:t>
            </a:r>
            <a:endParaRPr lang="en-US" altLang="en-US" dirty="0">
              <a:cs typeface="Tahoma"/>
            </a:endParaRPr>
          </a:p>
          <a:p>
            <a:pPr eaLnBrk="1" hangingPunct="1">
              <a:spcBef>
                <a:spcPct val="0"/>
              </a:spcBef>
            </a:pPr>
            <a:r>
              <a:rPr lang="en-US" altLang="en-US" dirty="0">
                <a:cs typeface="Tahoma"/>
              </a:rPr>
              <a:t>Weakening registration requirements would increase </a:t>
            </a:r>
            <a:r>
              <a:rPr lang="en-US" altLang="en-US" dirty="0" smtClean="0">
                <a:cs typeface="Tahoma"/>
              </a:rPr>
              <a:t>voting</a:t>
            </a:r>
            <a:endParaRPr lang="en-US" altLang="en-US" dirty="0">
              <a:cs typeface="Tahom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a:t>
            </a:r>
            <a:endParaRPr lang="en-US" altLang="en-US" dirty="0">
              <a:cs typeface="Tahoma"/>
            </a:endParaRPr>
          </a:p>
        </p:txBody>
      </p:sp>
      <p:sp>
        <p:nvSpPr>
          <p:cNvPr id="54275" name="Content Placeholder 4"/>
          <p:cNvSpPr>
            <a:spLocks noGrp="1"/>
          </p:cNvSpPr>
          <p:nvPr>
            <p:ph idx="1"/>
          </p:nvPr>
        </p:nvSpPr>
        <p:spPr/>
        <p:txBody>
          <a:bodyPr/>
          <a:lstStyle/>
          <a:p>
            <a:pPr marL="0" indent="0" eaLnBrk="1" hangingPunct="1">
              <a:lnSpc>
                <a:spcPct val="90000"/>
              </a:lnSpc>
              <a:spcBef>
                <a:spcPct val="0"/>
              </a:spcBef>
              <a:buClrTx/>
              <a:buFont typeface="Arial" charset="0"/>
              <a:buNone/>
            </a:pPr>
            <a:r>
              <a:rPr lang="en-US" altLang="en-US" sz="2700" dirty="0">
                <a:cs typeface="Tahoma"/>
              </a:rPr>
              <a:t>What is your party affiliation?</a:t>
            </a:r>
          </a:p>
          <a:p>
            <a:pPr marL="0" indent="0" eaLnBrk="1" hangingPunct="1">
              <a:lnSpc>
                <a:spcPct val="90000"/>
              </a:lnSpc>
              <a:spcBef>
                <a:spcPct val="0"/>
              </a:spcBef>
              <a:buClrTx/>
              <a:buFont typeface="Arial" charset="0"/>
              <a:buAutoNum type="alphaUcPeriod"/>
            </a:pPr>
            <a:r>
              <a:rPr lang="en-US" altLang="en-US" sz="2700" dirty="0">
                <a:cs typeface="Tahoma"/>
              </a:rPr>
              <a:t> </a:t>
            </a:r>
            <a:r>
              <a:rPr lang="en-US" altLang="en-US" sz="2700" dirty="0" smtClean="0">
                <a:cs typeface="Tahoma"/>
              </a:rPr>
              <a:t>Democratic</a:t>
            </a:r>
            <a:endParaRPr lang="en-US" altLang="en-US" sz="2700" dirty="0">
              <a:cs typeface="Tahoma"/>
            </a:endParaRPr>
          </a:p>
          <a:p>
            <a:pPr marL="0" indent="0" eaLnBrk="1" hangingPunct="1">
              <a:lnSpc>
                <a:spcPct val="90000"/>
              </a:lnSpc>
              <a:spcBef>
                <a:spcPct val="0"/>
              </a:spcBef>
              <a:buClrTx/>
              <a:buFont typeface="Arial" charset="0"/>
              <a:buAutoNum type="alphaUcPeriod"/>
            </a:pPr>
            <a:r>
              <a:rPr lang="en-US" altLang="en-US" sz="2700" dirty="0">
                <a:cs typeface="Tahoma"/>
              </a:rPr>
              <a:t> Republican</a:t>
            </a:r>
          </a:p>
          <a:p>
            <a:pPr marL="0" indent="0" eaLnBrk="1" hangingPunct="1">
              <a:lnSpc>
                <a:spcPct val="90000"/>
              </a:lnSpc>
              <a:spcBef>
                <a:spcPct val="0"/>
              </a:spcBef>
              <a:buClrTx/>
              <a:buFont typeface="Arial" charset="0"/>
              <a:buAutoNum type="alphaUcPeriod"/>
            </a:pPr>
            <a:r>
              <a:rPr lang="en-US" altLang="en-US" sz="2700" dirty="0">
                <a:cs typeface="Tahoma"/>
              </a:rPr>
              <a:t> not </a:t>
            </a:r>
            <a:r>
              <a:rPr lang="en-US" altLang="en-US" sz="2700" dirty="0" smtClean="0">
                <a:cs typeface="Tahoma"/>
              </a:rPr>
              <a:t>sure/other</a:t>
            </a:r>
            <a:endParaRPr lang="en-US" altLang="en-US" sz="2700" dirty="0">
              <a:cs typeface="Tahoma"/>
            </a:endParaRPr>
          </a:p>
          <a:p>
            <a:pPr marL="0" indent="0" eaLnBrk="1" hangingPunct="1">
              <a:lnSpc>
                <a:spcPct val="90000"/>
              </a:lnSpc>
              <a:spcBef>
                <a:spcPct val="0"/>
              </a:spcBef>
              <a:buClrTx/>
              <a:buFont typeface="Arial" charset="0"/>
              <a:buNone/>
            </a:pPr>
            <a:endParaRPr lang="en-US" altLang="en-US" sz="2700" dirty="0">
              <a:cs typeface="Tahoma"/>
            </a:endParaRPr>
          </a:p>
          <a:p>
            <a:pPr marL="0" indent="0" eaLnBrk="1" hangingPunct="1">
              <a:lnSpc>
                <a:spcPct val="90000"/>
              </a:lnSpc>
              <a:spcBef>
                <a:spcPct val="0"/>
              </a:spcBef>
              <a:buClrTx/>
              <a:buFont typeface="Arial" charset="0"/>
              <a:buNone/>
            </a:pPr>
            <a:r>
              <a:rPr lang="en-US" altLang="en-US" sz="2700" dirty="0">
                <a:cs typeface="Tahoma"/>
              </a:rPr>
              <a:t>In the 2018 congressional elections, are you planning to vote for the Democratic or Republican candidate for the U.S. House of Representatives?</a:t>
            </a:r>
          </a:p>
          <a:p>
            <a:pPr marL="0" indent="0" eaLnBrk="1" hangingPunct="1">
              <a:lnSpc>
                <a:spcPct val="90000"/>
              </a:lnSpc>
              <a:spcBef>
                <a:spcPct val="0"/>
              </a:spcBef>
              <a:buClrTx/>
              <a:buFont typeface="Arial" charset="0"/>
              <a:buAutoNum type="alphaUcPeriod"/>
            </a:pPr>
            <a:r>
              <a:rPr lang="en-US" altLang="en-US" sz="2700" dirty="0">
                <a:cs typeface="Tahoma"/>
              </a:rPr>
              <a:t> </a:t>
            </a:r>
            <a:r>
              <a:rPr lang="en-US" altLang="en-US" sz="2700" dirty="0" smtClean="0">
                <a:cs typeface="Tahoma"/>
              </a:rPr>
              <a:t>Democratic</a:t>
            </a:r>
            <a:endParaRPr lang="en-US" altLang="en-US" sz="2700" dirty="0">
              <a:cs typeface="Tahoma"/>
            </a:endParaRPr>
          </a:p>
          <a:p>
            <a:pPr marL="0" indent="0" eaLnBrk="1" hangingPunct="1">
              <a:lnSpc>
                <a:spcPct val="90000"/>
              </a:lnSpc>
              <a:spcBef>
                <a:spcPct val="0"/>
              </a:spcBef>
              <a:buClrTx/>
              <a:buFont typeface="Arial" charset="0"/>
              <a:buAutoNum type="alphaUcPeriod"/>
            </a:pPr>
            <a:r>
              <a:rPr lang="en-US" altLang="en-US" sz="2700" dirty="0">
                <a:cs typeface="Tahoma"/>
              </a:rPr>
              <a:t> Republican</a:t>
            </a:r>
          </a:p>
          <a:p>
            <a:pPr marL="0" indent="0" eaLnBrk="1" hangingPunct="1">
              <a:lnSpc>
                <a:spcPct val="90000"/>
              </a:lnSpc>
              <a:spcBef>
                <a:spcPct val="0"/>
              </a:spcBef>
              <a:buClrTx/>
              <a:buFont typeface="Arial" charset="0"/>
              <a:buAutoNum type="alphaUcPeriod"/>
            </a:pPr>
            <a:r>
              <a:rPr lang="en-US" altLang="en-US" sz="2700" dirty="0">
                <a:cs typeface="Tahoma"/>
              </a:rPr>
              <a:t> don’t </a:t>
            </a:r>
            <a:r>
              <a:rPr lang="en-US" altLang="en-US" sz="2700" dirty="0" smtClean="0">
                <a:cs typeface="Tahoma"/>
              </a:rPr>
              <a:t>know/not sure/not </a:t>
            </a:r>
            <a:r>
              <a:rPr lang="en-US" altLang="en-US" sz="2700" dirty="0">
                <a:cs typeface="Tahoma"/>
              </a:rPr>
              <a:t>voting</a:t>
            </a:r>
          </a:p>
          <a:p>
            <a:pPr marL="0" indent="0" eaLnBrk="1" hangingPunct="1">
              <a:lnSpc>
                <a:spcPct val="90000"/>
              </a:lnSpc>
              <a:spcBef>
                <a:spcPct val="0"/>
              </a:spcBef>
              <a:buClrTx/>
              <a:buFont typeface="Arial" charset="0"/>
              <a:buNone/>
            </a:pPr>
            <a:endParaRPr lang="en-US" altLang="en-US" sz="2700" dirty="0">
              <a:cs typeface="Tahoma"/>
            </a:endParaRPr>
          </a:p>
          <a:p>
            <a:pPr marL="0" indent="0" eaLnBrk="1" hangingPunct="1">
              <a:lnSpc>
                <a:spcPct val="90000"/>
              </a:lnSpc>
              <a:spcBef>
                <a:spcPct val="0"/>
              </a:spcBef>
              <a:buClrTx/>
              <a:buFont typeface="Arial" charset="0"/>
              <a:buNone/>
            </a:pPr>
            <a:endParaRPr lang="en-US" altLang="en-US" sz="2700" dirty="0">
              <a:cs typeface="Tahom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altLang="en-US">
                <a:cs typeface="Tahoma"/>
              </a:rPr>
              <a:t>How Voters Decide:</a:t>
            </a:r>
            <a:br>
              <a:rPr lang="en-US" altLang="en-US">
                <a:cs typeface="Tahoma"/>
              </a:rPr>
            </a:br>
            <a:r>
              <a:rPr lang="en-US" altLang="en-US">
                <a:cs typeface="Tahoma"/>
              </a:rPr>
              <a:t>How to Vote</a:t>
            </a:r>
          </a:p>
        </p:txBody>
      </p:sp>
      <p:sp>
        <p:nvSpPr>
          <p:cNvPr id="56323" name="Content Placeholder 4"/>
          <p:cNvSpPr>
            <a:spLocks noGrp="1"/>
          </p:cNvSpPr>
          <p:nvPr>
            <p:ph idx="1"/>
          </p:nvPr>
        </p:nvSpPr>
        <p:spPr/>
        <p:txBody>
          <a:bodyPr/>
          <a:lstStyle/>
          <a:p>
            <a:pPr eaLnBrk="1" hangingPunct="1"/>
            <a:r>
              <a:rPr lang="en-US" altLang="en-US" dirty="0">
                <a:cs typeface="Tahoma"/>
              </a:rPr>
              <a:t>Partisan loyalty is the single strongest predictor of a person’s </a:t>
            </a:r>
            <a:r>
              <a:rPr lang="en-US" altLang="en-US" dirty="0" smtClean="0">
                <a:cs typeface="Tahoma"/>
              </a:rPr>
              <a:t>vote</a:t>
            </a:r>
            <a:endParaRPr lang="en-US" altLang="en-US" dirty="0">
              <a:cs typeface="Tahoma"/>
            </a:endParaRPr>
          </a:p>
          <a:p>
            <a:pPr marL="912813" lvl="1" indent="-461963" eaLnBrk="1" hangingPunct="1"/>
            <a:r>
              <a:rPr lang="en-US" altLang="en-US" dirty="0">
                <a:cs typeface="Tahoma"/>
              </a:rPr>
              <a:t>There is a psychological </a:t>
            </a:r>
            <a:r>
              <a:rPr lang="en-US" altLang="en-US" dirty="0" smtClean="0">
                <a:cs typeface="Tahoma"/>
              </a:rPr>
              <a:t>attachment</a:t>
            </a:r>
            <a:endParaRPr lang="en-US" altLang="en-US" dirty="0">
              <a:cs typeface="Tahoma"/>
            </a:endParaRPr>
          </a:p>
          <a:p>
            <a:pPr marL="912813" lvl="1" indent="-461963" eaLnBrk="1" hangingPunct="1"/>
            <a:r>
              <a:rPr lang="en-US" altLang="en-US" dirty="0">
                <a:cs typeface="Tahoma"/>
              </a:rPr>
              <a:t>There is an ideological </a:t>
            </a:r>
            <a:r>
              <a:rPr lang="en-US" altLang="en-US" dirty="0" smtClean="0">
                <a:cs typeface="Tahoma"/>
              </a:rPr>
              <a:t>attachment</a:t>
            </a:r>
            <a:endParaRPr lang="en-US" altLang="en-US" dirty="0">
              <a:cs typeface="Tahoma"/>
            </a:endParaRPr>
          </a:p>
          <a:p>
            <a:pPr marL="912813" lvl="1" indent="-461963" eaLnBrk="1" hangingPunct="1"/>
            <a:r>
              <a:rPr lang="en-US" altLang="en-US" dirty="0">
                <a:cs typeface="Tahoma"/>
              </a:rPr>
              <a:t>There is an attachment to past experience with a </a:t>
            </a:r>
            <a:r>
              <a:rPr lang="en-US" altLang="en-US" dirty="0" smtClean="0">
                <a:cs typeface="Tahoma"/>
              </a:rPr>
              <a:t>party</a:t>
            </a:r>
            <a:endParaRPr lang="en-US" altLang="en-US" dirty="0">
              <a:cs typeface="Tahoma"/>
            </a:endParaRPr>
          </a:p>
          <a:p>
            <a:pPr eaLnBrk="1" hangingPunct="1"/>
            <a:r>
              <a:rPr lang="en-US" altLang="en-US" dirty="0">
                <a:cs typeface="Tahoma"/>
              </a:rPr>
              <a:t>The vast majority of voters consistently vote for one party or the </a:t>
            </a:r>
            <a:r>
              <a:rPr lang="en-US" altLang="en-US" dirty="0" smtClean="0">
                <a:cs typeface="Tahoma"/>
              </a:rPr>
              <a:t>other</a:t>
            </a:r>
            <a:endParaRPr lang="en-US" altLang="en-US" dirty="0">
              <a:cs typeface="Tahom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pPr eaLnBrk="1" hangingPunct="1"/>
            <a:r>
              <a:rPr lang="en-US" altLang="en-US" dirty="0">
                <a:cs typeface="Tahoma"/>
              </a:rPr>
              <a:t>Party Identification and the 2016 Presidential </a:t>
            </a:r>
            <a:r>
              <a:rPr lang="en-US" altLang="en-US" dirty="0" smtClean="0">
                <a:cs typeface="Tahoma"/>
              </a:rPr>
              <a:t>Election</a:t>
            </a:r>
            <a:endParaRPr lang="en-US" altLang="en-US" dirty="0">
              <a:cs typeface="Tahoma"/>
            </a:endParaRPr>
          </a:p>
        </p:txBody>
      </p:sp>
      <p:pic>
        <p:nvPicPr>
          <p:cNvPr id="3" name="Content Placeholder 2" descr="AMGOV14U_FIG11.05.jpg"/>
          <p:cNvPicPr>
            <a:picLocks noGrp="1" noChangeAspect="1"/>
          </p:cNvPicPr>
          <p:nvPr>
            <p:ph idx="1"/>
          </p:nvPr>
        </p:nvPicPr>
        <p:blipFill rotWithShape="1">
          <a:blip r:embed="rId3">
            <a:extLst>
              <a:ext uri="{28A0092B-C50C-407E-A947-70E740481C1C}">
                <a14:useLocalDpi xmlns:a14="http://schemas.microsoft.com/office/drawing/2010/main" val="0"/>
              </a:ext>
            </a:extLst>
          </a:blip>
          <a:srcRect l="8880" t="23101" r="8229" b="2123"/>
          <a:stretch/>
        </p:blipFill>
        <p:spPr>
          <a:xfrm>
            <a:off x="1302323" y="1737895"/>
            <a:ext cx="6539354" cy="438826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eaLnBrk="1" hangingPunct="1"/>
            <a:r>
              <a:rPr lang="en-US" altLang="en-US" dirty="0">
                <a:cs typeface="Tahoma"/>
              </a:rPr>
              <a:t>How Voters Decide:</a:t>
            </a:r>
            <a:br>
              <a:rPr lang="en-US" altLang="en-US" dirty="0">
                <a:cs typeface="Tahoma"/>
              </a:rPr>
            </a:br>
            <a:r>
              <a:rPr lang="en-US" altLang="en-US" dirty="0">
                <a:cs typeface="Tahoma"/>
              </a:rPr>
              <a:t>Issues</a:t>
            </a:r>
          </a:p>
        </p:txBody>
      </p:sp>
      <p:sp>
        <p:nvSpPr>
          <p:cNvPr id="60419" name="Content Placeholder 4"/>
          <p:cNvSpPr>
            <a:spLocks noGrp="1"/>
          </p:cNvSpPr>
          <p:nvPr>
            <p:ph idx="1"/>
          </p:nvPr>
        </p:nvSpPr>
        <p:spPr/>
        <p:txBody>
          <a:bodyPr>
            <a:normAutofit lnSpcReduction="10000"/>
          </a:bodyPr>
          <a:lstStyle/>
          <a:p>
            <a:pPr eaLnBrk="1" hangingPunct="1"/>
            <a:r>
              <a:rPr lang="en-US" altLang="en-US" dirty="0">
                <a:cs typeface="Tahoma"/>
              </a:rPr>
              <a:t>Voters also consider specific </a:t>
            </a:r>
            <a:r>
              <a:rPr lang="en-US" altLang="en-US" dirty="0" smtClean="0">
                <a:cs typeface="Tahoma"/>
              </a:rPr>
              <a:t>issues</a:t>
            </a:r>
            <a:endParaRPr lang="en-US" altLang="en-US" dirty="0">
              <a:cs typeface="Tahoma"/>
            </a:endParaRPr>
          </a:p>
          <a:p>
            <a:pPr eaLnBrk="1" hangingPunct="1"/>
            <a:r>
              <a:rPr lang="en-US" altLang="en-US" dirty="0">
                <a:cs typeface="Tahoma"/>
              </a:rPr>
              <a:t>Looking forward and back</a:t>
            </a:r>
          </a:p>
          <a:p>
            <a:pPr lvl="1" eaLnBrk="1" hangingPunct="1"/>
            <a:r>
              <a:rPr lang="en-US" altLang="en-US" dirty="0">
                <a:cs typeface="Tahoma"/>
              </a:rPr>
              <a:t>Prospective: based on future performance</a:t>
            </a:r>
          </a:p>
          <a:p>
            <a:pPr lvl="1" eaLnBrk="1" hangingPunct="1"/>
            <a:r>
              <a:rPr lang="en-US" altLang="en-US" dirty="0">
                <a:cs typeface="Tahoma"/>
              </a:rPr>
              <a:t>Retrospective: based on past performance</a:t>
            </a:r>
          </a:p>
          <a:p>
            <a:pPr eaLnBrk="1" hangingPunct="1"/>
            <a:r>
              <a:rPr lang="en-US" altLang="en-US" dirty="0">
                <a:cs typeface="Tahoma"/>
              </a:rPr>
              <a:t>Means and ends</a:t>
            </a:r>
          </a:p>
          <a:p>
            <a:pPr lvl="1" eaLnBrk="1" hangingPunct="1"/>
            <a:r>
              <a:rPr lang="en-US" altLang="en-US" dirty="0">
                <a:cs typeface="Tahoma"/>
              </a:rPr>
              <a:t>Spatial issues: </a:t>
            </a:r>
            <a:r>
              <a:rPr lang="en-US" altLang="en-US" dirty="0" smtClean="0">
                <a:cs typeface="Tahoma"/>
              </a:rPr>
              <a:t>voters </a:t>
            </a:r>
            <a:r>
              <a:rPr lang="en-US" altLang="en-US" dirty="0">
                <a:cs typeface="Tahoma"/>
              </a:rPr>
              <a:t>care about how something is </a:t>
            </a:r>
            <a:r>
              <a:rPr lang="en-US" altLang="en-US" dirty="0" smtClean="0">
                <a:cs typeface="Tahoma"/>
              </a:rPr>
              <a:t>done</a:t>
            </a:r>
            <a:endParaRPr lang="en-US" altLang="en-US" dirty="0">
              <a:cs typeface="Tahoma"/>
            </a:endParaRPr>
          </a:p>
          <a:p>
            <a:pPr lvl="1" eaLnBrk="1" hangingPunct="1"/>
            <a:r>
              <a:rPr lang="en-US" altLang="en-US" dirty="0">
                <a:cs typeface="Tahoma"/>
              </a:rPr>
              <a:t>Valence issues: </a:t>
            </a:r>
            <a:r>
              <a:rPr lang="en-US" altLang="en-US" dirty="0" smtClean="0">
                <a:cs typeface="Tahoma"/>
              </a:rPr>
              <a:t>voters </a:t>
            </a:r>
            <a:r>
              <a:rPr lang="en-US" altLang="en-US" dirty="0">
                <a:cs typeface="Tahoma"/>
              </a:rPr>
              <a:t>want a particular </a:t>
            </a:r>
            <a:r>
              <a:rPr lang="en-US" altLang="en-US" dirty="0" smtClean="0">
                <a:cs typeface="Tahoma"/>
              </a:rPr>
              <a:t>outcome</a:t>
            </a:r>
            <a:endParaRPr lang="en-US" altLang="en-US" dirty="0">
              <a:cs typeface="Tahom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Institutions of Elections</a:t>
            </a:r>
          </a:p>
        </p:txBody>
      </p:sp>
      <p:sp>
        <p:nvSpPr>
          <p:cNvPr id="7171" name="Content Placeholder 4"/>
          <p:cNvSpPr>
            <a:spLocks noGrp="1"/>
          </p:cNvSpPr>
          <p:nvPr>
            <p:ph idx="1"/>
          </p:nvPr>
        </p:nvSpPr>
        <p:spPr/>
        <p:txBody>
          <a:bodyPr/>
          <a:lstStyle/>
          <a:p>
            <a:pPr eaLnBrk="1" hangingPunct="1"/>
            <a:r>
              <a:rPr lang="en-US" altLang="en-US" dirty="0" smtClean="0">
                <a:cs typeface="Tahoma"/>
              </a:rPr>
              <a:t>Election </a:t>
            </a:r>
            <a:r>
              <a:rPr lang="en-US" altLang="en-US" dirty="0">
                <a:cs typeface="Tahoma"/>
              </a:rPr>
              <a:t>rules consist of a mix of federal and state laws, court decisions, and local administrative </a:t>
            </a:r>
            <a:r>
              <a:rPr lang="en-US" altLang="en-US" dirty="0" smtClean="0">
                <a:cs typeface="Tahoma"/>
              </a:rPr>
              <a:t>practices</a:t>
            </a:r>
            <a:endParaRPr lang="en-US" altLang="en-US" dirty="0">
              <a:cs typeface="Tahoma"/>
            </a:endParaRPr>
          </a:p>
          <a:p>
            <a:pPr eaLnBrk="1" hangingPunct="1"/>
            <a:r>
              <a:rPr lang="en-US" altLang="en-US" dirty="0">
                <a:cs typeface="Tahoma"/>
              </a:rPr>
              <a:t>Four basic questions of election law:</a:t>
            </a:r>
          </a:p>
          <a:p>
            <a:pPr lvl="1" eaLnBrk="1" hangingPunct="1"/>
            <a:r>
              <a:rPr lang="en-US" altLang="en-US" dirty="0">
                <a:cs typeface="Tahoma"/>
              </a:rPr>
              <a:t>Electoral composition: Who votes?</a:t>
            </a:r>
          </a:p>
          <a:p>
            <a:pPr lvl="1" eaLnBrk="1" hangingPunct="1"/>
            <a:r>
              <a:rPr lang="en-US" altLang="en-US" dirty="0">
                <a:cs typeface="Tahoma"/>
              </a:rPr>
              <a:t>Ballot access and form: How do we vote?</a:t>
            </a:r>
          </a:p>
          <a:p>
            <a:pPr lvl="1" eaLnBrk="1" hangingPunct="1"/>
            <a:r>
              <a:rPr lang="en-US" altLang="en-US" dirty="0">
                <a:cs typeface="Tahoma"/>
              </a:rPr>
              <a:t>Electoral districts: Where do we vote?</a:t>
            </a:r>
          </a:p>
          <a:p>
            <a:pPr lvl="1" eaLnBrk="1" hangingPunct="1"/>
            <a:r>
              <a:rPr lang="en-US" altLang="en-US" dirty="0">
                <a:cs typeface="Tahoma"/>
              </a:rPr>
              <a:t>Criteria for victory: What does it take to win?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4</a:t>
            </a:r>
            <a:endParaRPr lang="en-US" altLang="en-US" dirty="0">
              <a:cs typeface="Tahoma"/>
            </a:endParaRPr>
          </a:p>
        </p:txBody>
      </p:sp>
      <p:sp>
        <p:nvSpPr>
          <p:cNvPr id="62468" name="Content Placeholder 4"/>
          <p:cNvSpPr>
            <a:spLocks noGrp="1"/>
          </p:cNvSpPr>
          <p:nvPr>
            <p:ph sz="half" idx="1"/>
          </p:nvPr>
        </p:nvSpPr>
        <p:spPr/>
        <p:txBody>
          <a:bodyPr>
            <a:normAutofit lnSpcReduction="10000"/>
          </a:bodyPr>
          <a:lstStyle/>
          <a:p>
            <a:pPr marL="0" indent="0" eaLnBrk="1" hangingPunct="1">
              <a:buFont typeface="Arial" charset="0"/>
              <a:buNone/>
            </a:pPr>
            <a:endParaRPr lang="en-US" altLang="en-US" dirty="0">
              <a:latin typeface="Helvetica" charset="0"/>
            </a:endParaRPr>
          </a:p>
          <a:p>
            <a:pPr marL="0" indent="0" eaLnBrk="1" hangingPunct="1">
              <a:buFont typeface="Arial" charset="0"/>
              <a:buNone/>
            </a:pPr>
            <a:endParaRPr lang="en-US" altLang="en-US" dirty="0">
              <a:latin typeface="Helvetica" charset="0"/>
            </a:endParaRPr>
          </a:p>
        </p:txBody>
      </p:sp>
      <p:sp>
        <p:nvSpPr>
          <p:cNvPr id="62469" name="Content Placeholder 3"/>
          <p:cNvSpPr>
            <a:spLocks noGrp="1"/>
          </p:cNvSpPr>
          <p:nvPr>
            <p:ph sz="half" idx="2"/>
          </p:nvPr>
        </p:nvSpPr>
        <p:spPr/>
        <p:txBody>
          <a:bodyPr>
            <a:normAutofit lnSpcReduction="10000"/>
          </a:bodyPr>
          <a:lstStyle/>
          <a:p>
            <a:pPr marL="0" indent="0">
              <a:buFont typeface="Arial" charset="0"/>
              <a:buNone/>
            </a:pPr>
            <a:r>
              <a:rPr lang="en-US" altLang="en-US" dirty="0">
                <a:cs typeface="Tahoma"/>
              </a:rPr>
              <a:t>Voters are distributed evenly in Groups 1–5.</a:t>
            </a:r>
          </a:p>
          <a:p>
            <a:pPr marL="0" indent="0" eaLnBrk="1" hangingPunct="1">
              <a:buFont typeface="Arial" charset="0"/>
              <a:buNone/>
            </a:pPr>
            <a:r>
              <a:rPr lang="en-US" altLang="en-US" dirty="0">
                <a:cs typeface="Tahoma"/>
              </a:rPr>
              <a:t>Which position should a candidate take on the issue?</a:t>
            </a:r>
          </a:p>
          <a:p>
            <a:pPr marL="0" indent="0" eaLnBrk="1" hangingPunct="1">
              <a:buFont typeface="Arial" charset="0"/>
              <a:buAutoNum type="alphaUcPeriod"/>
            </a:pPr>
            <a:r>
              <a:rPr lang="en-US" altLang="en-US" dirty="0">
                <a:cs typeface="Tahoma"/>
              </a:rPr>
              <a:t> X</a:t>
            </a:r>
            <a:r>
              <a:rPr lang="en-US" altLang="en-US" baseline="-25000" dirty="0">
                <a:cs typeface="Tahoma"/>
              </a:rPr>
              <a:t>1</a:t>
            </a:r>
            <a:endParaRPr lang="en-US" altLang="en-US"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2</a:t>
            </a:r>
            <a:endParaRPr lang="en-US" altLang="en-US"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3</a:t>
            </a:r>
            <a:endParaRPr lang="en-US" altLang="en-US"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4</a:t>
            </a:r>
            <a:endParaRPr lang="en-US" altLang="en-US"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5</a:t>
            </a:r>
            <a:endParaRPr lang="en-US" altLang="en-US" dirty="0">
              <a:cs typeface="Tahoma"/>
            </a:endParaRPr>
          </a:p>
          <a:p>
            <a:pPr marL="0" indent="0"/>
            <a:endParaRPr lang="en-US" altLang="en-US" dirty="0">
              <a:cs typeface="Tahoma"/>
            </a:endParaRPr>
          </a:p>
        </p:txBody>
      </p:sp>
      <p:pic>
        <p:nvPicPr>
          <p:cNvPr id="3" name="Picture 2" descr="AMGOV14U_FIG11.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2607239"/>
            <a:ext cx="4165600" cy="2133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4 (Answer)</a:t>
            </a:r>
            <a:endParaRPr lang="en-US" altLang="en-US" dirty="0">
              <a:cs typeface="Tahoma"/>
            </a:endParaRPr>
          </a:p>
        </p:txBody>
      </p:sp>
      <p:sp>
        <p:nvSpPr>
          <p:cNvPr id="62468" name="Content Placeholder 4"/>
          <p:cNvSpPr>
            <a:spLocks noGrp="1"/>
          </p:cNvSpPr>
          <p:nvPr>
            <p:ph sz="half" idx="1"/>
          </p:nvPr>
        </p:nvSpPr>
        <p:spPr/>
        <p:txBody>
          <a:bodyPr/>
          <a:lstStyle/>
          <a:p>
            <a:pPr marL="0" indent="0" eaLnBrk="1" hangingPunct="1">
              <a:buFont typeface="Arial" charset="0"/>
              <a:buNone/>
            </a:pPr>
            <a:endParaRPr lang="en-US" altLang="en-US">
              <a:latin typeface="Helvetica" charset="0"/>
            </a:endParaRPr>
          </a:p>
          <a:p>
            <a:pPr marL="0" indent="0" eaLnBrk="1" hangingPunct="1">
              <a:buFont typeface="Arial" charset="0"/>
              <a:buNone/>
            </a:pPr>
            <a:endParaRPr lang="en-US" altLang="en-US">
              <a:latin typeface="Helvetica" charset="0"/>
            </a:endParaRPr>
          </a:p>
        </p:txBody>
      </p:sp>
      <p:sp>
        <p:nvSpPr>
          <p:cNvPr id="62469" name="Content Placeholder 3"/>
          <p:cNvSpPr>
            <a:spLocks noGrp="1"/>
          </p:cNvSpPr>
          <p:nvPr>
            <p:ph sz="half" idx="2"/>
          </p:nvPr>
        </p:nvSpPr>
        <p:spPr/>
        <p:txBody>
          <a:bodyPr>
            <a:normAutofit fontScale="92500" lnSpcReduction="10000"/>
          </a:bodyPr>
          <a:lstStyle/>
          <a:p>
            <a:pPr marL="0" indent="0">
              <a:buFont typeface="Arial" charset="0"/>
              <a:buNone/>
            </a:pPr>
            <a:r>
              <a:rPr lang="en-US" altLang="en-US" dirty="0">
                <a:cs typeface="Tahoma"/>
              </a:rPr>
              <a:t>Voters are distributed evenly in Groups 1–5.</a:t>
            </a:r>
          </a:p>
          <a:p>
            <a:pPr marL="0" indent="0" eaLnBrk="1" hangingPunct="1">
              <a:buFont typeface="Arial" charset="0"/>
              <a:buNone/>
            </a:pPr>
            <a:r>
              <a:rPr lang="en-US" altLang="en-US" dirty="0">
                <a:cs typeface="Tahoma"/>
              </a:rPr>
              <a:t>Which position should a candidate take on the issue?</a:t>
            </a:r>
          </a:p>
          <a:p>
            <a:pPr marL="0" indent="0" eaLnBrk="1" hangingPunct="1">
              <a:buFont typeface="Arial" charset="0"/>
              <a:buAutoNum type="alphaUcPeriod"/>
            </a:pPr>
            <a:r>
              <a:rPr lang="en-US" altLang="en-US" dirty="0">
                <a:cs typeface="Tahoma"/>
              </a:rPr>
              <a:t> X</a:t>
            </a:r>
            <a:r>
              <a:rPr lang="en-US" altLang="en-US" baseline="-25000" dirty="0">
                <a:cs typeface="Tahoma"/>
              </a:rPr>
              <a:t>1</a:t>
            </a:r>
            <a:endParaRPr lang="en-US" altLang="en-US"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2</a:t>
            </a:r>
            <a:endParaRPr lang="en-US" altLang="en-US" dirty="0">
              <a:cs typeface="Tahoma"/>
            </a:endParaRPr>
          </a:p>
          <a:p>
            <a:pPr marL="0" indent="0" eaLnBrk="1" hangingPunct="1">
              <a:buFont typeface="Arial" charset="0"/>
              <a:buAutoNum type="alphaUcPeriod"/>
            </a:pPr>
            <a:r>
              <a:rPr lang="en-US" altLang="en-US" b="1" dirty="0">
                <a:cs typeface="Tahoma"/>
              </a:rPr>
              <a:t> X</a:t>
            </a:r>
            <a:r>
              <a:rPr lang="en-US" altLang="en-US" b="1" baseline="-25000" dirty="0">
                <a:cs typeface="Tahoma"/>
              </a:rPr>
              <a:t>3</a:t>
            </a:r>
            <a:endParaRPr lang="en-US" altLang="en-US" b="1"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4</a:t>
            </a:r>
            <a:endParaRPr lang="en-US" altLang="en-US" dirty="0">
              <a:cs typeface="Tahoma"/>
            </a:endParaRPr>
          </a:p>
          <a:p>
            <a:pPr marL="0" indent="0" eaLnBrk="1" hangingPunct="1">
              <a:buFont typeface="Arial" charset="0"/>
              <a:buAutoNum type="alphaUcPeriod"/>
            </a:pPr>
            <a:r>
              <a:rPr lang="en-US" altLang="en-US" dirty="0">
                <a:cs typeface="Tahoma"/>
              </a:rPr>
              <a:t> X</a:t>
            </a:r>
            <a:r>
              <a:rPr lang="en-US" altLang="en-US" baseline="-25000" dirty="0">
                <a:cs typeface="Tahoma"/>
              </a:rPr>
              <a:t>5</a:t>
            </a:r>
            <a:endParaRPr lang="en-US" altLang="en-US" dirty="0">
              <a:cs typeface="Tahoma"/>
            </a:endParaRPr>
          </a:p>
          <a:p>
            <a:pPr marL="0" indent="0"/>
            <a:endParaRPr lang="en-US" altLang="en-US" dirty="0">
              <a:cs typeface="Tahoma"/>
            </a:endParaRPr>
          </a:p>
        </p:txBody>
      </p:sp>
      <p:pic>
        <p:nvPicPr>
          <p:cNvPr id="2" name="Picture 1" descr="AMGOV14U_FIG11.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2582581"/>
            <a:ext cx="4165600" cy="2133600"/>
          </a:xfrm>
          <a:prstGeom prst="rect">
            <a:avLst/>
          </a:prstGeom>
        </p:spPr>
      </p:pic>
    </p:spTree>
    <p:extLst>
      <p:ext uri="{BB962C8B-B14F-4D97-AF65-F5344CB8AC3E}">
        <p14:creationId xmlns:p14="http://schemas.microsoft.com/office/powerpoint/2010/main" val="3629018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dirty="0" smtClean="0">
                <a:cs typeface="Tahoma"/>
              </a:rPr>
              <a:t>Median Voter </a:t>
            </a:r>
            <a:r>
              <a:rPr lang="en-US" altLang="en-US" dirty="0">
                <a:cs typeface="Tahoma"/>
              </a:rPr>
              <a:t>Theorem</a:t>
            </a:r>
          </a:p>
        </p:txBody>
      </p:sp>
      <p:sp>
        <p:nvSpPr>
          <p:cNvPr id="64515" name="Content Placeholder 4"/>
          <p:cNvSpPr>
            <a:spLocks noGrp="1"/>
          </p:cNvSpPr>
          <p:nvPr>
            <p:ph idx="1"/>
          </p:nvPr>
        </p:nvSpPr>
        <p:spPr/>
        <p:txBody>
          <a:bodyPr>
            <a:normAutofit lnSpcReduction="10000"/>
          </a:bodyPr>
          <a:lstStyle/>
          <a:p>
            <a:pPr eaLnBrk="1" hangingPunct="1"/>
            <a:r>
              <a:rPr lang="en-US" altLang="en-US" dirty="0">
                <a:cs typeface="Tahoma"/>
              </a:rPr>
              <a:t>A proposition predicting that when policy options can be arrayed along a single dimension, majority rule will pick the policy most preferred by the voter whose ideal policy is to the left of half of the voters and to the right of half of the voters</a:t>
            </a:r>
          </a:p>
          <a:p>
            <a:pPr eaLnBrk="1" hangingPunct="1"/>
            <a:r>
              <a:rPr lang="en-US" altLang="en-US" dirty="0">
                <a:cs typeface="Tahoma"/>
              </a:rPr>
              <a:t>The candidate whose position is closest to the median voter’s position is likely to </a:t>
            </a:r>
            <a:r>
              <a:rPr lang="en-US" altLang="en-US" dirty="0" smtClean="0">
                <a:cs typeface="Tahoma"/>
              </a:rPr>
              <a:t>win</a:t>
            </a:r>
            <a:endParaRPr lang="en-US" altLang="en-US" dirty="0">
              <a:cs typeface="Tahom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altLang="en-US" dirty="0">
                <a:cs typeface="Tahoma"/>
              </a:rPr>
              <a:t>How Voters Decide:</a:t>
            </a:r>
            <a:br>
              <a:rPr lang="en-US" altLang="en-US" dirty="0">
                <a:cs typeface="Tahoma"/>
              </a:rPr>
            </a:br>
            <a:r>
              <a:rPr lang="en-US" altLang="en-US" dirty="0">
                <a:cs typeface="Tahoma"/>
              </a:rPr>
              <a:t>Candidates</a:t>
            </a:r>
            <a:r>
              <a:rPr lang="en-US" altLang="en-US">
                <a:cs typeface="Tahoma"/>
              </a:rPr>
              <a:t>’ </a:t>
            </a:r>
            <a:r>
              <a:rPr lang="en-US" altLang="en-US" smtClean="0">
                <a:cs typeface="Tahoma"/>
              </a:rPr>
              <a:t>Characteristics 1</a:t>
            </a:r>
            <a:endParaRPr lang="en-US" altLang="en-US" dirty="0">
              <a:cs typeface="Tahoma"/>
            </a:endParaRPr>
          </a:p>
        </p:txBody>
      </p:sp>
      <p:sp>
        <p:nvSpPr>
          <p:cNvPr id="68611" name="Content Placeholder 4"/>
          <p:cNvSpPr>
            <a:spLocks noGrp="1"/>
          </p:cNvSpPr>
          <p:nvPr>
            <p:ph idx="1"/>
          </p:nvPr>
        </p:nvSpPr>
        <p:spPr/>
        <p:txBody>
          <a:bodyPr/>
          <a:lstStyle/>
          <a:p>
            <a:pPr eaLnBrk="1" hangingPunct="1"/>
            <a:r>
              <a:rPr lang="en-US" altLang="en-US" dirty="0">
                <a:cs typeface="Tahoma"/>
              </a:rPr>
              <a:t>A candidate’s personal attributes—race, ethnicity, religion, gender, geography, and social background—influence voters’ </a:t>
            </a:r>
            <a:r>
              <a:rPr lang="en-US" altLang="en-US" dirty="0" smtClean="0">
                <a:cs typeface="Tahoma"/>
              </a:rPr>
              <a:t>decisions</a:t>
            </a:r>
            <a:endParaRPr lang="en-US" altLang="en-US" dirty="0">
              <a:cs typeface="Tahoma"/>
            </a:endParaRPr>
          </a:p>
          <a:p>
            <a:pPr eaLnBrk="1" hangingPunct="1"/>
            <a:r>
              <a:rPr lang="en-US" altLang="en-US" dirty="0">
                <a:cs typeface="Tahoma"/>
              </a:rPr>
              <a:t>Voters tend to prefer candidates more like themselves because they assume that such candidates are likely to have views close to their </a:t>
            </a:r>
            <a:r>
              <a:rPr lang="en-US" altLang="en-US" dirty="0" smtClean="0">
                <a:cs typeface="Tahoma"/>
              </a:rPr>
              <a:t>own</a:t>
            </a:r>
            <a:endParaRPr lang="en-US" altLang="en-US" dirty="0">
              <a:cs typeface="Tahom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pPr eaLnBrk="1" hangingPunct="1"/>
            <a:r>
              <a:rPr lang="en-US" altLang="en-US" dirty="0">
                <a:cs typeface="Tahoma"/>
              </a:rPr>
              <a:t>How Voters Decide:</a:t>
            </a:r>
            <a:br>
              <a:rPr lang="en-US" altLang="en-US" dirty="0">
                <a:cs typeface="Tahoma"/>
              </a:rPr>
            </a:br>
            <a:r>
              <a:rPr lang="en-US" altLang="en-US" dirty="0">
                <a:cs typeface="Tahoma"/>
              </a:rPr>
              <a:t>Candidates’ </a:t>
            </a:r>
            <a:r>
              <a:rPr lang="en-US" altLang="en-US" dirty="0" smtClean="0">
                <a:cs typeface="Tahoma"/>
              </a:rPr>
              <a:t>Characteristics 2</a:t>
            </a:r>
            <a:endParaRPr lang="en-US" altLang="en-US" dirty="0">
              <a:cs typeface="Tahoma"/>
            </a:endParaRPr>
          </a:p>
        </p:txBody>
      </p:sp>
      <p:sp>
        <p:nvSpPr>
          <p:cNvPr id="70659" name="Content Placeholder 4"/>
          <p:cNvSpPr>
            <a:spLocks noGrp="1"/>
          </p:cNvSpPr>
          <p:nvPr>
            <p:ph idx="1"/>
          </p:nvPr>
        </p:nvSpPr>
        <p:spPr/>
        <p:txBody>
          <a:bodyPr/>
          <a:lstStyle/>
          <a:p>
            <a:pPr eaLnBrk="1" hangingPunct="1"/>
            <a:r>
              <a:rPr lang="en-US" altLang="en-US" dirty="0">
                <a:cs typeface="Tahoma"/>
              </a:rPr>
              <a:t>Voters also value particular characteristics </a:t>
            </a:r>
            <a:r>
              <a:rPr lang="en-US" altLang="en-US" dirty="0" smtClean="0">
                <a:cs typeface="Tahoma"/>
              </a:rPr>
              <a:t>such as </a:t>
            </a:r>
            <a:r>
              <a:rPr lang="ja-JP" altLang="en-US" dirty="0">
                <a:cs typeface="Tahoma"/>
              </a:rPr>
              <a:t>“</a:t>
            </a:r>
            <a:r>
              <a:rPr lang="en-US" altLang="ja-JP" dirty="0">
                <a:cs typeface="Tahoma"/>
              </a:rPr>
              <a:t>honesty</a:t>
            </a:r>
            <a:r>
              <a:rPr lang="ja-JP" altLang="en-US" dirty="0">
                <a:cs typeface="Tahoma"/>
              </a:rPr>
              <a:t>”</a:t>
            </a:r>
            <a:r>
              <a:rPr lang="en-US" altLang="ja-JP" dirty="0">
                <a:cs typeface="Tahoma"/>
              </a:rPr>
              <a:t> and </a:t>
            </a:r>
            <a:r>
              <a:rPr lang="ja-JP" altLang="en-US" dirty="0">
                <a:cs typeface="Tahoma"/>
              </a:rPr>
              <a:t>“</a:t>
            </a:r>
            <a:r>
              <a:rPr lang="en-US" altLang="ja-JP" dirty="0" smtClean="0">
                <a:cs typeface="Tahoma"/>
              </a:rPr>
              <a:t>vigor</a:t>
            </a:r>
            <a:r>
              <a:rPr lang="ja-JP" altLang="en-US" dirty="0" smtClean="0">
                <a:cs typeface="Tahoma"/>
              </a:rPr>
              <a:t>”</a:t>
            </a:r>
            <a:endParaRPr lang="en-US" altLang="ja-JP" dirty="0">
              <a:cs typeface="Tahoma"/>
            </a:endParaRPr>
          </a:p>
          <a:p>
            <a:pPr eaLnBrk="1" hangingPunct="1"/>
            <a:r>
              <a:rPr lang="en-US" altLang="en-US" dirty="0">
                <a:cs typeface="Tahoma"/>
              </a:rPr>
              <a:t>Incumbency can be thought of as another characteristic, and this is an advantage most of the </a:t>
            </a:r>
            <a:r>
              <a:rPr lang="en-US" altLang="en-US" dirty="0" smtClean="0">
                <a:cs typeface="Tahoma"/>
              </a:rPr>
              <a:t>time</a:t>
            </a:r>
            <a:endParaRPr lang="en-US" altLang="en-US" dirty="0">
              <a:cs typeface="Tahoma"/>
            </a:endParaRPr>
          </a:p>
          <a:p>
            <a:pPr eaLnBrk="1" hangingPunct="1"/>
            <a:r>
              <a:rPr lang="en-US" altLang="en-US" dirty="0">
                <a:cs typeface="Tahoma"/>
              </a:rPr>
              <a:t>2016 is an interesting case study because the two major party nominees were both very </a:t>
            </a:r>
            <a:r>
              <a:rPr lang="en-US" altLang="en-US" dirty="0" smtClean="0">
                <a:cs typeface="Tahoma"/>
              </a:rPr>
              <a:t>unpopular</a:t>
            </a:r>
            <a:endParaRPr lang="en-US" altLang="en-US" dirty="0">
              <a:cs typeface="Tahom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5</a:t>
            </a:r>
            <a:endParaRPr lang="en-US" altLang="en-US" dirty="0">
              <a:cs typeface="Tahoma"/>
            </a:endParaRPr>
          </a:p>
        </p:txBody>
      </p:sp>
      <p:sp>
        <p:nvSpPr>
          <p:cNvPr id="72707" name="Content Placeholder 4"/>
          <p:cNvSpPr>
            <a:spLocks noGrp="1"/>
          </p:cNvSpPr>
          <p:nvPr>
            <p:ph idx="1"/>
          </p:nvPr>
        </p:nvSpPr>
        <p:spPr/>
        <p:txBody>
          <a:bodyPr/>
          <a:lstStyle/>
          <a:p>
            <a:pPr marL="0" indent="0" eaLnBrk="1" hangingPunct="1">
              <a:buFont typeface="Arial" charset="0"/>
              <a:buNone/>
            </a:pPr>
            <a:r>
              <a:rPr lang="en-US" altLang="en-US" dirty="0">
                <a:cs typeface="Tahoma"/>
              </a:rPr>
              <a:t>Which of the following plays the most important role in voters’ decisions?</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dirty="0" smtClean="0">
                <a:cs typeface="Tahoma"/>
              </a:rPr>
              <a:t> candidates</a:t>
            </a:r>
            <a:r>
              <a:rPr lang="en-US" altLang="en-US" dirty="0">
                <a:cs typeface="Tahoma"/>
              </a:rPr>
              <a:t>’ characteristics</a:t>
            </a:r>
          </a:p>
          <a:p>
            <a:pPr marL="0" indent="0" eaLnBrk="1" hangingPunct="1">
              <a:buClrTx/>
              <a:buFont typeface="Arial" charset="0"/>
              <a:buAutoNum type="alphaUcPeriod"/>
            </a:pPr>
            <a:r>
              <a:rPr lang="en-US" altLang="en-US" dirty="0" smtClean="0">
                <a:cs typeface="Tahoma"/>
              </a:rPr>
              <a:t> partisan </a:t>
            </a:r>
            <a:r>
              <a:rPr lang="en-US" altLang="en-US" dirty="0">
                <a:cs typeface="Tahoma"/>
              </a:rPr>
              <a:t>identification</a:t>
            </a:r>
          </a:p>
          <a:p>
            <a:pPr marL="0" indent="0" eaLnBrk="1" hangingPunct="1">
              <a:buClrTx/>
              <a:buFont typeface="Arial" charset="0"/>
              <a:buAutoNum type="alphaUcPeriod"/>
            </a:pPr>
            <a:r>
              <a:rPr lang="en-US" altLang="en-US" dirty="0" smtClean="0">
                <a:cs typeface="Tahoma"/>
              </a:rPr>
              <a:t> issues</a:t>
            </a:r>
            <a:endParaRPr lang="en-US" altLang="en-US" dirty="0">
              <a:cs typeface="Tahoma"/>
            </a:endParaRPr>
          </a:p>
          <a:p>
            <a:pPr marL="0" indent="0" eaLnBrk="1" hangingPunct="1">
              <a:buClrTx/>
              <a:buFont typeface="Arial" charset="0"/>
              <a:buAutoNum type="alphaUcPeriod"/>
            </a:pPr>
            <a:r>
              <a:rPr lang="en-US" altLang="en-US" dirty="0" smtClean="0">
                <a:cs typeface="Tahoma"/>
              </a:rPr>
              <a:t> position </a:t>
            </a:r>
            <a:r>
              <a:rPr lang="en-US" altLang="en-US" dirty="0">
                <a:cs typeface="Tahoma"/>
              </a:rPr>
              <a:t>on the ballot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5 (Answer)</a:t>
            </a:r>
            <a:endParaRPr lang="en-US" altLang="en-US" dirty="0">
              <a:cs typeface="Tahoma"/>
            </a:endParaRPr>
          </a:p>
        </p:txBody>
      </p:sp>
      <p:sp>
        <p:nvSpPr>
          <p:cNvPr id="74755" name="Content Placeholder 4"/>
          <p:cNvSpPr>
            <a:spLocks noGrp="1"/>
          </p:cNvSpPr>
          <p:nvPr>
            <p:ph idx="1"/>
          </p:nvPr>
        </p:nvSpPr>
        <p:spPr/>
        <p:txBody>
          <a:bodyPr/>
          <a:lstStyle/>
          <a:p>
            <a:pPr marL="0" indent="0" eaLnBrk="1" hangingPunct="1">
              <a:buFont typeface="Arial" charset="0"/>
              <a:buNone/>
            </a:pPr>
            <a:r>
              <a:rPr lang="en-US" altLang="en-US" dirty="0">
                <a:cs typeface="Tahoma"/>
              </a:rPr>
              <a:t>Which of the following plays the most important role in voters’ decisions?</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dirty="0" smtClean="0">
                <a:cs typeface="Tahoma"/>
              </a:rPr>
              <a:t> candidates</a:t>
            </a:r>
            <a:r>
              <a:rPr lang="en-US" altLang="en-US" dirty="0">
                <a:cs typeface="Tahoma"/>
              </a:rPr>
              <a:t>’ characteristics</a:t>
            </a:r>
          </a:p>
          <a:p>
            <a:pPr marL="0" indent="0" eaLnBrk="1" hangingPunct="1">
              <a:buClrTx/>
              <a:buFont typeface="Arial" charset="0"/>
              <a:buAutoNum type="alphaUcPeriod"/>
            </a:pPr>
            <a:r>
              <a:rPr lang="en-US" altLang="en-US" b="1" dirty="0" smtClean="0">
                <a:cs typeface="Tahoma"/>
              </a:rPr>
              <a:t> partisan </a:t>
            </a:r>
            <a:r>
              <a:rPr lang="en-US" altLang="en-US" b="1" dirty="0">
                <a:cs typeface="Tahoma"/>
              </a:rPr>
              <a:t>identification</a:t>
            </a:r>
          </a:p>
          <a:p>
            <a:pPr marL="0" indent="0" eaLnBrk="1" hangingPunct="1">
              <a:buClrTx/>
              <a:buFont typeface="Arial" charset="0"/>
              <a:buAutoNum type="alphaUcPeriod"/>
            </a:pPr>
            <a:r>
              <a:rPr lang="en-US" altLang="en-US" dirty="0" smtClean="0">
                <a:cs typeface="Tahoma"/>
              </a:rPr>
              <a:t> issues</a:t>
            </a:r>
            <a:endParaRPr lang="en-US" altLang="en-US" dirty="0">
              <a:cs typeface="Tahoma"/>
            </a:endParaRPr>
          </a:p>
          <a:p>
            <a:pPr marL="0" indent="0" eaLnBrk="1" hangingPunct="1">
              <a:buClrTx/>
              <a:buFont typeface="Arial" charset="0"/>
              <a:buAutoNum type="alphaUcPeriod"/>
            </a:pPr>
            <a:r>
              <a:rPr lang="en-US" altLang="en-US" dirty="0" smtClean="0">
                <a:cs typeface="Tahoma"/>
              </a:rPr>
              <a:t> position </a:t>
            </a:r>
            <a:r>
              <a:rPr lang="en-US" altLang="en-US" dirty="0">
                <a:cs typeface="Tahoma"/>
              </a:rPr>
              <a:t>on the ballot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pPr eaLnBrk="1" hangingPunct="1"/>
            <a:r>
              <a:rPr lang="en-US" altLang="en-US" dirty="0">
                <a:cs typeface="Tahoma"/>
              </a:rPr>
              <a:t>What It Takes to Win</a:t>
            </a:r>
          </a:p>
        </p:txBody>
      </p:sp>
      <p:sp>
        <p:nvSpPr>
          <p:cNvPr id="76803" name="Content Placeholder 4"/>
          <p:cNvSpPr>
            <a:spLocks noGrp="1"/>
          </p:cNvSpPr>
          <p:nvPr>
            <p:ph idx="1"/>
          </p:nvPr>
        </p:nvSpPr>
        <p:spPr/>
        <p:txBody>
          <a:bodyPr>
            <a:normAutofit fontScale="92500"/>
          </a:bodyPr>
          <a:lstStyle/>
          <a:p>
            <a:pPr eaLnBrk="1" hangingPunct="1"/>
            <a:r>
              <a:rPr lang="en-US" altLang="en-US" dirty="0">
                <a:cs typeface="Tahoma"/>
              </a:rPr>
              <a:t>All campaigns face similar challenges:</a:t>
            </a:r>
          </a:p>
          <a:p>
            <a:pPr lvl="1" eaLnBrk="1" hangingPunct="1"/>
            <a:r>
              <a:rPr lang="en-US" altLang="en-US" dirty="0">
                <a:cs typeface="Tahoma"/>
              </a:rPr>
              <a:t>How to bring people in</a:t>
            </a:r>
          </a:p>
          <a:p>
            <a:pPr lvl="1" eaLnBrk="1" hangingPunct="1"/>
            <a:r>
              <a:rPr lang="en-US" altLang="en-US" dirty="0">
                <a:cs typeface="Tahoma"/>
              </a:rPr>
              <a:t>How to raise money</a:t>
            </a:r>
          </a:p>
          <a:p>
            <a:pPr lvl="1" eaLnBrk="1" hangingPunct="1"/>
            <a:r>
              <a:rPr lang="en-US" altLang="en-US" dirty="0">
                <a:cs typeface="Tahoma"/>
              </a:rPr>
              <a:t>How to coordinate activities</a:t>
            </a:r>
          </a:p>
          <a:p>
            <a:pPr lvl="1" eaLnBrk="1" hangingPunct="1"/>
            <a:r>
              <a:rPr lang="en-US" altLang="en-US" dirty="0">
                <a:cs typeface="Tahoma"/>
              </a:rPr>
              <a:t>What message to run</a:t>
            </a:r>
          </a:p>
          <a:p>
            <a:pPr lvl="1" eaLnBrk="1" hangingPunct="1"/>
            <a:r>
              <a:rPr lang="en-US" altLang="en-US" dirty="0">
                <a:cs typeface="Tahoma"/>
              </a:rPr>
              <a:t>How to communicate with the public</a:t>
            </a:r>
          </a:p>
          <a:p>
            <a:pPr eaLnBrk="1" hangingPunct="1"/>
            <a:r>
              <a:rPr lang="en-US" altLang="en-US" dirty="0">
                <a:cs typeface="Tahoma"/>
              </a:rPr>
              <a:t>There is no single best way to run for </a:t>
            </a:r>
            <a:r>
              <a:rPr lang="en-US" altLang="en-US" dirty="0" smtClean="0">
                <a:cs typeface="Tahoma"/>
              </a:rPr>
              <a:t>office</a:t>
            </a:r>
            <a:endParaRPr lang="en-US" altLang="en-US" dirty="0">
              <a:cs typeface="Tahoma"/>
            </a:endParaRPr>
          </a:p>
          <a:p>
            <a:pPr eaLnBrk="1" hangingPunct="1"/>
            <a:r>
              <a:rPr lang="en-US" altLang="en-US" dirty="0">
                <a:cs typeface="Tahoma"/>
              </a:rPr>
              <a:t>Campaigns are long and </a:t>
            </a:r>
            <a:r>
              <a:rPr lang="en-US" altLang="en-US" dirty="0" smtClean="0">
                <a:cs typeface="Tahoma"/>
              </a:rPr>
              <a:t>costly</a:t>
            </a:r>
            <a:endParaRPr lang="en-US" altLang="en-US" dirty="0">
              <a:cs typeface="Tahom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p:txBody>
          <a:bodyPr/>
          <a:lstStyle/>
          <a:p>
            <a:pPr eaLnBrk="1" hangingPunct="1"/>
            <a:r>
              <a:rPr lang="en-US" altLang="en-US" dirty="0">
                <a:cs typeface="Tahoma"/>
              </a:rPr>
              <a:t>Campaign Organizations</a:t>
            </a:r>
          </a:p>
        </p:txBody>
      </p:sp>
      <p:sp>
        <p:nvSpPr>
          <p:cNvPr id="78851" name="Content Placeholder 4"/>
          <p:cNvSpPr>
            <a:spLocks noGrp="1"/>
          </p:cNvSpPr>
          <p:nvPr>
            <p:ph idx="1"/>
          </p:nvPr>
        </p:nvSpPr>
        <p:spPr/>
        <p:txBody>
          <a:bodyPr/>
          <a:lstStyle/>
          <a:p>
            <a:pPr eaLnBrk="1" hangingPunct="1"/>
            <a:r>
              <a:rPr lang="en-US" altLang="en-US" dirty="0">
                <a:cs typeface="Tahoma"/>
              </a:rPr>
              <a:t>Most campaign organizations are temporary, created by a candidate to run for a particular office, and they disband shortly after Election </a:t>
            </a:r>
            <a:r>
              <a:rPr lang="en-US" altLang="en-US" dirty="0" smtClean="0">
                <a:cs typeface="Tahoma"/>
              </a:rPr>
              <a:t>Day</a:t>
            </a:r>
            <a:endParaRPr lang="en-US" altLang="en-US" dirty="0">
              <a:cs typeface="Tahoma"/>
            </a:endParaRPr>
          </a:p>
          <a:p>
            <a:pPr eaLnBrk="1" hangingPunct="1"/>
            <a:r>
              <a:rPr lang="en-US" altLang="en-US" dirty="0">
                <a:cs typeface="Tahoma"/>
              </a:rPr>
              <a:t>Parties have a number of permanent political organizations, and so do powerful interest </a:t>
            </a:r>
            <a:r>
              <a:rPr lang="en-US" altLang="en-US" dirty="0" smtClean="0">
                <a:cs typeface="Tahoma"/>
              </a:rPr>
              <a:t>groups</a:t>
            </a:r>
            <a:endParaRPr lang="en-US" altLang="en-US" dirty="0">
              <a:cs typeface="Tahom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dirty="0">
                <a:cs typeface="Tahoma"/>
              </a:rPr>
              <a:t>Campaign Tactics</a:t>
            </a:r>
          </a:p>
        </p:txBody>
      </p:sp>
      <p:sp>
        <p:nvSpPr>
          <p:cNvPr id="80899" name="Content Placeholder 4"/>
          <p:cNvSpPr>
            <a:spLocks noGrp="1"/>
          </p:cNvSpPr>
          <p:nvPr>
            <p:ph idx="1"/>
          </p:nvPr>
        </p:nvSpPr>
        <p:spPr/>
        <p:txBody>
          <a:bodyPr/>
          <a:lstStyle/>
          <a:p>
            <a:pPr eaLnBrk="1" hangingPunct="1"/>
            <a:r>
              <a:rPr lang="en-US" altLang="en-US" dirty="0">
                <a:cs typeface="Tahoma"/>
              </a:rPr>
              <a:t>Campaigns today are longer than ever </a:t>
            </a:r>
            <a:r>
              <a:rPr lang="en-US" altLang="en-US" dirty="0" smtClean="0">
                <a:cs typeface="Tahoma"/>
              </a:rPr>
              <a:t>before, </a:t>
            </a:r>
            <a:r>
              <a:rPr lang="en-US" altLang="en-US" dirty="0">
                <a:cs typeface="Tahoma"/>
              </a:rPr>
              <a:t>and they </a:t>
            </a:r>
            <a:r>
              <a:rPr lang="en-US" altLang="en-US" dirty="0" smtClean="0">
                <a:cs typeface="Tahoma"/>
              </a:rPr>
              <a:t>employ</a:t>
            </a:r>
            <a:endParaRPr lang="en-US" altLang="en-US" dirty="0">
              <a:cs typeface="Tahoma"/>
            </a:endParaRPr>
          </a:p>
          <a:p>
            <a:pPr lvl="1" eaLnBrk="1" hangingPunct="1"/>
            <a:r>
              <a:rPr lang="en-US" altLang="en-US" dirty="0">
                <a:cs typeface="Tahoma"/>
              </a:rPr>
              <a:t>Television, radio, direct mail, and Internet ads</a:t>
            </a:r>
          </a:p>
          <a:p>
            <a:pPr lvl="1" eaLnBrk="1" hangingPunct="1"/>
            <a:r>
              <a:rPr lang="en-US" altLang="en-US" dirty="0">
                <a:cs typeface="Tahoma"/>
              </a:rPr>
              <a:t>Get-out-the-vote activities</a:t>
            </a:r>
          </a:p>
          <a:p>
            <a:pPr lvl="1" eaLnBrk="1" hangingPunct="1"/>
            <a:r>
              <a:rPr lang="en-US" altLang="en-US" dirty="0">
                <a:cs typeface="Tahoma"/>
              </a:rPr>
              <a:t>Campaign events such as rallies and debates</a:t>
            </a:r>
          </a:p>
          <a:p>
            <a:pPr eaLnBrk="1" hangingPunct="1"/>
            <a:r>
              <a:rPr lang="en-US" altLang="en-US" dirty="0">
                <a:cs typeface="Tahoma"/>
              </a:rPr>
              <a:t>All of this is very expensive, so there is a complex web of laws surrounding campaign </a:t>
            </a:r>
            <a:r>
              <a:rPr lang="en-US" altLang="en-US" dirty="0" smtClean="0">
                <a:cs typeface="Tahoma"/>
              </a:rPr>
              <a:t>finance</a:t>
            </a:r>
            <a:endParaRPr lang="en-US" altLang="en-US" dirty="0">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dirty="0">
                <a:cs typeface="Tahoma"/>
              </a:rPr>
              <a:t>Who Votes</a:t>
            </a:r>
            <a:r>
              <a:rPr lang="en-US" altLang="en-US" dirty="0" smtClean="0">
                <a:cs typeface="Tahoma"/>
              </a:rPr>
              <a:t>?: </a:t>
            </a:r>
            <a:r>
              <a:rPr lang="en-US" altLang="en-US" dirty="0">
                <a:cs typeface="Tahoma"/>
              </a:rPr>
              <a:t>Electoral Composition</a:t>
            </a:r>
          </a:p>
        </p:txBody>
      </p:sp>
      <p:sp>
        <p:nvSpPr>
          <p:cNvPr id="9219" name="Content Placeholder 4"/>
          <p:cNvSpPr>
            <a:spLocks noGrp="1"/>
          </p:cNvSpPr>
          <p:nvPr>
            <p:ph idx="1"/>
          </p:nvPr>
        </p:nvSpPr>
        <p:spPr/>
        <p:txBody>
          <a:bodyPr>
            <a:normAutofit fontScale="92500"/>
          </a:bodyPr>
          <a:lstStyle/>
          <a:p>
            <a:pPr eaLnBrk="1" hangingPunct="1">
              <a:spcBef>
                <a:spcPct val="0"/>
              </a:spcBef>
            </a:pPr>
            <a:r>
              <a:rPr lang="en-US" altLang="en-US" dirty="0">
                <a:cs typeface="Tahoma"/>
              </a:rPr>
              <a:t>The electorate has expanded throughout American </a:t>
            </a:r>
            <a:r>
              <a:rPr lang="en-US" altLang="en-US" dirty="0" smtClean="0">
                <a:cs typeface="Tahoma"/>
              </a:rPr>
              <a:t>history</a:t>
            </a:r>
            <a:endParaRPr lang="en-US" altLang="en-US" dirty="0">
              <a:cs typeface="Tahoma"/>
            </a:endParaRPr>
          </a:p>
          <a:p>
            <a:pPr lvl="1" eaLnBrk="1" hangingPunct="1">
              <a:spcBef>
                <a:spcPct val="0"/>
              </a:spcBef>
            </a:pPr>
            <a:r>
              <a:rPr lang="en-US" altLang="en-US" dirty="0">
                <a:cs typeface="Tahoma"/>
              </a:rPr>
              <a:t>The Fifteenth Amendment allowed blacks to vote, but local laws restricted voting until the </a:t>
            </a:r>
            <a:r>
              <a:rPr lang="en-US" altLang="en-US" dirty="0" smtClean="0">
                <a:cs typeface="Tahoma"/>
              </a:rPr>
              <a:t>1960s</a:t>
            </a:r>
            <a:endParaRPr lang="en-US" altLang="en-US" dirty="0">
              <a:cs typeface="Tahoma"/>
            </a:endParaRPr>
          </a:p>
          <a:p>
            <a:pPr lvl="1" eaLnBrk="1" hangingPunct="1">
              <a:spcBef>
                <a:spcPct val="0"/>
              </a:spcBef>
            </a:pPr>
            <a:r>
              <a:rPr lang="en-US" altLang="en-US" dirty="0">
                <a:cs typeface="Tahoma"/>
              </a:rPr>
              <a:t>In most states, women could not vote until the Nineteenth Amendment was ratified in 1920.</a:t>
            </a:r>
          </a:p>
          <a:p>
            <a:pPr lvl="1" eaLnBrk="1" hangingPunct="1">
              <a:spcBef>
                <a:spcPct val="0"/>
              </a:spcBef>
            </a:pPr>
            <a:r>
              <a:rPr lang="en-US" altLang="en-US" dirty="0">
                <a:cs typeface="Tahoma"/>
              </a:rPr>
              <a:t>Eighteen-year-olds could not vote until the </a:t>
            </a:r>
            <a:r>
              <a:rPr lang="en-US" altLang="en-US" dirty="0" smtClean="0">
                <a:cs typeface="Tahoma"/>
              </a:rPr>
              <a:t>Twenty-Sixth </a:t>
            </a:r>
            <a:r>
              <a:rPr lang="en-US" altLang="en-US" dirty="0">
                <a:cs typeface="Tahoma"/>
              </a:rPr>
              <a:t>Amendment was ratified in </a:t>
            </a:r>
            <a:r>
              <a:rPr lang="en-US" altLang="en-US" dirty="0" smtClean="0">
                <a:cs typeface="Tahoma"/>
              </a:rPr>
              <a:t>1971</a:t>
            </a:r>
            <a:endParaRPr lang="en-US" altLang="en-US" dirty="0">
              <a:cs typeface="Tahoma"/>
            </a:endParaRPr>
          </a:p>
          <a:p>
            <a:pPr eaLnBrk="1" hangingPunct="1">
              <a:spcBef>
                <a:spcPct val="0"/>
              </a:spcBef>
            </a:pPr>
            <a:r>
              <a:rPr lang="en-US" altLang="en-US" dirty="0">
                <a:cs typeface="Tahoma"/>
              </a:rPr>
              <a:t>Voting is a right; it is not </a:t>
            </a:r>
            <a:r>
              <a:rPr lang="en-US" altLang="en-US" dirty="0" smtClean="0">
                <a:cs typeface="Tahoma"/>
              </a:rPr>
              <a:t>compulsory</a:t>
            </a:r>
            <a:endParaRPr lang="en-US" altLang="en-US" dirty="0">
              <a:cs typeface="Tahom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lstStyle/>
          <a:p>
            <a:pPr eaLnBrk="1" hangingPunct="1"/>
            <a:r>
              <a:rPr lang="en-US" altLang="en-US" dirty="0">
                <a:cs typeface="Tahoma"/>
              </a:rPr>
              <a:t>Campaign Finance </a:t>
            </a:r>
            <a:r>
              <a:rPr lang="en-US" altLang="en-US" dirty="0" smtClean="0">
                <a:cs typeface="Tahoma"/>
              </a:rPr>
              <a:t>Regulation</a:t>
            </a:r>
            <a:endParaRPr lang="en-US" altLang="en-US" dirty="0">
              <a:cs typeface="Tahoma"/>
            </a:endParaRPr>
          </a:p>
        </p:txBody>
      </p:sp>
      <p:pic>
        <p:nvPicPr>
          <p:cNvPr id="6" name="Content Placeholder 5" descr="AMGOV14U_Table11.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822" t="5655" r="-25480" b="17333"/>
          <a:stretch/>
        </p:blip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6</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smtClean="0">
                <a:cs typeface="Tahoma"/>
              </a:rPr>
              <a:t>Can corporations spend money on political campaigns?</a:t>
            </a:r>
          </a:p>
          <a:p>
            <a:pPr marL="0" indent="0" eaLnBrk="1" fontAlgn="auto" hangingPunct="1">
              <a:spcAft>
                <a:spcPts val="0"/>
              </a:spcAft>
              <a:buFont typeface="Arial"/>
              <a:buNone/>
              <a:defRPr/>
            </a:pPr>
            <a:endParaRPr lang="en-US" dirty="0">
              <a:cs typeface="Tahoma"/>
            </a:endParaRPr>
          </a:p>
          <a:p>
            <a:pPr marL="514350" indent="-514350" eaLnBrk="1" fontAlgn="auto" hangingPunct="1">
              <a:spcAft>
                <a:spcPts val="0"/>
              </a:spcAft>
              <a:buClrTx/>
              <a:buFont typeface="Arial"/>
              <a:buAutoNum type="alphaUcPeriod"/>
              <a:defRPr/>
            </a:pPr>
            <a:r>
              <a:rPr lang="en-US" dirty="0" smtClean="0">
                <a:cs typeface="Tahoma"/>
              </a:rPr>
              <a:t>yes</a:t>
            </a:r>
          </a:p>
          <a:p>
            <a:pPr marL="514350" indent="-514350" eaLnBrk="1" fontAlgn="auto" hangingPunct="1">
              <a:spcAft>
                <a:spcPts val="0"/>
              </a:spcAft>
              <a:buClrTx/>
              <a:buFont typeface="Arial"/>
              <a:buAutoNum type="alphaUcPeriod"/>
              <a:defRPr/>
            </a:pPr>
            <a:r>
              <a:rPr lang="en-US" dirty="0" smtClean="0">
                <a:cs typeface="Tahoma"/>
              </a:rPr>
              <a:t>no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6 (Answer)</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smtClean="0">
                <a:cs typeface="Tahoma"/>
              </a:rPr>
              <a:t>Can corporations spend money on political campaigns?</a:t>
            </a:r>
          </a:p>
          <a:p>
            <a:pPr marL="0" indent="0" eaLnBrk="1" fontAlgn="auto" hangingPunct="1">
              <a:spcAft>
                <a:spcPts val="0"/>
              </a:spcAft>
              <a:buFont typeface="Arial"/>
              <a:buNone/>
              <a:defRPr/>
            </a:pPr>
            <a:endParaRPr lang="en-US" dirty="0">
              <a:cs typeface="Tahoma"/>
            </a:endParaRPr>
          </a:p>
          <a:p>
            <a:pPr marL="514350" indent="-514350" eaLnBrk="1" fontAlgn="auto" hangingPunct="1">
              <a:spcAft>
                <a:spcPts val="0"/>
              </a:spcAft>
              <a:buClrTx/>
              <a:buFont typeface="Arial"/>
              <a:buAutoNum type="alphaUcPeriod"/>
              <a:defRPr/>
            </a:pPr>
            <a:r>
              <a:rPr lang="en-US" b="1" dirty="0" smtClean="0">
                <a:cs typeface="Tahoma"/>
              </a:rPr>
              <a:t>yes</a:t>
            </a:r>
          </a:p>
          <a:p>
            <a:pPr marL="514350" indent="-514350" eaLnBrk="1" fontAlgn="auto" hangingPunct="1">
              <a:spcAft>
                <a:spcPts val="0"/>
              </a:spcAft>
              <a:buClrTx/>
              <a:buFont typeface="Arial"/>
              <a:buAutoNum type="alphaUcPeriod"/>
              <a:defRPr/>
            </a:pPr>
            <a:r>
              <a:rPr lang="en-US" dirty="0" smtClean="0">
                <a:cs typeface="Tahoma"/>
              </a:rPr>
              <a:t>no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pPr eaLnBrk="1" hangingPunct="1"/>
            <a:r>
              <a:rPr lang="en-US" altLang="en-US" dirty="0">
                <a:cs typeface="Tahoma"/>
              </a:rPr>
              <a:t>Congressional Campaigns</a:t>
            </a:r>
          </a:p>
        </p:txBody>
      </p:sp>
      <p:sp>
        <p:nvSpPr>
          <p:cNvPr id="89091" name="Content Placeholder 4"/>
          <p:cNvSpPr>
            <a:spLocks noGrp="1"/>
          </p:cNvSpPr>
          <p:nvPr>
            <p:ph idx="1"/>
          </p:nvPr>
        </p:nvSpPr>
        <p:spPr/>
        <p:txBody>
          <a:bodyPr/>
          <a:lstStyle/>
          <a:p>
            <a:pPr eaLnBrk="1" hangingPunct="1"/>
            <a:r>
              <a:rPr lang="en-US" altLang="en-US" dirty="0">
                <a:cs typeface="Tahoma"/>
              </a:rPr>
              <a:t>The incumbent advantage is significant in congressional campaigns</a:t>
            </a:r>
          </a:p>
          <a:p>
            <a:pPr eaLnBrk="1" hangingPunct="1"/>
            <a:r>
              <a:rPr lang="en-US" altLang="en-US" dirty="0">
                <a:cs typeface="Tahoma"/>
              </a:rPr>
              <a:t>This is because </a:t>
            </a:r>
            <a:r>
              <a:rPr lang="en-US" altLang="en-US" dirty="0" smtClean="0">
                <a:cs typeface="Tahoma"/>
              </a:rPr>
              <a:t>of</a:t>
            </a:r>
            <a:endParaRPr lang="en-US" altLang="en-US" dirty="0">
              <a:cs typeface="Tahoma"/>
            </a:endParaRPr>
          </a:p>
          <a:p>
            <a:pPr lvl="1" eaLnBrk="1" hangingPunct="1"/>
            <a:r>
              <a:rPr lang="en-US" altLang="en-US" dirty="0">
                <a:cs typeface="Tahoma"/>
              </a:rPr>
              <a:t>Greater name recognition</a:t>
            </a:r>
          </a:p>
          <a:p>
            <a:pPr lvl="1" eaLnBrk="1" hangingPunct="1"/>
            <a:r>
              <a:rPr lang="en-US" altLang="en-US" dirty="0" smtClean="0">
                <a:cs typeface="Tahoma"/>
              </a:rPr>
              <a:t>Fund-raising </a:t>
            </a:r>
            <a:r>
              <a:rPr lang="en-US" altLang="en-US" dirty="0">
                <a:cs typeface="Tahoma"/>
              </a:rPr>
              <a:t>advantages</a:t>
            </a:r>
          </a:p>
          <a:p>
            <a:pPr lvl="1" eaLnBrk="1" hangingPunct="1"/>
            <a:r>
              <a:rPr lang="en-US" altLang="en-US" dirty="0">
                <a:cs typeface="Tahoma"/>
              </a:rPr>
              <a:t>Casework and voting record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p:txBody>
          <a:bodyPr/>
          <a:lstStyle/>
          <a:p>
            <a:pPr eaLnBrk="1" hangingPunct="1"/>
            <a:r>
              <a:rPr lang="en-US" altLang="en-US" dirty="0">
                <a:cs typeface="Tahoma"/>
              </a:rPr>
              <a:t>The 2016 Election</a:t>
            </a:r>
          </a:p>
        </p:txBody>
      </p:sp>
      <p:sp>
        <p:nvSpPr>
          <p:cNvPr id="91139" name="Content Placeholder 4"/>
          <p:cNvSpPr>
            <a:spLocks noGrp="1"/>
          </p:cNvSpPr>
          <p:nvPr>
            <p:ph idx="1"/>
          </p:nvPr>
        </p:nvSpPr>
        <p:spPr/>
        <p:txBody>
          <a:bodyPr/>
          <a:lstStyle/>
          <a:p>
            <a:pPr eaLnBrk="1" hangingPunct="1"/>
            <a:r>
              <a:rPr lang="en-US" altLang="en-US" dirty="0">
                <a:cs typeface="Tahoma"/>
              </a:rPr>
              <a:t>More than 136 million Americans voted for president, members of Congress, governors, and numerous other </a:t>
            </a:r>
            <a:r>
              <a:rPr lang="en-US" altLang="en-US" dirty="0" smtClean="0">
                <a:cs typeface="Tahoma"/>
              </a:rPr>
              <a:t>officials</a:t>
            </a:r>
            <a:endParaRPr lang="en-US" altLang="en-US" dirty="0">
              <a:cs typeface="Tahoma"/>
            </a:endParaRPr>
          </a:p>
          <a:p>
            <a:pPr eaLnBrk="1" hangingPunct="1"/>
            <a:r>
              <a:rPr lang="en-US" altLang="en-US" dirty="0">
                <a:cs typeface="Tahoma"/>
              </a:rPr>
              <a:t>Donald Trump was elected </a:t>
            </a:r>
            <a:r>
              <a:rPr lang="en-US" altLang="en-US" dirty="0" smtClean="0">
                <a:cs typeface="Tahoma"/>
              </a:rPr>
              <a:t>president, </a:t>
            </a:r>
            <a:r>
              <a:rPr lang="en-US" altLang="en-US" dirty="0">
                <a:cs typeface="Tahoma"/>
              </a:rPr>
              <a:t>and Republicans held onto majority control of both the U.S. Senate and the </a:t>
            </a:r>
            <a:r>
              <a:rPr lang="en-US" altLang="en-US" dirty="0" smtClean="0">
                <a:cs typeface="Tahoma"/>
              </a:rPr>
              <a:t>House, although </a:t>
            </a:r>
            <a:r>
              <a:rPr lang="en-US" altLang="en-US" dirty="0">
                <a:cs typeface="Tahoma"/>
              </a:rPr>
              <a:t>Democrats made minor gains in each </a:t>
            </a:r>
            <a:r>
              <a:rPr lang="en-US" altLang="en-US" dirty="0" smtClean="0">
                <a:cs typeface="Tahoma"/>
              </a:rPr>
              <a:t>chamber</a:t>
            </a:r>
            <a:endParaRPr lang="en-US" altLang="en-US" dirty="0">
              <a:cs typeface="Tahom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pPr eaLnBrk="1" hangingPunct="1"/>
            <a:r>
              <a:rPr lang="en-US" altLang="en-US" dirty="0">
                <a:cs typeface="Tahoma"/>
              </a:rPr>
              <a:t>The Electoral College in </a:t>
            </a:r>
            <a:r>
              <a:rPr lang="en-US" altLang="en-US" dirty="0" smtClean="0">
                <a:cs typeface="Tahoma"/>
              </a:rPr>
              <a:t>2016</a:t>
            </a:r>
            <a:br>
              <a:rPr lang="en-US" altLang="en-US" dirty="0" smtClean="0">
                <a:cs typeface="Tahoma"/>
              </a:rPr>
            </a:br>
            <a:endParaRPr lang="en-US" altLang="en-US" dirty="0">
              <a:cs typeface="Tahoma"/>
            </a:endParaRPr>
          </a:p>
        </p:txBody>
      </p:sp>
      <p:pic>
        <p:nvPicPr>
          <p:cNvPr id="3" name="Content Placeholder 2" descr="AMGOV14U_FIG11.07.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62" t="18484" r="3181" b="14359"/>
          <a:stretch/>
        </p:blipFill>
        <p:spPr>
          <a:xfrm>
            <a:off x="1388630" y="1737895"/>
            <a:ext cx="6268102" cy="438826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p:nvPr>
        </p:nvSpPr>
        <p:spPr/>
        <p:txBody>
          <a:bodyPr/>
          <a:lstStyle/>
          <a:p>
            <a:pPr eaLnBrk="1" hangingPunct="1"/>
            <a:r>
              <a:rPr lang="en-US" altLang="en-US" dirty="0">
                <a:cs typeface="Tahoma"/>
              </a:rPr>
              <a:t>Political Parties in 2016:</a:t>
            </a:r>
            <a:br>
              <a:rPr lang="en-US" altLang="en-US" dirty="0">
                <a:cs typeface="Tahoma"/>
              </a:rPr>
            </a:br>
            <a:r>
              <a:rPr lang="en-US" altLang="en-US" dirty="0">
                <a:cs typeface="Tahoma"/>
              </a:rPr>
              <a:t>Unity and Division</a:t>
            </a:r>
          </a:p>
        </p:txBody>
      </p:sp>
      <p:sp>
        <p:nvSpPr>
          <p:cNvPr id="95235" name="Content Placeholder 4"/>
          <p:cNvSpPr>
            <a:spLocks noGrp="1"/>
          </p:cNvSpPr>
          <p:nvPr>
            <p:ph idx="1"/>
          </p:nvPr>
        </p:nvSpPr>
        <p:spPr/>
        <p:txBody>
          <a:bodyPr/>
          <a:lstStyle/>
          <a:p>
            <a:pPr eaLnBrk="1" hangingPunct="1"/>
            <a:r>
              <a:rPr lang="en-US" altLang="en-US" dirty="0">
                <a:cs typeface="Tahoma"/>
              </a:rPr>
              <a:t>There is a growing ideological split between the parties, but the parties are not ideologically uniform in </a:t>
            </a:r>
            <a:r>
              <a:rPr lang="en-US" altLang="en-US" dirty="0" smtClean="0">
                <a:cs typeface="Tahoma"/>
              </a:rPr>
              <a:t>themselves</a:t>
            </a:r>
            <a:endParaRPr lang="en-US" altLang="en-US" dirty="0">
              <a:cs typeface="Tahoma"/>
            </a:endParaRPr>
          </a:p>
          <a:p>
            <a:pPr eaLnBrk="1" hangingPunct="1"/>
            <a:r>
              <a:rPr lang="en-US" altLang="en-US" dirty="0">
                <a:cs typeface="Tahoma"/>
              </a:rPr>
              <a:t>The split within the Democratic Party broke into the open in the long primary fight between Sanders and </a:t>
            </a:r>
            <a:r>
              <a:rPr lang="en-US" altLang="en-US" dirty="0" smtClean="0">
                <a:cs typeface="Tahoma"/>
              </a:rPr>
              <a:t>Clinton</a:t>
            </a:r>
            <a:endParaRPr lang="en-US" altLang="en-US" dirty="0">
              <a:cs typeface="Tahoma"/>
            </a:endParaRPr>
          </a:p>
          <a:p>
            <a:pPr eaLnBrk="1" hangingPunct="1"/>
            <a:r>
              <a:rPr lang="en-US" altLang="en-US" dirty="0">
                <a:cs typeface="Tahoma"/>
              </a:rPr>
              <a:t>The split within the Republican Party was arguably even </a:t>
            </a:r>
            <a:r>
              <a:rPr lang="en-US" altLang="en-US" dirty="0" smtClean="0">
                <a:cs typeface="Tahoma"/>
              </a:rPr>
              <a:t>greater</a:t>
            </a:r>
            <a:endParaRPr lang="en-US" altLang="en-US" dirty="0">
              <a:cs typeface="Tahom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3"/>
          <p:cNvSpPr>
            <a:spLocks noGrp="1"/>
          </p:cNvSpPr>
          <p:nvPr>
            <p:ph type="title"/>
          </p:nvPr>
        </p:nvSpPr>
        <p:spPr/>
        <p:txBody>
          <a:bodyPr/>
          <a:lstStyle/>
          <a:p>
            <a:pPr eaLnBrk="1" hangingPunct="1"/>
            <a:r>
              <a:rPr lang="en-US" altLang="en-US" dirty="0">
                <a:cs typeface="Tahoma"/>
              </a:rPr>
              <a:t>Congressional </a:t>
            </a:r>
            <a:r>
              <a:rPr lang="en-US" altLang="en-US" dirty="0" smtClean="0">
                <a:cs typeface="Tahoma"/>
              </a:rPr>
              <a:t>Election Results: House</a:t>
            </a:r>
            <a:endParaRPr lang="en-US" altLang="en-US" dirty="0">
              <a:cs typeface="Tahoma"/>
            </a:endParaRPr>
          </a:p>
        </p:txBody>
      </p:sp>
      <p:pic>
        <p:nvPicPr>
          <p:cNvPr id="6" name="Content Placeholder 5" descr="AMGOV14U_Table11.02a.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636" t="8205" r="-5576" b="10930"/>
          <a:stretch/>
        </p:blip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p:nvPr>
        </p:nvSpPr>
        <p:spPr/>
        <p:txBody>
          <a:bodyPr/>
          <a:lstStyle/>
          <a:p>
            <a:pPr eaLnBrk="1" hangingPunct="1"/>
            <a:r>
              <a:rPr lang="en-US" altLang="en-US" dirty="0">
                <a:cs typeface="Tahoma"/>
              </a:rPr>
              <a:t>Congressional Election </a:t>
            </a:r>
            <a:r>
              <a:rPr lang="en-US" altLang="en-US" dirty="0" smtClean="0">
                <a:cs typeface="Tahoma"/>
              </a:rPr>
              <a:t>Results: Senate</a:t>
            </a:r>
            <a:endParaRPr lang="en-US" altLang="en-US" dirty="0">
              <a:cs typeface="Tahoma"/>
            </a:endParaRPr>
          </a:p>
        </p:txBody>
      </p:sp>
      <p:pic>
        <p:nvPicPr>
          <p:cNvPr id="3" name="Content Placeholder 2" descr="AMGOV14U_Table11.02b.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006" t="7590" r="-5745" b="13209"/>
          <a:stretch/>
        </p:blip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MGOV14U_FIG11.08.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796" t="7382" r="1796" b="7382"/>
          <a:stretch/>
        </p:blipFill>
        <p:spPr>
          <a:xfrm>
            <a:off x="2917511" y="1737895"/>
            <a:ext cx="3308978" cy="4388268"/>
          </a:xfrm>
        </p:spPr>
      </p:pic>
      <p:sp>
        <p:nvSpPr>
          <p:cNvPr id="101378" name="Title 3"/>
          <p:cNvSpPr>
            <a:spLocks noGrp="1"/>
          </p:cNvSpPr>
          <p:nvPr>
            <p:ph type="title"/>
          </p:nvPr>
        </p:nvSpPr>
        <p:spPr/>
        <p:txBody>
          <a:bodyPr/>
          <a:lstStyle/>
          <a:p>
            <a:pPr eaLnBrk="1" hangingPunct="1"/>
            <a:r>
              <a:rPr lang="en-US" altLang="en-US" dirty="0">
                <a:cs typeface="Tahoma"/>
              </a:rPr>
              <a:t>Vote Shifts between </a:t>
            </a:r>
            <a:br>
              <a:rPr lang="en-US" altLang="en-US" dirty="0">
                <a:cs typeface="Tahoma"/>
              </a:rPr>
            </a:br>
            <a:r>
              <a:rPr lang="en-US" altLang="en-US" dirty="0">
                <a:cs typeface="Tahoma"/>
              </a:rPr>
              <a:t>2012 and </a:t>
            </a:r>
            <a:r>
              <a:rPr lang="en-US" altLang="en-US" dirty="0" smtClean="0">
                <a:cs typeface="Tahoma"/>
              </a:rPr>
              <a:t>2016</a:t>
            </a:r>
            <a:endParaRPr lang="en-US" altLang="en-US" dirty="0">
              <a:cs typeface="Tahom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dirty="0">
                <a:cs typeface="Tahoma"/>
              </a:rPr>
              <a:t>Who Votes? Electoral Composition</a:t>
            </a:r>
          </a:p>
        </p:txBody>
      </p:sp>
      <p:sp>
        <p:nvSpPr>
          <p:cNvPr id="11267" name="Content Placeholder 4"/>
          <p:cNvSpPr>
            <a:spLocks noGrp="1"/>
          </p:cNvSpPr>
          <p:nvPr>
            <p:ph idx="1"/>
          </p:nvPr>
        </p:nvSpPr>
        <p:spPr/>
        <p:txBody>
          <a:bodyPr/>
          <a:lstStyle/>
          <a:p>
            <a:pPr eaLnBrk="1" hangingPunct="1"/>
            <a:r>
              <a:rPr lang="en-US" altLang="en-US" dirty="0">
                <a:cs typeface="Tahoma"/>
              </a:rPr>
              <a:t>In June 2013, in </a:t>
            </a:r>
            <a:r>
              <a:rPr lang="en-US" altLang="en-US" i="1" dirty="0">
                <a:cs typeface="Tahoma"/>
              </a:rPr>
              <a:t>Shelby County v. Holder</a:t>
            </a:r>
            <a:r>
              <a:rPr lang="en-US" altLang="en-US" dirty="0">
                <a:cs typeface="Tahoma"/>
              </a:rPr>
              <a:t>, the Supreme Court struck down a provision of the Voting Rights Act requiring some jurisdictions to seek </a:t>
            </a:r>
            <a:r>
              <a:rPr lang="ja-JP" altLang="en-US" dirty="0">
                <a:cs typeface="Tahoma"/>
              </a:rPr>
              <a:t>“</a:t>
            </a:r>
            <a:r>
              <a:rPr lang="en-US" altLang="ja-JP" dirty="0">
                <a:cs typeface="Tahoma"/>
              </a:rPr>
              <a:t>pre-clearance</a:t>
            </a:r>
            <a:r>
              <a:rPr lang="ja-JP" altLang="en-US" dirty="0">
                <a:cs typeface="Tahoma"/>
              </a:rPr>
              <a:t>”</a:t>
            </a:r>
            <a:r>
              <a:rPr lang="en-US" altLang="ja-JP" dirty="0">
                <a:cs typeface="Tahoma"/>
              </a:rPr>
              <a:t> for new voting </a:t>
            </a:r>
            <a:r>
              <a:rPr lang="en-US" altLang="ja-JP" dirty="0" smtClean="0">
                <a:cs typeface="Tahoma"/>
              </a:rPr>
              <a:t>restrictions</a:t>
            </a:r>
            <a:endParaRPr lang="en-US" altLang="ja-JP" dirty="0">
              <a:cs typeface="Tahoma"/>
            </a:endParaRPr>
          </a:p>
          <a:p>
            <a:pPr eaLnBrk="1" hangingPunct="1"/>
            <a:r>
              <a:rPr lang="en-US" altLang="en-US" dirty="0">
                <a:cs typeface="Tahoma"/>
              </a:rPr>
              <a:t>The change effectively gives many jurisdictions the power to impose new voting </a:t>
            </a:r>
            <a:r>
              <a:rPr lang="en-US" altLang="en-US" dirty="0" smtClean="0">
                <a:cs typeface="Tahoma"/>
              </a:rPr>
              <a:t>restrictions</a:t>
            </a:r>
            <a:endParaRPr lang="en-US" altLang="en-US" dirty="0">
              <a:cs typeface="Tahom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p:txBody>
          <a:bodyPr/>
          <a:lstStyle/>
          <a:p>
            <a:pPr eaLnBrk="1" hangingPunct="1"/>
            <a:r>
              <a:rPr lang="en-US" altLang="en-US">
                <a:cs typeface="Tahoma"/>
              </a:rPr>
              <a:t>Elections and Accountability</a:t>
            </a:r>
          </a:p>
        </p:txBody>
      </p:sp>
      <p:sp>
        <p:nvSpPr>
          <p:cNvPr id="103427" name="Content Placeholder 4"/>
          <p:cNvSpPr>
            <a:spLocks noGrp="1"/>
          </p:cNvSpPr>
          <p:nvPr>
            <p:ph idx="1"/>
          </p:nvPr>
        </p:nvSpPr>
        <p:spPr/>
        <p:txBody>
          <a:bodyPr>
            <a:normAutofit fontScale="92500"/>
          </a:bodyPr>
          <a:lstStyle/>
          <a:p>
            <a:pPr eaLnBrk="1" hangingPunct="1"/>
            <a:r>
              <a:rPr lang="en-US" altLang="en-US" dirty="0">
                <a:cs typeface="Tahoma"/>
              </a:rPr>
              <a:t>The last several elections demonstrate the link between elections and </a:t>
            </a:r>
            <a:r>
              <a:rPr lang="en-US" altLang="en-US" dirty="0" smtClean="0">
                <a:cs typeface="Tahoma"/>
              </a:rPr>
              <a:t>accountability</a:t>
            </a:r>
            <a:endParaRPr lang="en-US" altLang="en-US" dirty="0">
              <a:cs typeface="Tahoma"/>
            </a:endParaRPr>
          </a:p>
          <a:p>
            <a:pPr lvl="1" eaLnBrk="1" hangingPunct="1"/>
            <a:r>
              <a:rPr lang="en-US" altLang="en-US" dirty="0">
                <a:cs typeface="Tahoma"/>
              </a:rPr>
              <a:t>Voters angry with Bush and concerned about the economy punished Republicans in 2008 and rewarded Obama for progress in </a:t>
            </a:r>
            <a:r>
              <a:rPr lang="en-US" altLang="en-US" dirty="0" smtClean="0">
                <a:cs typeface="Tahoma"/>
              </a:rPr>
              <a:t>2012</a:t>
            </a:r>
            <a:endParaRPr lang="en-US" altLang="en-US" dirty="0">
              <a:cs typeface="Tahoma"/>
            </a:endParaRPr>
          </a:p>
          <a:p>
            <a:pPr lvl="1" eaLnBrk="1" hangingPunct="1"/>
            <a:r>
              <a:rPr lang="en-US" altLang="en-US" dirty="0">
                <a:cs typeface="Tahoma"/>
              </a:rPr>
              <a:t>Lack of economic progress in the </a:t>
            </a:r>
            <a:r>
              <a:rPr lang="en-US" altLang="en-US" dirty="0" smtClean="0">
                <a:cs typeface="Tahoma"/>
              </a:rPr>
              <a:t>Rust Belt led </a:t>
            </a:r>
            <a:r>
              <a:rPr lang="en-US" altLang="en-US" dirty="0">
                <a:cs typeface="Tahoma"/>
              </a:rPr>
              <a:t>some of these voters to shift to Trump in </a:t>
            </a:r>
            <a:r>
              <a:rPr lang="en-US" altLang="en-US" dirty="0" smtClean="0">
                <a:cs typeface="Tahoma"/>
              </a:rPr>
              <a:t>2016</a:t>
            </a:r>
            <a:endParaRPr lang="en-US" altLang="en-US" dirty="0">
              <a:cs typeface="Tahoma"/>
            </a:endParaRPr>
          </a:p>
          <a:p>
            <a:pPr eaLnBrk="1" hangingPunct="1"/>
            <a:r>
              <a:rPr lang="en-US" altLang="en-US" dirty="0">
                <a:cs typeface="Tahoma"/>
              </a:rPr>
              <a:t>It is clear that voters are using elections to hold elected officials </a:t>
            </a:r>
            <a:r>
              <a:rPr lang="en-US" altLang="en-US" dirty="0" smtClean="0">
                <a:cs typeface="Tahoma"/>
              </a:rPr>
              <a:t>accountable</a:t>
            </a:r>
            <a:endParaRPr lang="en-US" altLang="en-US" dirty="0">
              <a:cs typeface="Tahom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106851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Control of Elections and Voter ID Laws</a:t>
            </a:r>
            <a:endParaRPr lang="en-US" dirty="0"/>
          </a:p>
        </p:txBody>
      </p:sp>
      <p:pic>
        <p:nvPicPr>
          <p:cNvPr id="4" name="Content Placeholder 3" descr="AMGOV14U_Photo11.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 r="3990" b="-3991"/>
          <a:stretch/>
        </p:blipFill>
        <p:spPr/>
      </p:pic>
    </p:spTree>
    <p:extLst>
      <p:ext uri="{BB962C8B-B14F-4D97-AF65-F5344CB8AC3E}">
        <p14:creationId xmlns:p14="http://schemas.microsoft.com/office/powerpoint/2010/main" val="4199780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Timeplot</a:t>
            </a:r>
            <a:r>
              <a:rPr lang="en-US" dirty="0" smtClean="0"/>
              <a:t>: The Growth of the American Electorate</a:t>
            </a:r>
            <a:endParaRPr lang="en-US" dirty="0"/>
          </a:p>
        </p:txBody>
      </p:sp>
      <p:pic>
        <p:nvPicPr>
          <p:cNvPr id="4" name="Content Placeholder 3" descr="AMGOV14U_UNFIG11.01.jpg"/>
          <p:cNvPicPr>
            <a:picLocks noGrp="1" noChangeAspect="1"/>
          </p:cNvPicPr>
          <p:nvPr>
            <p:ph idx="1"/>
          </p:nvPr>
        </p:nvPicPr>
        <p:blipFill>
          <a:blip r:embed="rId3">
            <a:extLst>
              <a:ext uri="{28A0092B-C50C-407E-A947-70E740481C1C}">
                <a14:useLocalDpi xmlns:a14="http://schemas.microsoft.com/office/drawing/2010/main" val="0"/>
              </a:ext>
            </a:extLst>
          </a:blip>
          <a:srcRect t="-20019" b="-20019"/>
          <a:stretch>
            <a:fillRect/>
          </a:stretch>
        </p:blipFill>
        <p:spPr/>
      </p:pic>
    </p:spTree>
    <p:extLst>
      <p:ext uri="{BB962C8B-B14F-4D97-AF65-F5344CB8AC3E}">
        <p14:creationId xmlns:p14="http://schemas.microsoft.com/office/powerpoint/2010/main" val="3282351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Economic Influence on </a:t>
            </a:r>
            <a:r>
              <a:rPr lang="en-US" smtClean="0"/>
              <a:t>Election Polls 1</a:t>
            </a:r>
            <a:endParaRPr lang="en-US" dirty="0"/>
          </a:p>
        </p:txBody>
      </p:sp>
      <p:pic>
        <p:nvPicPr>
          <p:cNvPr id="6" name="Content Placeholder 3" descr="AMGOV14U_UNFIG10.03.jpg"/>
          <p:cNvPicPr>
            <a:picLocks noGrp="1" noChangeAspect="1"/>
          </p:cNvPicPr>
          <p:nvPr>
            <p:ph idx="1"/>
          </p:nvPr>
        </p:nvPicPr>
        <p:blipFill>
          <a:blip r:embed="rId3">
            <a:extLst>
              <a:ext uri="{28A0092B-C50C-407E-A947-70E740481C1C}">
                <a14:useLocalDpi xmlns:a14="http://schemas.microsoft.com/office/drawing/2010/main" val="0"/>
              </a:ext>
            </a:extLst>
          </a:blip>
          <a:srcRect l="-13405" r="-13405"/>
          <a:stretch>
            <a:fillRect/>
          </a:stretch>
        </p:blipFill>
        <p:spPr>
          <a:xfrm>
            <a:off x="457200" y="1737895"/>
            <a:ext cx="8229600" cy="4388268"/>
          </a:xfrm>
        </p:spPr>
      </p:pic>
    </p:spTree>
    <p:extLst>
      <p:ext uri="{BB962C8B-B14F-4D97-AF65-F5344CB8AC3E}">
        <p14:creationId xmlns:p14="http://schemas.microsoft.com/office/powerpoint/2010/main" val="35158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GOV14U_UNFIG11.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379" t="1585" r="-13258" b="27512"/>
          <a:stretch/>
        </p:blipFill>
        <p:spPr/>
      </p:pic>
      <p:sp>
        <p:nvSpPr>
          <p:cNvPr id="6" name="Title 1"/>
          <p:cNvSpPr>
            <a:spLocks noGrp="1"/>
          </p:cNvSpPr>
          <p:nvPr>
            <p:ph type="title"/>
          </p:nvPr>
        </p:nvSpPr>
        <p:spPr/>
        <p:txBody>
          <a:bodyPr/>
          <a:lstStyle/>
          <a:p>
            <a:r>
              <a:rPr lang="en-US" dirty="0" smtClean="0"/>
              <a:t>Analyzing the Evidence: Economic Influence on Election Polls 2</a:t>
            </a:r>
            <a:endParaRPr lang="en-US" dirty="0"/>
          </a:p>
        </p:txBody>
      </p:sp>
    </p:spTree>
    <p:extLst>
      <p:ext uri="{BB962C8B-B14F-4D97-AF65-F5344CB8AC3E}">
        <p14:creationId xmlns:p14="http://schemas.microsoft.com/office/powerpoint/2010/main" val="3089237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307120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a:t>
            </a:r>
            <a:endParaRPr lang="en-US" altLang="en-US" dirty="0">
              <a:cs typeface="Tahoma"/>
            </a:endParaRPr>
          </a:p>
        </p:txBody>
      </p:sp>
      <p:sp>
        <p:nvSpPr>
          <p:cNvPr id="5" name="Content Placeholder 4"/>
          <p:cNvSpPr>
            <a:spLocks noGrp="1"/>
          </p:cNvSpPr>
          <p:nvPr>
            <p:ph idx="1"/>
          </p:nvPr>
        </p:nvSpPr>
        <p:spPr/>
        <p:txBody>
          <a:bodyPr rtlCol="0">
            <a:normAutofit/>
          </a:bodyPr>
          <a:lstStyle/>
          <a:p>
            <a:pPr marL="0" indent="0" eaLnBrk="1" fontAlgn="auto" hangingPunct="1">
              <a:spcAft>
                <a:spcPts val="0"/>
              </a:spcAft>
              <a:buFont typeface="Arial"/>
              <a:buNone/>
              <a:defRPr/>
            </a:pPr>
            <a:r>
              <a:rPr lang="en-US" dirty="0" smtClean="0">
                <a:cs typeface="Tahoma"/>
              </a:rPr>
              <a:t>Should voters be required to provide government-issued identification in order to vote?</a:t>
            </a:r>
          </a:p>
          <a:p>
            <a:pPr marL="0" indent="0" eaLnBrk="1" fontAlgn="auto" hangingPunct="1">
              <a:spcAft>
                <a:spcPts val="0"/>
              </a:spcAft>
              <a:buFont typeface="Arial"/>
              <a:buNone/>
              <a:defRPr/>
            </a:pPr>
            <a:endParaRPr lang="en-US" sz="2400" dirty="0">
              <a:cs typeface="Tahoma"/>
            </a:endParaRPr>
          </a:p>
          <a:p>
            <a:pPr marL="514350" indent="-514350" eaLnBrk="1" fontAlgn="auto" hangingPunct="1">
              <a:spcAft>
                <a:spcPts val="0"/>
              </a:spcAft>
              <a:buClrTx/>
              <a:buFont typeface="Arial"/>
              <a:buAutoNum type="alphaUcPeriod"/>
              <a:defRPr/>
            </a:pPr>
            <a:r>
              <a:rPr lang="en-US" dirty="0" smtClean="0">
                <a:cs typeface="Tahoma"/>
              </a:rPr>
              <a:t>yes</a:t>
            </a:r>
          </a:p>
          <a:p>
            <a:pPr marL="514350" indent="-514350" eaLnBrk="1" fontAlgn="auto" hangingPunct="1">
              <a:spcAft>
                <a:spcPts val="0"/>
              </a:spcAft>
              <a:buClrTx/>
              <a:buFont typeface="Arial"/>
              <a:buAutoNum type="alphaUcPeriod"/>
              <a:defRPr/>
            </a:pPr>
            <a:r>
              <a:rPr lang="en-US" dirty="0" smtClean="0">
                <a:cs typeface="Tahoma"/>
              </a:rPr>
              <a:t>no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dirty="0">
                <a:cs typeface="Tahoma"/>
              </a:rPr>
              <a:t>Voter Turnout Is Low in the United </a:t>
            </a:r>
            <a:r>
              <a:rPr lang="en-US" altLang="en-US" dirty="0" smtClean="0">
                <a:cs typeface="Tahoma"/>
              </a:rPr>
              <a:t>States</a:t>
            </a:r>
            <a:endParaRPr lang="en-US" altLang="en-US" dirty="0">
              <a:cs typeface="Tahoma"/>
            </a:endParaRPr>
          </a:p>
        </p:txBody>
      </p:sp>
      <p:pic>
        <p:nvPicPr>
          <p:cNvPr id="3" name="Content Placeholder 2" descr="AMGOV14U_FIG11.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163" t="12757" r="4163" b="12757"/>
          <a:stretch/>
        </p:blipFill>
        <p:spPr>
          <a:xfrm>
            <a:off x="1935760" y="1737895"/>
            <a:ext cx="5272480" cy="438826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cs typeface="Tahoma"/>
              </a:rPr>
              <a:t>Voter Turnout Is Lower </a:t>
            </a:r>
            <a:br>
              <a:rPr lang="en-US" altLang="en-US" dirty="0">
                <a:cs typeface="Tahoma"/>
              </a:rPr>
            </a:br>
            <a:r>
              <a:rPr lang="en-US" altLang="en-US" dirty="0">
                <a:cs typeface="Tahoma"/>
              </a:rPr>
              <a:t>than It Was a Century </a:t>
            </a:r>
            <a:r>
              <a:rPr lang="en-US" altLang="en-US" dirty="0" smtClean="0">
                <a:cs typeface="Tahoma"/>
              </a:rPr>
              <a:t>Ago</a:t>
            </a:r>
            <a:endParaRPr lang="en-US" altLang="en-US" dirty="0">
              <a:cs typeface="Tahoma"/>
            </a:endParaRPr>
          </a:p>
        </p:txBody>
      </p:sp>
      <p:pic>
        <p:nvPicPr>
          <p:cNvPr id="3" name="Content Placeholder 2" descr="AMGOV14U_FIG11.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380" t="11670" r="2591" b="18353"/>
          <a:stretch/>
        </p:blipFill>
        <p:spPr>
          <a:xfrm>
            <a:off x="1857158" y="1737895"/>
            <a:ext cx="5429684" cy="438826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dirty="0">
                <a:cs typeface="Tahoma"/>
              </a:rPr>
              <a:t>Voter Registration Is a Key Obstacle to Voting</a:t>
            </a:r>
          </a:p>
        </p:txBody>
      </p:sp>
      <p:sp>
        <p:nvSpPr>
          <p:cNvPr id="19459" name="Content Placeholder 4"/>
          <p:cNvSpPr>
            <a:spLocks noGrp="1"/>
          </p:cNvSpPr>
          <p:nvPr>
            <p:ph idx="1"/>
          </p:nvPr>
        </p:nvSpPr>
        <p:spPr/>
        <p:txBody>
          <a:bodyPr>
            <a:normAutofit lnSpcReduction="10000"/>
          </a:bodyPr>
          <a:lstStyle/>
          <a:p>
            <a:pPr eaLnBrk="1" hangingPunct="1"/>
            <a:r>
              <a:rPr lang="en-US" altLang="en-US" dirty="0">
                <a:cs typeface="Tahoma"/>
              </a:rPr>
              <a:t>Some voters do not vote on Election Day because they are not registered to </a:t>
            </a:r>
            <a:r>
              <a:rPr lang="en-US" altLang="en-US" dirty="0" smtClean="0">
                <a:cs typeface="Tahoma"/>
              </a:rPr>
              <a:t>vote</a:t>
            </a:r>
            <a:endParaRPr lang="en-US" altLang="en-US" dirty="0">
              <a:cs typeface="Tahoma"/>
            </a:endParaRPr>
          </a:p>
          <a:p>
            <a:pPr eaLnBrk="1" hangingPunct="1"/>
            <a:r>
              <a:rPr lang="en-US" altLang="en-US" dirty="0">
                <a:cs typeface="Tahoma"/>
              </a:rPr>
              <a:t>There are many reasons voters may not be registered to vote, but one common reason is that they have recently </a:t>
            </a:r>
            <a:r>
              <a:rPr lang="en-US" altLang="en-US" dirty="0" smtClean="0">
                <a:cs typeface="Tahoma"/>
              </a:rPr>
              <a:t>moved</a:t>
            </a:r>
            <a:endParaRPr lang="en-US" altLang="en-US" dirty="0">
              <a:cs typeface="Tahoma"/>
            </a:endParaRPr>
          </a:p>
          <a:p>
            <a:pPr eaLnBrk="1" hangingPunct="1"/>
            <a:r>
              <a:rPr lang="en-US" altLang="en-US" dirty="0">
                <a:cs typeface="Tahoma"/>
              </a:rPr>
              <a:t>One reason voter registration rates are lower among young people is because they move more often and are less likely to be registered where they currently </a:t>
            </a:r>
            <a:r>
              <a:rPr lang="en-US" altLang="en-US" dirty="0" smtClean="0">
                <a:cs typeface="Tahoma"/>
              </a:rPr>
              <a:t>live</a:t>
            </a:r>
            <a:endParaRPr lang="en-US" altLang="en-US" dirty="0">
              <a:cs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3563</TotalTime>
  <Words>4741</Words>
  <Application>Microsoft Office PowerPoint</Application>
  <PresentationFormat>On-screen Show (4:3)</PresentationFormat>
  <Paragraphs>358</Paragraphs>
  <Slides>56</Slides>
  <Notes>53</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Default Design</vt:lpstr>
      <vt:lpstr>2_Default Design</vt:lpstr>
      <vt:lpstr>1_Default Design</vt:lpstr>
      <vt:lpstr>American Government Power and Purpose</vt:lpstr>
      <vt:lpstr>Elections and Democracy</vt:lpstr>
      <vt:lpstr>Institutions of Elections</vt:lpstr>
      <vt:lpstr>Who Votes?: Electoral Composition</vt:lpstr>
      <vt:lpstr>Who Votes? Electoral Composition</vt:lpstr>
      <vt:lpstr>Clicker Question 1</vt:lpstr>
      <vt:lpstr>Voter Turnout Is Low in the United States</vt:lpstr>
      <vt:lpstr>Voter Turnout Is Lower  than It Was a Century Ago</vt:lpstr>
      <vt:lpstr>Voter Registration Is a Key Obstacle to Voting</vt:lpstr>
      <vt:lpstr>Demographic Differences in Voter Registration Rates, 2012</vt:lpstr>
      <vt:lpstr>How Americans Vote:  Ballot Access and Form</vt:lpstr>
      <vt:lpstr>Clicker Question 2</vt:lpstr>
      <vt:lpstr>Clicker Question 2 (Answer)</vt:lpstr>
      <vt:lpstr>Where Americans Vote: Electoral Districts</vt:lpstr>
      <vt:lpstr>Exceptions to One Person, One Vote</vt:lpstr>
      <vt:lpstr>The Effects of  Single-Member Districts</vt:lpstr>
      <vt:lpstr>Redistricting</vt:lpstr>
      <vt:lpstr>Congressional Redistricting</vt:lpstr>
      <vt:lpstr>Gerrymandering</vt:lpstr>
      <vt:lpstr>Fairness and Bias</vt:lpstr>
      <vt:lpstr>Racial Gerrymandering</vt:lpstr>
      <vt:lpstr>Criteria for Victory: What It Takes to Win</vt:lpstr>
      <vt:lpstr>Duverger’s Law</vt:lpstr>
      <vt:lpstr>Direct Democracy:  The Referendum and the Recall</vt:lpstr>
      <vt:lpstr>How Voters Decide: Voters and Nonvoters</vt:lpstr>
      <vt:lpstr>Clicker Question 3</vt:lpstr>
      <vt:lpstr>How Voters Decide: How to Vote</vt:lpstr>
      <vt:lpstr>Party Identification and the 2016 Presidential Election</vt:lpstr>
      <vt:lpstr>How Voters Decide: Issues</vt:lpstr>
      <vt:lpstr>Clicker Question 4</vt:lpstr>
      <vt:lpstr>Clicker Question 4 (Answer)</vt:lpstr>
      <vt:lpstr>Median Voter Theorem</vt:lpstr>
      <vt:lpstr>How Voters Decide: Candidates’ Characteristics 1</vt:lpstr>
      <vt:lpstr>How Voters Decide: Candidates’ Characteristics 2</vt:lpstr>
      <vt:lpstr>Clicker Question 5</vt:lpstr>
      <vt:lpstr>Clicker Question 5 (Answer)</vt:lpstr>
      <vt:lpstr>What It Takes to Win</vt:lpstr>
      <vt:lpstr>Campaign Organizations</vt:lpstr>
      <vt:lpstr>Campaign Tactics</vt:lpstr>
      <vt:lpstr>Campaign Finance Regulation</vt:lpstr>
      <vt:lpstr>Clicker Question 6</vt:lpstr>
      <vt:lpstr>Clicker Question 6 (Answer)</vt:lpstr>
      <vt:lpstr>Congressional Campaigns</vt:lpstr>
      <vt:lpstr>The 2016 Election</vt:lpstr>
      <vt:lpstr>The Electoral College in 2016 </vt:lpstr>
      <vt:lpstr>Political Parties in 2016: Unity and Division</vt:lpstr>
      <vt:lpstr>Congressional Election Results: House</vt:lpstr>
      <vt:lpstr>Congressional Election Results: Senate</vt:lpstr>
      <vt:lpstr>Vote Shifts between  2012 and 2016</vt:lpstr>
      <vt:lpstr>Elections and Accountability</vt:lpstr>
      <vt:lpstr>Additional Information</vt:lpstr>
      <vt:lpstr>Local Control of Elections and Voter ID Laws</vt:lpstr>
      <vt:lpstr>Timeplot: The Growth of the American Electorate</vt:lpstr>
      <vt:lpstr>Analyzing the Evidence: Economic Influence on Election Polls 1</vt:lpstr>
      <vt:lpstr>Analyzing the Evidence: Economic Influence on Election Polls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371</cp:revision>
  <dcterms:created xsi:type="dcterms:W3CDTF">2012-02-29T20:06:49Z</dcterms:created>
  <dcterms:modified xsi:type="dcterms:W3CDTF">2017-10-30T16:41:44Z</dcterms:modified>
</cp:coreProperties>
</file>