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2" r:id="rId2"/>
    <p:sldMasterId id="2147483702" r:id="rId3"/>
  </p:sldMasterIdLst>
  <p:notesMasterIdLst>
    <p:notesMasterId r:id="rId39"/>
  </p:notesMasterIdLst>
  <p:handoutMasterIdLst>
    <p:handoutMasterId r:id="rId40"/>
  </p:handoutMasterIdLst>
  <p:sldIdLst>
    <p:sldId id="342" r:id="rId4"/>
    <p:sldId id="317" r:id="rId5"/>
    <p:sldId id="257" r:id="rId6"/>
    <p:sldId id="292" r:id="rId7"/>
    <p:sldId id="264" r:id="rId8"/>
    <p:sldId id="268" r:id="rId9"/>
    <p:sldId id="318" r:id="rId10"/>
    <p:sldId id="297" r:id="rId11"/>
    <p:sldId id="299" r:id="rId12"/>
    <p:sldId id="266" r:id="rId13"/>
    <p:sldId id="270" r:id="rId14"/>
    <p:sldId id="319" r:id="rId15"/>
    <p:sldId id="320" r:id="rId16"/>
    <p:sldId id="334" r:id="rId17"/>
    <p:sldId id="335" r:id="rId18"/>
    <p:sldId id="321" r:id="rId19"/>
    <p:sldId id="327" r:id="rId20"/>
    <p:sldId id="298" r:id="rId21"/>
    <p:sldId id="336" r:id="rId22"/>
    <p:sldId id="272" r:id="rId23"/>
    <p:sldId id="301" r:id="rId24"/>
    <p:sldId id="322" r:id="rId25"/>
    <p:sldId id="328" r:id="rId26"/>
    <p:sldId id="300" r:id="rId27"/>
    <p:sldId id="323" r:id="rId28"/>
    <p:sldId id="302" r:id="rId29"/>
    <p:sldId id="277" r:id="rId30"/>
    <p:sldId id="309" r:id="rId31"/>
    <p:sldId id="329" r:id="rId32"/>
    <p:sldId id="331" r:id="rId33"/>
    <p:sldId id="344" r:id="rId34"/>
    <p:sldId id="338" r:id="rId35"/>
    <p:sldId id="339" r:id="rId36"/>
    <p:sldId id="340" r:id="rId37"/>
    <p:sldId id="343"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590">
          <p15:clr>
            <a:srgbClr val="A4A3A4"/>
          </p15:clr>
        </p15:guide>
        <p15:guide id="2" orient="horz" pos="791">
          <p15:clr>
            <a:srgbClr val="A4A3A4"/>
          </p15:clr>
        </p15:guide>
        <p15:guide id="3" orient="horz" pos="3479">
          <p15:clr>
            <a:srgbClr val="A4A3A4"/>
          </p15:clr>
        </p15:guide>
        <p15:guide id="4" orient="horz" pos="398">
          <p15:clr>
            <a:srgbClr val="A4A3A4"/>
          </p15:clr>
        </p15:guide>
        <p15:guide id="5" pos="2880">
          <p15:clr>
            <a:srgbClr val="A4A3A4"/>
          </p15:clr>
        </p15:guide>
        <p15:guide id="6" pos="3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ton, Ariel" initials="EA" lastIdx="1" clrIdx="0">
    <p:extLst/>
  </p:cmAuthor>
  <p:cmAuthor id="2" name="Eaton, Ariel" initials="EA [2]" lastIdx="1" clrIdx="1">
    <p:extLst/>
  </p:cmAuthor>
  <p:cmAuthor id="3" name="Eaton, Ariel" initials="EA [3]" lastIdx="1" clrIdx="2">
    <p:extLst/>
  </p:cmAuthor>
  <p:cmAuthor id="4" name="Eaton, Ariel" initials="EA [4]" lastIdx="1" clrIdx="3">
    <p:extLst/>
  </p:cmAuthor>
  <p:cmAuthor id="5" name="Eaton, Ariel" initials="EA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1"/>
    <p:restoredTop sz="64957" autoAdjust="0"/>
  </p:normalViewPr>
  <p:slideViewPr>
    <p:cSldViewPr snapToGrid="0" snapToObjects="1">
      <p:cViewPr>
        <p:scale>
          <a:sx n="79" d="100"/>
          <a:sy n="79" d="100"/>
        </p:scale>
        <p:origin x="-2562" y="-72"/>
      </p:cViewPr>
      <p:guideLst>
        <p:guide orient="horz" pos="590"/>
        <p:guide orient="horz" pos="791"/>
        <p:guide orient="horz" pos="3479"/>
        <p:guide orient="horz" pos="398"/>
        <p:guide pos="2880"/>
        <p:guide pos="37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5CA6F3-1073-474B-ADEF-6A96E5AAA123}" type="datetimeFigureOut">
              <a:rPr lang="en-US" smtClean="0"/>
              <a:t>10/9/2017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054B5E-2143-764E-952B-2E79C9CBB9DE}" type="slidenum">
              <a:rPr lang="en-US" smtClean="0"/>
              <a:t>‹#›</a:t>
            </a:fld>
            <a:endParaRPr lang="en-US"/>
          </a:p>
        </p:txBody>
      </p:sp>
    </p:spTree>
    <p:extLst>
      <p:ext uri="{BB962C8B-B14F-4D97-AF65-F5344CB8AC3E}">
        <p14:creationId xmlns:p14="http://schemas.microsoft.com/office/powerpoint/2010/main" val="1157727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B159B9C9-432F-9D46-8480-47DA26C11E0B}" type="datetime1">
              <a:rPr lang="en-US"/>
              <a:pPr>
                <a:defRPr/>
              </a:pPr>
              <a:t>10/9/2017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D9B65A22-BF4C-2D42-AA16-E894A17D4F19}" type="slidenum">
              <a:rPr lang="en-US" altLang="en-US"/>
              <a:pPr>
                <a:defRPr/>
              </a:pPr>
              <a:t>‹#›</a:t>
            </a:fld>
            <a:endParaRPr lang="en-US" altLang="en-US"/>
          </a:p>
        </p:txBody>
      </p:sp>
    </p:spTree>
    <p:extLst>
      <p:ext uri="{BB962C8B-B14F-4D97-AF65-F5344CB8AC3E}">
        <p14:creationId xmlns:p14="http://schemas.microsoft.com/office/powerpoint/2010/main" val="10824078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general public believes there is a lot of waste in government, and they are more inclined to believe that today than they did 50 years ago.</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BA49DD7-4D51-BD4A-968B-46FEF01F3ED8}" type="slidenum">
              <a:rPr lang="en-US" altLang="en-US"/>
              <a:pPr>
                <a:spcBef>
                  <a:spcPct val="0"/>
                </a:spcBef>
              </a:pPr>
              <a:t>2</a:t>
            </a:fld>
            <a:endParaRPr lang="en-US" altLang="en-US"/>
          </a:p>
        </p:txBody>
      </p:sp>
    </p:spTree>
    <p:extLst>
      <p:ext uri="{BB962C8B-B14F-4D97-AF65-F5344CB8AC3E}">
        <p14:creationId xmlns:p14="http://schemas.microsoft.com/office/powerpoint/2010/main" val="216137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9AAC12D-FA26-7440-B0A8-67787CD8B14E}" type="slidenum">
              <a:rPr lang="en-US" altLang="en-US"/>
              <a:pPr>
                <a:spcBef>
                  <a:spcPct val="0"/>
                </a:spcBef>
              </a:pPr>
              <a:t>11</a:t>
            </a:fld>
            <a:endParaRPr lang="en-US" altLang="en-US"/>
          </a:p>
        </p:txBody>
      </p:sp>
    </p:spTree>
    <p:extLst>
      <p:ext uri="{BB962C8B-B14F-4D97-AF65-F5344CB8AC3E}">
        <p14:creationId xmlns:p14="http://schemas.microsoft.com/office/powerpoint/2010/main" val="168983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Regulatory agencies have a lot of power for obvious reasons: they can enact rules that are effectively legislation by another name, which can severely limit individual and firm behavior affecting all manner of economic and social activity. Not surprisingly, there has been a lot of effort to curb regulatory independence in recent decades, both by presidents and by Congress through more strict scrutiny of executive appointments and through laws like the Negotiated Rulemaking Act.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78AC3CB-8D15-A94B-8E8F-74966B484E5B}" type="slidenum">
              <a:rPr lang="en-US" altLang="en-US"/>
              <a:pPr>
                <a:spcBef>
                  <a:spcPct val="0"/>
                </a:spcBef>
              </a:pPr>
              <a:t>12</a:t>
            </a:fld>
            <a:endParaRPr lang="en-US" altLang="en-US"/>
          </a:p>
        </p:txBody>
      </p:sp>
    </p:spTree>
    <p:extLst>
      <p:ext uri="{BB962C8B-B14F-4D97-AF65-F5344CB8AC3E}">
        <p14:creationId xmlns:p14="http://schemas.microsoft.com/office/powerpoint/2010/main" val="46312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Students and citizens generally think of TANF or food stamps when the term </a:t>
            </a:r>
            <a:r>
              <a:rPr lang="ja-JP" altLang="en-US" dirty="0"/>
              <a:t>“</a:t>
            </a:r>
            <a:r>
              <a:rPr lang="en-US" altLang="ja-JP" dirty="0"/>
              <a:t>welfare</a:t>
            </a:r>
            <a:r>
              <a:rPr lang="ja-JP" altLang="en-US" dirty="0"/>
              <a:t>”</a:t>
            </a:r>
            <a:r>
              <a:rPr lang="en-US" altLang="ja-JP" dirty="0"/>
              <a:t> is used, but popular programs benefiting the middle class and even the wealthy, such as Social Security, are the largest of the welfare programs.</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CF4F2C7-4B4B-6342-BB31-AB4484D3305B}" type="slidenum">
              <a:rPr lang="en-US" altLang="en-US"/>
              <a:pPr>
                <a:spcBef>
                  <a:spcPct val="0"/>
                </a:spcBef>
              </a:pPr>
              <a:t>13</a:t>
            </a:fld>
            <a:endParaRPr lang="en-US" altLang="en-US"/>
          </a:p>
        </p:txBody>
      </p:sp>
    </p:spTree>
    <p:extLst>
      <p:ext uri="{BB962C8B-B14F-4D97-AF65-F5344CB8AC3E}">
        <p14:creationId xmlns:p14="http://schemas.microsoft.com/office/powerpoint/2010/main" val="4005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 clientele agency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8AF6D40-65A6-5B45-816E-BCE73379BED0}" type="slidenum">
              <a:rPr lang="en-US" altLang="en-US"/>
              <a:pPr>
                <a:spcBef>
                  <a:spcPct val="0"/>
                </a:spcBef>
              </a:pPr>
              <a:t>14</a:t>
            </a:fld>
            <a:endParaRPr lang="en-US" altLang="en-US"/>
          </a:p>
        </p:txBody>
      </p:sp>
    </p:spTree>
    <p:extLst>
      <p:ext uri="{BB962C8B-B14F-4D97-AF65-F5344CB8AC3E}">
        <p14:creationId xmlns:p14="http://schemas.microsoft.com/office/powerpoint/2010/main" val="365672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 clientele agency</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127D436-EE47-174C-A8F9-A232B29C9431}" type="slidenum">
              <a:rPr lang="en-US" altLang="en-US"/>
              <a:pPr>
                <a:spcBef>
                  <a:spcPct val="0"/>
                </a:spcBef>
              </a:pPr>
              <a:t>15</a:t>
            </a:fld>
            <a:endParaRPr lang="en-US" altLang="en-US"/>
          </a:p>
        </p:txBody>
      </p:sp>
    </p:spTree>
    <p:extLst>
      <p:ext uri="{BB962C8B-B14F-4D97-AF65-F5344CB8AC3E}">
        <p14:creationId xmlns:p14="http://schemas.microsoft.com/office/powerpoint/2010/main" val="345920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E. </a:t>
            </a:r>
            <a:r>
              <a:rPr lang="en-US" altLang="en-US" b="1" dirty="0" smtClean="0"/>
              <a:t>All of these are correct.</a:t>
            </a:r>
            <a:endParaRPr lang="en-US" altLang="en-US" b="1" dirty="0"/>
          </a:p>
          <a:p>
            <a:pPr eaLnBrk="1" hangingPunct="1">
              <a:spcBef>
                <a:spcPct val="0"/>
              </a:spcBef>
            </a:pPr>
            <a:endParaRPr lang="en-US" altLang="en-US" b="1" dirty="0"/>
          </a:p>
          <a:p>
            <a:pPr eaLnBrk="1" hangingPunct="1">
              <a:spcBef>
                <a:spcPct val="0"/>
              </a:spcBef>
            </a:pPr>
            <a:r>
              <a:rPr lang="en-US" altLang="en-US" dirty="0"/>
              <a:t>The bureaucracy has many masters, including internal audits and self-regulating controls.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37B5468-663E-E54D-AFEA-3983A6FCCB2B}" type="slidenum">
              <a:rPr lang="en-US" altLang="en-US"/>
              <a:pPr>
                <a:spcBef>
                  <a:spcPct val="0"/>
                </a:spcBef>
              </a:pPr>
              <a:t>16</a:t>
            </a:fld>
            <a:endParaRPr lang="en-US" altLang="en-US"/>
          </a:p>
        </p:txBody>
      </p:sp>
    </p:spTree>
    <p:extLst>
      <p:ext uri="{BB962C8B-B14F-4D97-AF65-F5344CB8AC3E}">
        <p14:creationId xmlns:p14="http://schemas.microsoft.com/office/powerpoint/2010/main" val="22374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E. </a:t>
            </a:r>
            <a:r>
              <a:rPr lang="en-US" altLang="en-US" b="1" dirty="0" smtClean="0"/>
              <a:t>All of these are correct.</a:t>
            </a:r>
            <a:endParaRPr lang="en-US" altLang="en-US" b="1" dirty="0"/>
          </a:p>
          <a:p>
            <a:pPr eaLnBrk="1" hangingPunct="1">
              <a:spcBef>
                <a:spcPct val="0"/>
              </a:spcBef>
            </a:pPr>
            <a:endParaRPr lang="en-US" altLang="en-US" b="1" dirty="0"/>
          </a:p>
          <a:p>
            <a:pPr eaLnBrk="1" hangingPunct="1">
              <a:spcBef>
                <a:spcPct val="0"/>
              </a:spcBef>
            </a:pPr>
            <a:r>
              <a:rPr lang="en-US" altLang="en-US" dirty="0"/>
              <a:t>The bureaucracy has many masters, including internal audits and self-regulating controls.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F45FB4F-BA16-874B-8250-9174160CAEEF}" type="slidenum">
              <a:rPr lang="en-US" altLang="en-US"/>
              <a:pPr>
                <a:spcBef>
                  <a:spcPct val="0"/>
                </a:spcBef>
              </a:pPr>
              <a:t>17</a:t>
            </a:fld>
            <a:endParaRPr lang="en-US" altLang="en-US"/>
          </a:p>
        </p:txBody>
      </p:sp>
    </p:spTree>
    <p:extLst>
      <p:ext uri="{BB962C8B-B14F-4D97-AF65-F5344CB8AC3E}">
        <p14:creationId xmlns:p14="http://schemas.microsoft.com/office/powerpoint/2010/main" val="200002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Video:</a:t>
            </a:r>
          </a:p>
          <a:p>
            <a:pPr eaLnBrk="1" hangingPunct="1">
              <a:spcBef>
                <a:spcPct val="0"/>
              </a:spcBef>
            </a:pPr>
            <a:r>
              <a:rPr lang="en-US" altLang="en-US" dirty="0"/>
              <a:t>In this video clip, Stephen Colbert interviews Michael Brown, the former director of FEMA, about six months after he was fired for his poor handling of FEMA’s response to Hurricane Katrina: http://</a:t>
            </a:r>
            <a:r>
              <a:rPr lang="en-US" altLang="en-US" dirty="0" err="1"/>
              <a:t>www.cc.com</a:t>
            </a:r>
            <a:r>
              <a:rPr lang="en-US" altLang="en-US" dirty="0"/>
              <a:t>/video-clips/</a:t>
            </a:r>
            <a:r>
              <a:rPr lang="en-US" altLang="en-US" dirty="0" err="1"/>
              <a:t>tyfnef</a:t>
            </a:r>
            <a:r>
              <a:rPr lang="en-US" altLang="en-US" dirty="0"/>
              <a:t>/the-</a:t>
            </a:r>
            <a:r>
              <a:rPr lang="en-US" altLang="en-US" dirty="0" err="1"/>
              <a:t>colbert</a:t>
            </a:r>
            <a:r>
              <a:rPr lang="en-US" altLang="en-US" dirty="0"/>
              <a:t>-report-</a:t>
            </a:r>
            <a:r>
              <a:rPr lang="en-US" altLang="en-US" dirty="0" err="1"/>
              <a:t>michael</a:t>
            </a:r>
            <a:r>
              <a:rPr lang="en-US" altLang="en-US" dirty="0"/>
              <a:t>-brown. The interview is a good study of the problem of bureaucratic motivation, among other bureaucratic issues.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41D9F82-723F-B141-B99C-C8B2E3CBF732}" type="slidenum">
              <a:rPr lang="en-US" altLang="en-US"/>
              <a:pPr>
                <a:spcBef>
                  <a:spcPct val="0"/>
                </a:spcBef>
              </a:pPr>
              <a:t>18</a:t>
            </a:fld>
            <a:endParaRPr lang="en-US" altLang="en-US"/>
          </a:p>
        </p:txBody>
      </p:sp>
    </p:spTree>
    <p:extLst>
      <p:ext uri="{BB962C8B-B14F-4D97-AF65-F5344CB8AC3E}">
        <p14:creationId xmlns:p14="http://schemas.microsoft.com/office/powerpoint/2010/main" val="3555077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BB4F281-582C-CA45-B986-16D090D23516}" type="slidenum">
              <a:rPr lang="en-US" altLang="en-US"/>
              <a:pPr>
                <a:spcBef>
                  <a:spcPct val="0"/>
                </a:spcBef>
              </a:pPr>
              <a:t>19</a:t>
            </a:fld>
            <a:endParaRPr lang="en-US" altLang="en-US"/>
          </a:p>
        </p:txBody>
      </p:sp>
    </p:spTree>
    <p:extLst>
      <p:ext uri="{BB962C8B-B14F-4D97-AF65-F5344CB8AC3E}">
        <p14:creationId xmlns:p14="http://schemas.microsoft.com/office/powerpoint/2010/main" val="280162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CCDAEAE-3F53-144E-B412-CA4E13FB9237}" type="slidenum">
              <a:rPr lang="en-US" altLang="en-US"/>
              <a:pPr>
                <a:spcBef>
                  <a:spcPct val="0"/>
                </a:spcBef>
              </a:pPr>
              <a:t>20</a:t>
            </a:fld>
            <a:endParaRPr lang="en-US" altLang="en-US"/>
          </a:p>
        </p:txBody>
      </p:sp>
    </p:spTree>
    <p:extLst>
      <p:ext uri="{BB962C8B-B14F-4D97-AF65-F5344CB8AC3E}">
        <p14:creationId xmlns:p14="http://schemas.microsoft.com/office/powerpoint/2010/main" val="145219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Helping students to understand the pejorative use of the term </a:t>
            </a:r>
            <a:r>
              <a:rPr lang="ja-JP" altLang="en-US" dirty="0"/>
              <a:t>“</a:t>
            </a:r>
            <a:r>
              <a:rPr lang="en-US" altLang="ja-JP" dirty="0"/>
              <a:t>bureaucracy</a:t>
            </a:r>
            <a:r>
              <a:rPr lang="ja-JP" altLang="en-US" dirty="0"/>
              <a:t>”</a:t>
            </a:r>
            <a:r>
              <a:rPr lang="en-US" altLang="ja-JP" dirty="0"/>
              <a:t> is as simple as asking them about their experiences with their local DMV. A frequent complaint is that lines are too long, forms are overly complex, and DMV workers are unfriendly and cold. Summing all this up, people will say the DMV is </a:t>
            </a:r>
            <a:r>
              <a:rPr lang="ja-JP" altLang="en-US" dirty="0"/>
              <a:t>“</a:t>
            </a:r>
            <a:r>
              <a:rPr lang="en-US" altLang="ja-JP" dirty="0"/>
              <a:t>just too bureaucratic.</a:t>
            </a:r>
            <a:r>
              <a:rPr lang="ja-JP" altLang="en-US" dirty="0"/>
              <a:t>”</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DE9FCE-786E-BD42-9235-DFFF8CB1A340}" type="slidenum">
              <a:rPr lang="en-US" altLang="en-US"/>
              <a:pPr>
                <a:spcBef>
                  <a:spcPct val="0"/>
                </a:spcBef>
              </a:pPr>
              <a:t>3</a:t>
            </a:fld>
            <a:endParaRPr lang="en-US" altLang="en-US"/>
          </a:p>
        </p:txBody>
      </p:sp>
    </p:spTree>
    <p:extLst>
      <p:ext uri="{BB962C8B-B14F-4D97-AF65-F5344CB8AC3E}">
        <p14:creationId xmlns:p14="http://schemas.microsoft.com/office/powerpoint/2010/main" val="874279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489A08A-F5FC-4E4F-A88C-D01A97D064AF}" type="slidenum">
              <a:rPr lang="en-US" altLang="en-US"/>
              <a:pPr>
                <a:spcBef>
                  <a:spcPct val="0"/>
                </a:spcBef>
              </a:pPr>
              <a:t>21</a:t>
            </a:fld>
            <a:endParaRPr lang="en-US" altLang="en-US"/>
          </a:p>
        </p:txBody>
      </p:sp>
    </p:spTree>
    <p:extLst>
      <p:ext uri="{BB962C8B-B14F-4D97-AF65-F5344CB8AC3E}">
        <p14:creationId xmlns:p14="http://schemas.microsoft.com/office/powerpoint/2010/main" val="127008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text discusses the distinction between police-patrol and fire-alarm oversight on p. 318 and also highlights other ways Congress seeks to exercise oversight of the bureaucracy in the Analyzing the Evidence box. These are important concepts and can be used to help students to understand that there is likely a greater degree of oversight and accountability for bureaucracy than they might otherwise believe. A recent high-profile controversy that led to congressional oversight and investigations was the attack on the American Embassy in Benghazi. Ultimately, the former Secretary of State, Hillary Clinton, was called before the Congress.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646EFDD-5F23-F54A-82F0-EEC6FC41BF79}" type="slidenum">
              <a:rPr lang="en-US" altLang="en-US"/>
              <a:pPr>
                <a:spcBef>
                  <a:spcPct val="0"/>
                </a:spcBef>
              </a:pPr>
              <a:t>22</a:t>
            </a:fld>
            <a:endParaRPr lang="en-US" altLang="en-US"/>
          </a:p>
        </p:txBody>
      </p:sp>
    </p:spTree>
    <p:extLst>
      <p:ext uri="{BB962C8B-B14F-4D97-AF65-F5344CB8AC3E}">
        <p14:creationId xmlns:p14="http://schemas.microsoft.com/office/powerpoint/2010/main" val="3245670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Devolution, by definition, means greater local control and greater variation in policy among states and localities. There are obvious advantages and disadvantages to this policy. But, as a means of downsizing, it simply passes the onus of paying for government and employment of bureaucrats on to the states. Indeed, government employment at the local level has risen dramatically in recent decades, as the greatest areas of government employment (education, health care, and prisons) are managed at the state and local levels.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4B98D25-94C8-264E-83CD-DA58804A6454}" type="slidenum">
              <a:rPr lang="en-US" altLang="en-US"/>
              <a:pPr>
                <a:spcBef>
                  <a:spcPct val="0"/>
                </a:spcBef>
              </a:pPr>
              <a:t>23</a:t>
            </a:fld>
            <a:endParaRPr lang="en-US" altLang="en-US"/>
          </a:p>
        </p:txBody>
      </p:sp>
    </p:spTree>
    <p:extLst>
      <p:ext uri="{BB962C8B-B14F-4D97-AF65-F5344CB8AC3E}">
        <p14:creationId xmlns:p14="http://schemas.microsoft.com/office/powerpoint/2010/main" val="1976805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federal civilian workforce as a percentage of the total workforce has actually declined over time. While many Americans believe government is too big, the reality is that federal spending has risen (see next slide), while the federal workforce is not substantially larger.</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EC21F5E-D187-2047-9569-A5A445816DF8}" type="slidenum">
              <a:rPr lang="en-US" altLang="en-US"/>
              <a:pPr>
                <a:spcBef>
                  <a:spcPct val="0"/>
                </a:spcBef>
              </a:pPr>
              <a:t>24</a:t>
            </a:fld>
            <a:endParaRPr lang="en-US" altLang="en-US"/>
          </a:p>
        </p:txBody>
      </p:sp>
    </p:spTree>
    <p:extLst>
      <p:ext uri="{BB962C8B-B14F-4D97-AF65-F5344CB8AC3E}">
        <p14:creationId xmlns:p14="http://schemas.microsoft.com/office/powerpoint/2010/main" val="143256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Federal spending has gone up in recent years, although federal spending as a percentage of GDP is expected to come back down to a historically stable level in the next few years. However, the growth in federal spending is concentrated in entitlement spending (Social Security, Medicare, Medicaid), defense spending, and interest on the national debt. These are all categories that most Americans would rather not reduce.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412F8E5-C84C-864A-B416-749E39059071}" type="slidenum">
              <a:rPr lang="en-US" altLang="en-US"/>
              <a:pPr>
                <a:spcBef>
                  <a:spcPct val="0"/>
                </a:spcBef>
              </a:pPr>
              <a:t>25</a:t>
            </a:fld>
            <a:endParaRPr lang="en-US" altLang="en-US"/>
          </a:p>
        </p:txBody>
      </p:sp>
    </p:spTree>
    <p:extLst>
      <p:ext uri="{BB962C8B-B14F-4D97-AF65-F5344CB8AC3E}">
        <p14:creationId xmlns:p14="http://schemas.microsoft.com/office/powerpoint/2010/main" val="237344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drop in government employment at the state and local level after the economic downturn of </a:t>
            </a:r>
            <a:r>
              <a:rPr lang="en-US" altLang="en-US" dirty="0" smtClean="0"/>
              <a:t>2008</a:t>
            </a:r>
            <a:r>
              <a:rPr lang="en-US" sz="1200" kern="1200" dirty="0" smtClean="0">
                <a:solidFill>
                  <a:schemeClr val="tx1"/>
                </a:solidFill>
                <a:effectLst/>
                <a:latin typeface="+mn-lt"/>
                <a:ea typeface="ＭＳ Ｐゴシック" charset="-128"/>
                <a:cs typeface="ＭＳ Ｐゴシック" pitchFamily="1" charset="-128"/>
              </a:rPr>
              <a:t>–0</a:t>
            </a:r>
            <a:r>
              <a:rPr lang="en-US" altLang="en-US" dirty="0" smtClean="0"/>
              <a:t>9 was </a:t>
            </a:r>
            <a:r>
              <a:rPr lang="en-US" altLang="en-US" dirty="0"/>
              <a:t>particularly striking as states cut back on employees to cut spending and balance their budgets. Employment turned around fairly </a:t>
            </a:r>
            <a:r>
              <a:rPr lang="en-US" altLang="en-US" dirty="0" smtClean="0"/>
              <a:t>quickly, </a:t>
            </a:r>
            <a:r>
              <a:rPr lang="en-US" altLang="en-US" dirty="0"/>
              <a:t>however.</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13A924F-5289-DD46-ADD2-5B103A243510}" type="slidenum">
              <a:rPr lang="en-US" altLang="en-US"/>
              <a:pPr>
                <a:spcBef>
                  <a:spcPct val="0"/>
                </a:spcBef>
              </a:pPr>
              <a:t>26</a:t>
            </a:fld>
            <a:endParaRPr lang="en-US" altLang="en-US"/>
          </a:p>
        </p:txBody>
      </p:sp>
    </p:spTree>
    <p:extLst>
      <p:ext uri="{BB962C8B-B14F-4D97-AF65-F5344CB8AC3E}">
        <p14:creationId xmlns:p14="http://schemas.microsoft.com/office/powerpoint/2010/main" val="578542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E7134A6-B121-AC43-BD1D-DD7E0DD0DD85}" type="slidenum">
              <a:rPr lang="en-US" altLang="en-US"/>
              <a:pPr>
                <a:spcBef>
                  <a:spcPct val="0"/>
                </a:spcBef>
              </a:pPr>
              <a:t>27</a:t>
            </a:fld>
            <a:endParaRPr lang="en-US" altLang="en-US"/>
          </a:p>
        </p:txBody>
      </p:sp>
    </p:spTree>
    <p:extLst>
      <p:ext uri="{BB962C8B-B14F-4D97-AF65-F5344CB8AC3E}">
        <p14:creationId xmlns:p14="http://schemas.microsoft.com/office/powerpoint/2010/main" val="3801721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 local</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98DCE4C-FFD7-1D4B-B370-178B6AFC99EA}" type="slidenum">
              <a:rPr lang="en-US" altLang="en-US"/>
              <a:pPr>
                <a:spcBef>
                  <a:spcPct val="0"/>
                </a:spcBef>
              </a:pPr>
              <a:t>28</a:t>
            </a:fld>
            <a:endParaRPr lang="en-US" altLang="en-US"/>
          </a:p>
        </p:txBody>
      </p:sp>
    </p:spTree>
    <p:extLst>
      <p:ext uri="{BB962C8B-B14F-4D97-AF65-F5344CB8AC3E}">
        <p14:creationId xmlns:p14="http://schemas.microsoft.com/office/powerpoint/2010/main" val="19236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 local</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7179CB2-6D9E-B543-B693-25215A9A481E}" type="slidenum">
              <a:rPr lang="en-US" altLang="en-US"/>
              <a:pPr>
                <a:spcBef>
                  <a:spcPct val="0"/>
                </a:spcBef>
              </a:pPr>
              <a:t>29</a:t>
            </a:fld>
            <a:endParaRPr lang="en-US" altLang="en-US"/>
          </a:p>
        </p:txBody>
      </p:sp>
    </p:spTree>
    <p:extLst>
      <p:ext uri="{BB962C8B-B14F-4D97-AF65-F5344CB8AC3E}">
        <p14:creationId xmlns:p14="http://schemas.microsoft.com/office/powerpoint/2010/main" val="1576639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is useful (in an in-class discussion or in a writing exercise) to ask students to reflect on how the principles of politics apply to the bureaucracy. In applying the policy principle, we can see how particular bureaucratic structures tend to yield stability and that policy outcomes, combined with the individual preferences of bureaucrats, may be either good or bad.</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34C9F6D-93BB-3846-A845-600E2F743516}" type="slidenum">
              <a:rPr lang="en-US" altLang="en-US"/>
              <a:pPr>
                <a:spcBef>
                  <a:spcPct val="0"/>
                </a:spcBef>
              </a:pPr>
              <a:t>30</a:t>
            </a:fld>
            <a:endParaRPr lang="en-US" altLang="en-US"/>
          </a:p>
        </p:txBody>
      </p:sp>
    </p:spTree>
    <p:extLst>
      <p:ext uri="{BB962C8B-B14F-4D97-AF65-F5344CB8AC3E}">
        <p14:creationId xmlns:p14="http://schemas.microsoft.com/office/powerpoint/2010/main" val="3093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 metaphor that can be used to explain why the bureaucratic form of organization makes sense is to ask students to imagine a firm that has 1,000 employees and is manufacturing cars. One form of organization would be to ask each worker to perform every task in manufacturing the car. Each worker puts together a car as fast as he or she can as an individual. Another more bureaucratic form of organization would be to ask different groups of workers to divide up the labor and specialize in working on one part of the car (building the frame, installing the seats, building the engine, installing the windows, etc.). Division of labor and specialization provide several advantages. First, because workers will focus on a single task, they will start to carry out that task with greater and greater expertise and with increased speed. Second, because each unit is going through the same process, there will be greater consistency in the end product (each car off the line will be the same as the last).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452AD81-FEA4-DB40-B357-37C765BA33B4}" type="slidenum">
              <a:rPr lang="en-US" altLang="en-US"/>
              <a:pPr>
                <a:spcBef>
                  <a:spcPct val="0"/>
                </a:spcBef>
              </a:pPr>
              <a:t>4</a:t>
            </a:fld>
            <a:endParaRPr lang="en-US" altLang="en-US"/>
          </a:p>
        </p:txBody>
      </p:sp>
    </p:spTree>
    <p:extLst>
      <p:ext uri="{BB962C8B-B14F-4D97-AF65-F5344CB8AC3E}">
        <p14:creationId xmlns:p14="http://schemas.microsoft.com/office/powerpoint/2010/main" val="4189414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 coal-burning power plant in Ohio.</a:t>
            </a:r>
            <a:endParaRPr lang="en-US" dirty="0"/>
          </a:p>
        </p:txBody>
      </p:sp>
      <p:sp>
        <p:nvSpPr>
          <p:cNvPr id="4" name="Slide Number Placeholder 3"/>
          <p:cNvSpPr>
            <a:spLocks noGrp="1"/>
          </p:cNvSpPr>
          <p:nvPr>
            <p:ph type="sldNum" sz="quarter" idx="10"/>
          </p:nvPr>
        </p:nvSpPr>
        <p:spPr/>
        <p:txBody>
          <a:bodyPr/>
          <a:lstStyle/>
          <a:p>
            <a:pPr>
              <a:defRPr/>
            </a:pPr>
            <a:fld id="{D9B65A22-BF4C-2D42-AA16-E894A17D4F19}" type="slidenum">
              <a:rPr lang="en-US" altLang="en-US" smtClean="0"/>
              <a:pPr>
                <a:defRPr/>
              </a:pPr>
              <a:t>32</a:t>
            </a:fld>
            <a:endParaRPr lang="en-US" altLang="en-US"/>
          </a:p>
        </p:txBody>
      </p:sp>
    </p:spTree>
    <p:extLst>
      <p:ext uri="{BB962C8B-B14F-4D97-AF65-F5344CB8AC3E}">
        <p14:creationId xmlns:p14="http://schemas.microsoft.com/office/powerpoint/2010/main" val="1270404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Who controls the bureaucracy? Scholars usually argue that political principals try to make bureaucratic agents responsive to their own direction. For example, Congress tries to make agencies choose policies that Congress prefers through oversight and threat of budget reductions. Paradoxically, however, in some cases the best agent for Congress is not one that is controlled by Congress itself but by some other political principal.</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When might this be true? On some issues, the president exercises substantially more authority over the direction of public policy than other issues. This is true of foreign policy and defense. The president sets the agenda for U.S. diplomacy, can commit U.S. troops to battle without the prior approval of Congress, and plays an important role in the use of U.S. armed forces as commander in chief.</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In order to use this authority effectively, the president needs advice that he trusts. Congress could try to control the bureaucratic agents that advise the president on foreign and defense policy. But if congressional interests conflict with those of the president, such agents might not be effective or trusted advisers to the president. A better alternative for Congress is to let the president control these agents himself. This will build trust and make the agencies’ advice more helpful to the president as he exercises his formidable policy authority in foreign affairs and defense. Ultimately, informed use of this policy authority by the president is good for Congress too.</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Congress can influence how much control different political principals exert over agencies in its decision about where the agencies are “located” within the executive branch. The location of an agency within the executive branch is determined in the legislation creating that agency.</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 president’s closest advisers (e.g., national security adviser, budget director) are in the executive office of the president (EOP). Senior members serve at the pleasure of the president and help him formulate policy. In cabinet departments (e.g., Department of State, Department of Agriculture), senior staff also serve at the pleasure of the president, and major policy decisions are reviewed by the EOP. Independent agencies (e.g., Securities and Exchange Commission, Federal Communications Commission) are the furthest removed from presidential control. Senior officers cannot be dismissed by the president simply for disagreements over policy, and major policy decisions are not reviewed by the EOP.</a:t>
            </a:r>
            <a:endParaRPr lang="en-US" dirty="0"/>
          </a:p>
        </p:txBody>
      </p:sp>
      <p:sp>
        <p:nvSpPr>
          <p:cNvPr id="4" name="Slide Number Placeholder 3"/>
          <p:cNvSpPr>
            <a:spLocks noGrp="1"/>
          </p:cNvSpPr>
          <p:nvPr>
            <p:ph type="sldNum" sz="quarter" idx="10"/>
          </p:nvPr>
        </p:nvSpPr>
        <p:spPr/>
        <p:txBody>
          <a:bodyPr/>
          <a:lstStyle/>
          <a:p>
            <a:pPr>
              <a:defRPr/>
            </a:pPr>
            <a:fld id="{D9B65A22-BF4C-2D42-AA16-E894A17D4F19}" type="slidenum">
              <a:rPr lang="en-US" altLang="en-US" smtClean="0"/>
              <a:pPr>
                <a:defRPr/>
              </a:pPr>
              <a:t>33</a:t>
            </a:fld>
            <a:endParaRPr lang="en-US" altLang="en-US"/>
          </a:p>
        </p:txBody>
      </p:sp>
    </p:spTree>
    <p:extLst>
      <p:ext uri="{BB962C8B-B14F-4D97-AF65-F5344CB8AC3E}">
        <p14:creationId xmlns:p14="http://schemas.microsoft.com/office/powerpoint/2010/main" val="1727899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If Congress wishes the president to have relatively more control over agencies involved in foreign policy and defense than over agencies involved primarily in domestic affairs, then it should locate those agencies closer to the president within the executive branch. This expectation is borne out.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For all agencies created in legislation between 1946 and 2000, Congress was twice as likely to locate foreign and defense policy agencies in the EOP than domestic policy agencies. The reverse is true for independent agencies and commissions. Overall, </a:t>
            </a:r>
            <a:r>
              <a:rPr lang="en-US" sz="1200" b="0" i="0" u="none" strike="noStrike" kern="1200" baseline="0" smtClean="0">
                <a:solidFill>
                  <a:schemeClr val="tx1"/>
                </a:solidFill>
                <a:latin typeface="+mn-lt"/>
                <a:ea typeface="ＭＳ Ｐゴシック" charset="-128"/>
                <a:cs typeface="ＭＳ Ｐゴシック" pitchFamily="1" charset="-128"/>
              </a:rPr>
              <a:t>when Congress designs </a:t>
            </a:r>
            <a:r>
              <a:rPr lang="en-US" sz="1200" b="0" i="0" u="none" strike="noStrike" kern="1200" baseline="0" dirty="0" smtClean="0">
                <a:solidFill>
                  <a:schemeClr val="tx1"/>
                </a:solidFill>
                <a:latin typeface="+mn-lt"/>
                <a:ea typeface="ＭＳ Ｐゴシック" charset="-128"/>
                <a:cs typeface="ＭＳ Ｐゴシック" pitchFamily="1" charset="-128"/>
              </a:rPr>
              <a:t>agencies, it appears </a:t>
            </a:r>
            <a:r>
              <a:rPr lang="en-US" sz="1200" b="0" i="0" u="none" strike="noStrike" kern="1200" baseline="0" smtClean="0">
                <a:solidFill>
                  <a:schemeClr val="tx1"/>
                </a:solidFill>
                <a:latin typeface="+mn-lt"/>
                <a:ea typeface="ＭＳ Ｐゴシック" charset="-128"/>
                <a:cs typeface="ＭＳ Ｐゴシック" pitchFamily="1" charset="-128"/>
              </a:rPr>
              <a:t>to consider the </a:t>
            </a:r>
            <a:r>
              <a:rPr lang="en-US" sz="1200" b="0" i="0" u="none" strike="noStrike" kern="1200" baseline="0" dirty="0" smtClean="0">
                <a:solidFill>
                  <a:schemeClr val="tx1"/>
                </a:solidFill>
                <a:latin typeface="+mn-lt"/>
                <a:ea typeface="ＭＳ Ｐゴシック" charset="-128"/>
                <a:cs typeface="ＭＳ Ｐゴシック" pitchFamily="1" charset="-128"/>
              </a:rPr>
              <a:t>effect of bureaucratic </a:t>
            </a:r>
            <a:r>
              <a:rPr lang="en-US" sz="1200" b="0" i="0" u="none" strike="noStrike" kern="1200" baseline="0" smtClean="0">
                <a:solidFill>
                  <a:schemeClr val="tx1"/>
                </a:solidFill>
                <a:latin typeface="+mn-lt"/>
                <a:ea typeface="ＭＳ Ｐゴシック" charset="-128"/>
                <a:cs typeface="ＭＳ Ｐゴシック" pitchFamily="1" charset="-128"/>
              </a:rPr>
              <a:t>structure on the </a:t>
            </a:r>
            <a:r>
              <a:rPr lang="en-US" sz="1200" b="0" i="0" u="none" strike="noStrike" kern="1200" baseline="0" dirty="0" smtClean="0">
                <a:solidFill>
                  <a:schemeClr val="tx1"/>
                </a:solidFill>
                <a:latin typeface="+mn-lt"/>
                <a:ea typeface="ＭＳ Ｐゴシック" charset="-128"/>
                <a:cs typeface="ＭＳ Ｐゴシック" pitchFamily="1" charset="-128"/>
              </a:rPr>
              <a:t>ease of control by </a:t>
            </a:r>
            <a:r>
              <a:rPr lang="en-US" sz="1200" b="0" i="0" u="none" strike="noStrike" kern="1200" baseline="0" smtClean="0">
                <a:solidFill>
                  <a:schemeClr val="tx1"/>
                </a:solidFill>
                <a:latin typeface="+mn-lt"/>
                <a:ea typeface="ＭＳ Ｐゴシック" charset="-128"/>
                <a:cs typeface="ＭＳ Ｐゴシック" pitchFamily="1" charset="-128"/>
              </a:rPr>
              <a:t>the relevant political </a:t>
            </a:r>
            <a:r>
              <a:rPr lang="en-US" sz="1200" b="0" i="0" u="none" strike="noStrike" kern="1200" baseline="0" dirty="0" smtClean="0">
                <a:solidFill>
                  <a:schemeClr val="tx1"/>
                </a:solidFill>
                <a:latin typeface="+mn-lt"/>
                <a:ea typeface="ＭＳ Ｐゴシック" charset="-128"/>
                <a:cs typeface="ＭＳ Ｐゴシック" pitchFamily="1" charset="-128"/>
              </a:rPr>
              <a:t>principals.</a:t>
            </a:r>
            <a:endParaRPr lang="en-US" dirty="0"/>
          </a:p>
        </p:txBody>
      </p:sp>
      <p:sp>
        <p:nvSpPr>
          <p:cNvPr id="4" name="Slide Number Placeholder 3"/>
          <p:cNvSpPr>
            <a:spLocks noGrp="1"/>
          </p:cNvSpPr>
          <p:nvPr>
            <p:ph type="sldNum" sz="quarter" idx="10"/>
          </p:nvPr>
        </p:nvSpPr>
        <p:spPr/>
        <p:txBody>
          <a:bodyPr/>
          <a:lstStyle/>
          <a:p>
            <a:pPr>
              <a:defRPr/>
            </a:pPr>
            <a:fld id="{D9B65A22-BF4C-2D42-AA16-E894A17D4F19}" type="slidenum">
              <a:rPr lang="en-US" altLang="en-US" smtClean="0"/>
              <a:pPr>
                <a:defRPr/>
              </a:pPr>
              <a:t>34</a:t>
            </a:fld>
            <a:endParaRPr lang="en-US" altLang="en-US"/>
          </a:p>
        </p:txBody>
      </p:sp>
    </p:spTree>
    <p:extLst>
      <p:ext uri="{BB962C8B-B14F-4D97-AF65-F5344CB8AC3E}">
        <p14:creationId xmlns:p14="http://schemas.microsoft.com/office/powerpoint/2010/main" val="173544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ja-JP" altLang="en-US" dirty="0"/>
              <a:t>“</a:t>
            </a:r>
            <a:r>
              <a:rPr lang="en-US" altLang="ja-JP" dirty="0"/>
              <a:t>Bureaucracy</a:t>
            </a:r>
            <a:r>
              <a:rPr lang="ja-JP" altLang="en-US" dirty="0"/>
              <a:t>”</a:t>
            </a:r>
            <a:r>
              <a:rPr lang="en-US" altLang="ja-JP" dirty="0"/>
              <a:t> is a relatively new term, but it is as old as civilization. The Great Wall of China, the Egyptian and Mayan pyramids, and such great feats of Roman construction as the aqueducts could never have been built without the large-scale organization of a lot of people, the division of labor, and </a:t>
            </a:r>
            <a:r>
              <a:rPr lang="en-US" altLang="ja-JP" dirty="0" smtClean="0"/>
              <a:t>specialization.</a:t>
            </a:r>
            <a:r>
              <a:rPr lang="en-US" altLang="ja-JP" baseline="0" dirty="0" smtClean="0"/>
              <a:t> </a:t>
            </a:r>
            <a:r>
              <a:rPr lang="en-US" altLang="ja-JP" dirty="0" smtClean="0"/>
              <a:t>Ancient </a:t>
            </a:r>
            <a:r>
              <a:rPr lang="en-US" altLang="ja-JP" dirty="0"/>
              <a:t>military organization also utilized these same concepts of hierarchy, division of labor, and specialization.</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7820E79-8AD3-E543-8865-69C4F5B1F923}" type="slidenum">
              <a:rPr lang="en-US" altLang="en-US"/>
              <a:pPr>
                <a:spcBef>
                  <a:spcPct val="0"/>
                </a:spcBef>
              </a:pPr>
              <a:t>5</a:t>
            </a:fld>
            <a:endParaRPr lang="en-US" altLang="en-US"/>
          </a:p>
        </p:txBody>
      </p:sp>
    </p:spTree>
    <p:extLst>
      <p:ext uri="{BB962C8B-B14F-4D97-AF65-F5344CB8AC3E}">
        <p14:creationId xmlns:p14="http://schemas.microsoft.com/office/powerpoint/2010/main" val="87054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52C99AC-7540-E945-90C9-86E548C8EF4C}" type="slidenum">
              <a:rPr lang="en-US" altLang="en-US"/>
              <a:pPr>
                <a:spcBef>
                  <a:spcPct val="0"/>
                </a:spcBef>
              </a:pPr>
              <a:t>6</a:t>
            </a:fld>
            <a:endParaRPr lang="en-US" altLang="en-US"/>
          </a:p>
        </p:txBody>
      </p:sp>
    </p:spTree>
    <p:extLst>
      <p:ext uri="{BB962C8B-B14F-4D97-AF65-F5344CB8AC3E}">
        <p14:creationId xmlns:p14="http://schemas.microsoft.com/office/powerpoint/2010/main" val="302221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77A56D2-1F2F-6642-BC25-AF8B22E8FA1C}" type="slidenum">
              <a:rPr lang="en-US" altLang="en-US"/>
              <a:pPr>
                <a:spcBef>
                  <a:spcPct val="0"/>
                </a:spcBef>
              </a:pPr>
              <a:t>7</a:t>
            </a:fld>
            <a:endParaRPr lang="en-US" altLang="en-US"/>
          </a:p>
        </p:txBody>
      </p:sp>
    </p:spTree>
    <p:extLst>
      <p:ext uri="{BB962C8B-B14F-4D97-AF65-F5344CB8AC3E}">
        <p14:creationId xmlns:p14="http://schemas.microsoft.com/office/powerpoint/2010/main" val="427571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9F92ED5-5EA9-2445-8E64-81720F1DA426}" type="slidenum">
              <a:rPr lang="en-US" altLang="en-US"/>
              <a:pPr>
                <a:spcBef>
                  <a:spcPct val="0"/>
                </a:spcBef>
              </a:pPr>
              <a:t>8</a:t>
            </a:fld>
            <a:endParaRPr lang="en-US" altLang="en-US"/>
          </a:p>
        </p:txBody>
      </p:sp>
    </p:spTree>
    <p:extLst>
      <p:ext uri="{BB962C8B-B14F-4D97-AF65-F5344CB8AC3E}">
        <p14:creationId xmlns:p14="http://schemas.microsoft.com/office/powerpoint/2010/main" val="320391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 key takeaway point from this figure is the typically hierarchical form that a cabinet-level department takes. Subunits are organized into larger subunits that are part of the whole and responsible to a secretary at the top of the food </a:t>
            </a:r>
            <a:r>
              <a:rPr lang="en-US" altLang="en-US" dirty="0" smtClean="0"/>
              <a:t>chain.</a:t>
            </a: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5E7882C-0D70-0A4B-BEFB-937596E92010}" type="slidenum">
              <a:rPr lang="en-US" altLang="en-US"/>
              <a:pPr>
                <a:spcBef>
                  <a:spcPct val="0"/>
                </a:spcBef>
              </a:pPr>
              <a:t>9</a:t>
            </a:fld>
            <a:endParaRPr lang="en-US" altLang="en-US"/>
          </a:p>
        </p:txBody>
      </p:sp>
    </p:spTree>
    <p:extLst>
      <p:ext uri="{BB962C8B-B14F-4D97-AF65-F5344CB8AC3E}">
        <p14:creationId xmlns:p14="http://schemas.microsoft.com/office/powerpoint/2010/main" val="303117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24542CC-F73D-3949-A0E2-658590DA74EC}" type="slidenum">
              <a:rPr lang="en-US" altLang="en-US"/>
              <a:pPr>
                <a:spcBef>
                  <a:spcPct val="0"/>
                </a:spcBef>
              </a:pPr>
              <a:t>10</a:t>
            </a:fld>
            <a:endParaRPr lang="en-US" altLang="en-US"/>
          </a:p>
        </p:txBody>
      </p:sp>
    </p:spTree>
    <p:extLst>
      <p:ext uri="{BB962C8B-B14F-4D97-AF65-F5344CB8AC3E}">
        <p14:creationId xmlns:p14="http://schemas.microsoft.com/office/powerpoint/2010/main" val="413674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8933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122919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10/9/2017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231224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525288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59647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448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72601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05102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93255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109788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10/9/2017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517474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10/9/2017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17755440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182398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958957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0779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4020079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89472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91598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16005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6204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697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267115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7152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1123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56668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jp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10/9/2017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0157964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10/9/2017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36432910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10/9/2017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5132741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yKIE3IUkkp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The Executive Branch:</a:t>
            </a:r>
          </a:p>
          <a:p>
            <a:r>
              <a:rPr lang="en-US" sz="2800" dirty="0" smtClean="0">
                <a:cs typeface="Tahoma"/>
              </a:rPr>
              <a:t>Bureaucracy in a Democracy</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8</a:t>
            </a:r>
            <a:endParaRPr lang="en-US" sz="2400" b="1" dirty="0">
              <a:cs typeface="Tahoma"/>
            </a:endParaRPr>
          </a:p>
        </p:txBody>
      </p:sp>
    </p:spTree>
    <p:extLst>
      <p:ext uri="{BB962C8B-B14F-4D97-AF65-F5344CB8AC3E}">
        <p14:creationId xmlns:p14="http://schemas.microsoft.com/office/powerpoint/2010/main" val="259923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a:cs typeface="Tahoma"/>
              </a:rPr>
              <a:t>Four Missions of Agencies:</a:t>
            </a:r>
            <a:br>
              <a:rPr lang="en-US" altLang="en-US">
                <a:cs typeface="Tahoma"/>
              </a:rPr>
            </a:br>
            <a:r>
              <a:rPr lang="en-US" altLang="en-US">
                <a:cs typeface="Tahoma"/>
              </a:rPr>
              <a:t>Clientele Agencies</a:t>
            </a:r>
          </a:p>
        </p:txBody>
      </p:sp>
      <p:sp>
        <p:nvSpPr>
          <p:cNvPr id="27651" name="Content Placeholder 4"/>
          <p:cNvSpPr>
            <a:spLocks noGrp="1"/>
          </p:cNvSpPr>
          <p:nvPr>
            <p:ph idx="1"/>
          </p:nvPr>
        </p:nvSpPr>
        <p:spPr/>
        <p:txBody>
          <a:bodyPr/>
          <a:lstStyle/>
          <a:p>
            <a:pPr eaLnBrk="1" hangingPunct="1"/>
            <a:r>
              <a:rPr lang="en-US" altLang="en-US" dirty="0">
                <a:cs typeface="Tahoma"/>
              </a:rPr>
              <a:t>A department or bureau of government whose mission is to promote, serve, or represent a particular interest</a:t>
            </a:r>
          </a:p>
          <a:p>
            <a:pPr eaLnBrk="1" hangingPunct="1"/>
            <a:r>
              <a:rPr lang="en-US" altLang="en-US" dirty="0">
                <a:cs typeface="Tahoma"/>
              </a:rPr>
              <a:t>Examples:</a:t>
            </a:r>
          </a:p>
          <a:p>
            <a:pPr lvl="1" eaLnBrk="1" hangingPunct="1"/>
            <a:r>
              <a:rPr lang="en-US" altLang="en-US" dirty="0">
                <a:cs typeface="Tahoma"/>
              </a:rPr>
              <a:t>Department of Agriculture</a:t>
            </a:r>
          </a:p>
          <a:p>
            <a:pPr lvl="1" eaLnBrk="1" hangingPunct="1"/>
            <a:r>
              <a:rPr lang="en-US" altLang="en-US" dirty="0">
                <a:cs typeface="Tahoma"/>
              </a:rPr>
              <a:t>Department of Labor</a:t>
            </a:r>
          </a:p>
          <a:p>
            <a:pPr eaLnBrk="1" hangingPunct="1"/>
            <a:r>
              <a:rPr lang="en-US" altLang="en-US" b="1" i="1" dirty="0">
                <a:cs typeface="Tahoma"/>
              </a:rPr>
              <a:t>Clientele agencies </a:t>
            </a:r>
            <a:r>
              <a:rPr lang="en-US" altLang="en-US" dirty="0">
                <a:cs typeface="Tahoma"/>
              </a:rPr>
              <a:t>typically have field offices local to their clientele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a:cs typeface="Tahoma"/>
              </a:rPr>
              <a:t>Four Missions of Agencies:</a:t>
            </a:r>
            <a:br>
              <a:rPr lang="en-US" altLang="en-US">
                <a:cs typeface="Tahoma"/>
              </a:rPr>
            </a:br>
            <a:r>
              <a:rPr lang="en-US" altLang="en-US">
                <a:cs typeface="Tahoma"/>
              </a:rPr>
              <a:t>Maintenance of the Union</a:t>
            </a:r>
          </a:p>
        </p:txBody>
      </p:sp>
      <p:sp>
        <p:nvSpPr>
          <p:cNvPr id="29699" name="Content Placeholder 4"/>
          <p:cNvSpPr>
            <a:spLocks noGrp="1"/>
          </p:cNvSpPr>
          <p:nvPr>
            <p:ph idx="1"/>
          </p:nvPr>
        </p:nvSpPr>
        <p:spPr/>
        <p:txBody>
          <a:bodyPr/>
          <a:lstStyle/>
          <a:p>
            <a:pPr eaLnBrk="1" hangingPunct="1"/>
            <a:r>
              <a:rPr lang="en-US" altLang="en-US" dirty="0">
                <a:cs typeface="Tahoma"/>
              </a:rPr>
              <a:t>Agencies related to the core functions of keeping government running and the nation secure</a:t>
            </a:r>
          </a:p>
          <a:p>
            <a:pPr eaLnBrk="1" hangingPunct="1"/>
            <a:r>
              <a:rPr lang="en-US" altLang="en-US" dirty="0">
                <a:cs typeface="Tahoma"/>
              </a:rPr>
              <a:t>Examples:</a:t>
            </a:r>
          </a:p>
          <a:p>
            <a:pPr lvl="1" eaLnBrk="1" hangingPunct="1"/>
            <a:r>
              <a:rPr lang="en-US" altLang="en-US" dirty="0">
                <a:cs typeface="Tahoma"/>
              </a:rPr>
              <a:t>Revenue agencies (IRS)</a:t>
            </a:r>
          </a:p>
          <a:p>
            <a:pPr lvl="1" eaLnBrk="1" hangingPunct="1"/>
            <a:r>
              <a:rPr lang="en-US" altLang="en-US" dirty="0">
                <a:cs typeface="Tahoma"/>
              </a:rPr>
              <a:t>Internal security (DOJ)</a:t>
            </a:r>
          </a:p>
          <a:p>
            <a:pPr lvl="1" eaLnBrk="1" hangingPunct="1"/>
            <a:r>
              <a:rPr lang="en-US" altLang="en-US" dirty="0">
                <a:cs typeface="Tahoma"/>
              </a:rPr>
              <a:t>External security (DOD)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a:cs typeface="Tahoma"/>
              </a:rPr>
              <a:t>Four Missions of Agencies:</a:t>
            </a:r>
            <a:br>
              <a:rPr lang="en-US" altLang="en-US">
                <a:cs typeface="Tahoma"/>
              </a:rPr>
            </a:br>
            <a:r>
              <a:rPr lang="en-US" altLang="en-US">
                <a:cs typeface="Tahoma"/>
              </a:rPr>
              <a:t>Regulatory Agencies</a:t>
            </a:r>
          </a:p>
        </p:txBody>
      </p:sp>
      <p:sp>
        <p:nvSpPr>
          <p:cNvPr id="31747" name="Content Placeholder 4"/>
          <p:cNvSpPr>
            <a:spLocks noGrp="1"/>
          </p:cNvSpPr>
          <p:nvPr>
            <p:ph idx="1"/>
          </p:nvPr>
        </p:nvSpPr>
        <p:spPr/>
        <p:txBody>
          <a:bodyPr>
            <a:normAutofit lnSpcReduction="10000"/>
          </a:bodyPr>
          <a:lstStyle/>
          <a:p>
            <a:pPr eaLnBrk="1" hangingPunct="1"/>
            <a:r>
              <a:rPr lang="en-US" altLang="en-US" dirty="0">
                <a:cs typeface="Tahoma"/>
              </a:rPr>
              <a:t>A department, bureau, or independent agency whose primary mission is to ensure that individuals and organizations comply with the statutes under its jurisdiction</a:t>
            </a:r>
          </a:p>
          <a:p>
            <a:pPr eaLnBrk="1" hangingPunct="1"/>
            <a:r>
              <a:rPr lang="en-US" altLang="en-US" dirty="0">
                <a:cs typeface="Tahoma"/>
              </a:rPr>
              <a:t>Examples:</a:t>
            </a:r>
          </a:p>
          <a:p>
            <a:pPr lvl="1" eaLnBrk="1" hangingPunct="1"/>
            <a:r>
              <a:rPr lang="en-US" altLang="en-US" dirty="0">
                <a:cs typeface="Tahoma"/>
              </a:rPr>
              <a:t>Food and Drug Administration (FDA)</a:t>
            </a:r>
          </a:p>
          <a:p>
            <a:pPr lvl="1" eaLnBrk="1" hangingPunct="1"/>
            <a:r>
              <a:rPr lang="en-US" altLang="en-US" dirty="0">
                <a:cs typeface="Tahoma"/>
              </a:rPr>
              <a:t>Occupational Safety and Health Administration (OSHA)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dirty="0">
                <a:cs typeface="Tahoma"/>
              </a:rPr>
              <a:t>Four Missions of Agencies:</a:t>
            </a:r>
            <a:br>
              <a:rPr lang="en-US" altLang="en-US" dirty="0">
                <a:cs typeface="Tahoma"/>
              </a:rPr>
            </a:br>
            <a:r>
              <a:rPr lang="en-US" altLang="en-US" dirty="0">
                <a:cs typeface="Tahoma"/>
              </a:rPr>
              <a:t>Redistributive Agencies</a:t>
            </a:r>
          </a:p>
        </p:txBody>
      </p:sp>
      <p:sp>
        <p:nvSpPr>
          <p:cNvPr id="33795" name="Content Placeholder 4"/>
          <p:cNvSpPr>
            <a:spLocks noGrp="1"/>
          </p:cNvSpPr>
          <p:nvPr>
            <p:ph idx="1"/>
          </p:nvPr>
        </p:nvSpPr>
        <p:spPr/>
        <p:txBody>
          <a:bodyPr>
            <a:normAutofit lnSpcReduction="10000"/>
          </a:bodyPr>
          <a:lstStyle/>
          <a:p>
            <a:pPr eaLnBrk="1" hangingPunct="1"/>
            <a:r>
              <a:rPr lang="en-US" altLang="en-US" dirty="0">
                <a:cs typeface="Tahoma"/>
              </a:rPr>
              <a:t>Agencies that influence the money supply, the role of the government in the economy, and the redistribution of wealth</a:t>
            </a:r>
          </a:p>
          <a:p>
            <a:pPr eaLnBrk="1" hangingPunct="1"/>
            <a:r>
              <a:rPr lang="en-US" altLang="en-US" dirty="0">
                <a:cs typeface="Tahoma"/>
              </a:rPr>
              <a:t>Examples:</a:t>
            </a:r>
          </a:p>
          <a:p>
            <a:pPr lvl="1" eaLnBrk="1" hangingPunct="1"/>
            <a:r>
              <a:rPr lang="en-US" altLang="en-US" b="1" i="1" dirty="0">
                <a:cs typeface="Tahoma"/>
              </a:rPr>
              <a:t>Fiscal policy </a:t>
            </a:r>
            <a:r>
              <a:rPr lang="en-US" altLang="en-US" dirty="0">
                <a:cs typeface="Tahoma"/>
              </a:rPr>
              <a:t>(spending and taxing) is largely influenced by the Department of the Treasury</a:t>
            </a:r>
          </a:p>
          <a:p>
            <a:pPr lvl="1" eaLnBrk="1" hangingPunct="1"/>
            <a:r>
              <a:rPr lang="en-US" altLang="en-US" b="1" i="1" dirty="0">
                <a:cs typeface="Tahoma"/>
              </a:rPr>
              <a:t>Monetary policy </a:t>
            </a:r>
            <a:r>
              <a:rPr lang="en-US" altLang="en-US" dirty="0">
                <a:cs typeface="Tahoma"/>
              </a:rPr>
              <a:t>(regulating money supply) is largely influenced by the Federal Reserve</a:t>
            </a:r>
          </a:p>
          <a:p>
            <a:pPr lvl="1" eaLnBrk="1" hangingPunct="1"/>
            <a:r>
              <a:rPr lang="en-US" altLang="en-US" b="1" i="1" dirty="0">
                <a:cs typeface="Tahoma"/>
              </a:rPr>
              <a:t>Welfare policy </a:t>
            </a:r>
            <a:r>
              <a:rPr lang="en-US" altLang="en-US" dirty="0">
                <a:cs typeface="Tahoma"/>
              </a:rPr>
              <a:t>(transfers of wealth)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a:t>
            </a:r>
            <a:endParaRPr lang="en-US" altLang="en-US" dirty="0">
              <a:cs typeface="Tahoma"/>
            </a:endParaRPr>
          </a:p>
        </p:txBody>
      </p:sp>
      <p:sp>
        <p:nvSpPr>
          <p:cNvPr id="45059" name="Content Placeholder 4"/>
          <p:cNvSpPr>
            <a:spLocks noGrp="1"/>
          </p:cNvSpPr>
          <p:nvPr>
            <p:ph idx="1"/>
          </p:nvPr>
        </p:nvSpPr>
        <p:spPr/>
        <p:txBody>
          <a:bodyPr>
            <a:normAutofit fontScale="92500"/>
          </a:bodyPr>
          <a:lstStyle/>
          <a:p>
            <a:pPr marL="0" indent="0" eaLnBrk="1" hangingPunct="1">
              <a:buFont typeface="Arial" charset="0"/>
              <a:buNone/>
              <a:defRPr/>
            </a:pPr>
            <a:r>
              <a:rPr lang="en-US" dirty="0">
                <a:ea typeface="ＭＳ Ｐゴシック" charset="0"/>
                <a:cs typeface="Tahoma"/>
              </a:rPr>
              <a:t>The Department of Commerce seeks to promote business and commercial interests in the United States. Which type of agency is this?</a:t>
            </a:r>
          </a:p>
          <a:p>
            <a:pPr marL="0" indent="0" eaLnBrk="1" hangingPunct="1">
              <a:buFont typeface="Arial" charset="0"/>
              <a:buNone/>
              <a:defRPr/>
            </a:pPr>
            <a:endParaRPr lang="en-US" sz="2400" dirty="0">
              <a:ea typeface="ＭＳ Ｐゴシック" charset="0"/>
              <a:cs typeface="Tahoma"/>
            </a:endParaRPr>
          </a:p>
          <a:p>
            <a:pPr marL="450850" indent="-450850" eaLnBrk="1" hangingPunct="1">
              <a:buClrTx/>
              <a:buFont typeface="Arial" charset="0"/>
              <a:buAutoNum type="alphaUcPeriod"/>
              <a:defRPr/>
            </a:pPr>
            <a:r>
              <a:rPr lang="en-US" dirty="0">
                <a:ea typeface="ＭＳ Ｐゴシック" charset="0"/>
                <a:cs typeface="Tahoma"/>
              </a:rPr>
              <a:t>clientele agency</a:t>
            </a:r>
          </a:p>
          <a:p>
            <a:pPr marL="450850" indent="-450850" eaLnBrk="1" hangingPunct="1">
              <a:buClrTx/>
              <a:buFont typeface="Arial" charset="0"/>
              <a:buAutoNum type="alphaUcPeriod"/>
              <a:defRPr/>
            </a:pPr>
            <a:r>
              <a:rPr lang="en-US" dirty="0">
                <a:ea typeface="ＭＳ Ｐゴシック" charset="0"/>
                <a:cs typeface="Tahoma"/>
              </a:rPr>
              <a:t>agency for maintenance of the union</a:t>
            </a:r>
          </a:p>
          <a:p>
            <a:pPr marL="450850" indent="-450850" eaLnBrk="1" hangingPunct="1">
              <a:buClrTx/>
              <a:buFont typeface="Arial" charset="0"/>
              <a:buAutoNum type="alphaUcPeriod"/>
              <a:defRPr/>
            </a:pPr>
            <a:r>
              <a:rPr lang="en-US" dirty="0">
                <a:ea typeface="ＭＳ Ｐゴシック" charset="0"/>
                <a:cs typeface="Tahoma"/>
              </a:rPr>
              <a:t>regulatory agency</a:t>
            </a:r>
          </a:p>
          <a:p>
            <a:pPr marL="450850" indent="-450850" eaLnBrk="1" hangingPunct="1">
              <a:buClrTx/>
              <a:buFont typeface="Arial" charset="0"/>
              <a:buAutoNum type="alphaUcPeriod"/>
              <a:defRPr/>
            </a:pPr>
            <a:r>
              <a:rPr lang="en-US" dirty="0">
                <a:ea typeface="ＭＳ Ｐゴシック" charset="0"/>
                <a:cs typeface="Tahoma"/>
              </a:rPr>
              <a:t>redistributive agency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 (Answer)</a:t>
            </a:r>
            <a:endParaRPr lang="en-US" altLang="en-US" dirty="0">
              <a:cs typeface="Tahoma"/>
            </a:endParaRPr>
          </a:p>
        </p:txBody>
      </p:sp>
      <p:sp>
        <p:nvSpPr>
          <p:cNvPr id="47107" name="Content Placeholder 4"/>
          <p:cNvSpPr>
            <a:spLocks noGrp="1"/>
          </p:cNvSpPr>
          <p:nvPr>
            <p:ph idx="1"/>
          </p:nvPr>
        </p:nvSpPr>
        <p:spPr/>
        <p:txBody>
          <a:bodyPr>
            <a:normAutofit fontScale="92500"/>
          </a:bodyPr>
          <a:lstStyle/>
          <a:p>
            <a:pPr marL="0" indent="0" eaLnBrk="1" hangingPunct="1">
              <a:buNone/>
              <a:defRPr/>
            </a:pPr>
            <a:r>
              <a:rPr lang="en-US" dirty="0">
                <a:ea typeface="ＭＳ Ｐゴシック" charset="0"/>
                <a:cs typeface="Tahoma"/>
              </a:rPr>
              <a:t>The Department of Commerce seeks to promote business and commercial interests in the United States. Which type of agency is this?</a:t>
            </a:r>
          </a:p>
          <a:p>
            <a:pPr marL="0" indent="0" eaLnBrk="1" hangingPunct="1">
              <a:buNone/>
              <a:defRPr/>
            </a:pPr>
            <a:endParaRPr lang="en-US" sz="2400" dirty="0">
              <a:ea typeface="ＭＳ Ｐゴシック" charset="0"/>
              <a:cs typeface="Tahoma"/>
            </a:endParaRPr>
          </a:p>
          <a:p>
            <a:pPr marL="450850" indent="-450850" eaLnBrk="1" hangingPunct="1">
              <a:buClrTx/>
              <a:buFont typeface="Arial" charset="0"/>
              <a:buAutoNum type="alphaUcPeriod"/>
              <a:defRPr/>
            </a:pPr>
            <a:r>
              <a:rPr lang="en-US" b="1" dirty="0">
                <a:ea typeface="ＭＳ Ｐゴシック" charset="0"/>
                <a:cs typeface="Tahoma"/>
              </a:rPr>
              <a:t>clientele agency</a:t>
            </a:r>
          </a:p>
          <a:p>
            <a:pPr marL="450850" indent="-450850" eaLnBrk="1" hangingPunct="1">
              <a:buClrTx/>
              <a:buFont typeface="Arial" charset="0"/>
              <a:buAutoNum type="alphaUcPeriod"/>
              <a:defRPr/>
            </a:pPr>
            <a:r>
              <a:rPr lang="en-US" dirty="0">
                <a:ea typeface="ＭＳ Ｐゴシック" charset="0"/>
                <a:cs typeface="Tahoma"/>
              </a:rPr>
              <a:t>agency for maintenance of the union</a:t>
            </a:r>
          </a:p>
          <a:p>
            <a:pPr marL="450850" indent="-450850" eaLnBrk="1" hangingPunct="1">
              <a:buClrTx/>
              <a:buFont typeface="Arial" charset="0"/>
              <a:buAutoNum type="alphaUcPeriod"/>
              <a:defRPr/>
            </a:pPr>
            <a:r>
              <a:rPr lang="en-US" dirty="0">
                <a:ea typeface="ＭＳ Ｐゴシック" charset="0"/>
                <a:cs typeface="Tahoma"/>
              </a:rPr>
              <a:t>regulatory agency</a:t>
            </a:r>
          </a:p>
          <a:p>
            <a:pPr marL="450850" indent="-450850" eaLnBrk="1" hangingPunct="1">
              <a:buClrTx/>
              <a:buFont typeface="Arial" charset="0"/>
              <a:buAutoNum type="alphaUcPeriod"/>
              <a:defRPr/>
            </a:pPr>
            <a:r>
              <a:rPr lang="en-US" dirty="0">
                <a:ea typeface="ＭＳ Ｐゴシック" charset="0"/>
                <a:cs typeface="Tahoma"/>
              </a:rPr>
              <a:t>redistributive agency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a:t>
            </a:r>
            <a:endParaRPr lang="en-US" altLang="en-US" dirty="0">
              <a:cs typeface="Tahoma"/>
            </a:endParaRPr>
          </a:p>
        </p:txBody>
      </p:sp>
      <p:sp>
        <p:nvSpPr>
          <p:cNvPr id="45059" name="Content Placeholder 4"/>
          <p:cNvSpPr>
            <a:spLocks noGrp="1"/>
          </p:cNvSpPr>
          <p:nvPr>
            <p:ph idx="1"/>
          </p:nvPr>
        </p:nvSpPr>
        <p:spPr/>
        <p:txBody>
          <a:bodyPr/>
          <a:lstStyle/>
          <a:p>
            <a:pPr marL="0" indent="0" eaLnBrk="1" hangingPunct="1">
              <a:buFont typeface="Arial" charset="0"/>
              <a:buNone/>
              <a:defRPr/>
            </a:pPr>
            <a:r>
              <a:rPr lang="en-US" dirty="0">
                <a:ea typeface="ＭＳ Ｐゴシック" charset="0"/>
                <a:cs typeface="Tahoma"/>
              </a:rPr>
              <a:t>Who oversees the bureaucracy?</a:t>
            </a:r>
          </a:p>
          <a:p>
            <a:pPr marL="0" indent="0" eaLnBrk="1" hangingPunct="1">
              <a:buFont typeface="Arial" charset="0"/>
              <a:buNone/>
              <a:defRPr/>
            </a:pPr>
            <a:endParaRPr lang="en-US" sz="2400" dirty="0">
              <a:ea typeface="ＭＳ Ｐゴシック" charset="0"/>
              <a:cs typeface="Tahoma"/>
            </a:endParaRPr>
          </a:p>
          <a:p>
            <a:pPr marL="450850" indent="-450850" eaLnBrk="1" hangingPunct="1">
              <a:buClrTx/>
              <a:buFont typeface="Arial" charset="0"/>
              <a:buAutoNum type="alphaUcPeriod"/>
              <a:defRPr/>
            </a:pPr>
            <a:r>
              <a:rPr lang="en-US" dirty="0">
                <a:ea typeface="ＭＳ Ｐゴシック" charset="0"/>
                <a:cs typeface="Tahoma"/>
              </a:rPr>
              <a:t>Congress</a:t>
            </a:r>
          </a:p>
          <a:p>
            <a:pPr marL="450850" indent="-450850" eaLnBrk="1" hangingPunct="1">
              <a:buClrTx/>
              <a:buFont typeface="Arial" charset="0"/>
              <a:buAutoNum type="alphaUcPeriod"/>
              <a:defRPr/>
            </a:pPr>
            <a:r>
              <a:rPr lang="en-US" dirty="0">
                <a:ea typeface="ＭＳ Ｐゴシック" charset="0"/>
                <a:cs typeface="Tahoma"/>
              </a:rPr>
              <a:t>the president</a:t>
            </a:r>
          </a:p>
          <a:p>
            <a:pPr marL="450850" indent="-450850" eaLnBrk="1" hangingPunct="1">
              <a:buClrTx/>
              <a:buFont typeface="Arial" charset="0"/>
              <a:buAutoNum type="alphaUcPeriod"/>
              <a:defRPr/>
            </a:pPr>
            <a:r>
              <a:rPr lang="en-US" dirty="0">
                <a:ea typeface="ＭＳ Ｐゴシック" charset="0"/>
                <a:cs typeface="Tahoma"/>
              </a:rPr>
              <a:t>the courts</a:t>
            </a:r>
          </a:p>
          <a:p>
            <a:pPr marL="450850" indent="-450850" eaLnBrk="1" hangingPunct="1">
              <a:buClrTx/>
              <a:buFont typeface="Arial" charset="0"/>
              <a:buAutoNum type="alphaUcPeriod"/>
              <a:defRPr/>
            </a:pPr>
            <a:r>
              <a:rPr lang="en-US" dirty="0">
                <a:ea typeface="ＭＳ Ｐゴシック" charset="0"/>
                <a:cs typeface="Tahoma"/>
              </a:rPr>
              <a:t>the people</a:t>
            </a:r>
          </a:p>
          <a:p>
            <a:pPr marL="450850" indent="-450850" eaLnBrk="1" hangingPunct="1">
              <a:buClrTx/>
              <a:buFont typeface="Arial" charset="0"/>
              <a:buAutoNum type="alphaUcPeriod"/>
              <a:defRPr/>
            </a:pPr>
            <a:r>
              <a:rPr lang="en-US" dirty="0">
                <a:ea typeface="ＭＳ Ｐゴシック" charset="0"/>
                <a:cs typeface="Tahoma"/>
              </a:rPr>
              <a:t> </a:t>
            </a:r>
            <a:r>
              <a:rPr lang="en-US" dirty="0" smtClean="0">
                <a:ea typeface="ＭＳ Ｐゴシック" charset="0"/>
                <a:cs typeface="Tahoma"/>
              </a:rPr>
              <a:t>All </a:t>
            </a:r>
            <a:r>
              <a:rPr lang="en-US" dirty="0">
                <a:ea typeface="ＭＳ Ｐゴシック" charset="0"/>
                <a:cs typeface="Tahoma"/>
              </a:rPr>
              <a:t>of </a:t>
            </a:r>
            <a:r>
              <a:rPr lang="en-US" dirty="0" smtClean="0">
                <a:ea typeface="ＭＳ Ｐゴシック" charset="0"/>
                <a:cs typeface="Tahoma"/>
              </a:rPr>
              <a:t>these are correct.</a:t>
            </a:r>
            <a:endParaRPr lang="en-US" dirty="0">
              <a:ea typeface="ＭＳ Ｐゴシック" charset="0"/>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 (Answer)</a:t>
            </a:r>
            <a:endParaRPr lang="en-US" altLang="en-US" dirty="0">
              <a:cs typeface="Tahoma"/>
            </a:endParaRPr>
          </a:p>
        </p:txBody>
      </p:sp>
      <p:sp>
        <p:nvSpPr>
          <p:cNvPr id="47107" name="Content Placeholder 4"/>
          <p:cNvSpPr>
            <a:spLocks noGrp="1"/>
          </p:cNvSpPr>
          <p:nvPr>
            <p:ph idx="1"/>
          </p:nvPr>
        </p:nvSpPr>
        <p:spPr/>
        <p:txBody>
          <a:bodyPr/>
          <a:lstStyle/>
          <a:p>
            <a:pPr marL="0" indent="0" eaLnBrk="1" hangingPunct="1">
              <a:buFont typeface="Arial" charset="0"/>
              <a:buNone/>
              <a:defRPr/>
            </a:pPr>
            <a:r>
              <a:rPr lang="en-US" dirty="0">
                <a:ea typeface="ＭＳ Ｐゴシック" charset="0"/>
                <a:cs typeface="Tahoma"/>
              </a:rPr>
              <a:t>Who oversees the bureaucracy?</a:t>
            </a:r>
          </a:p>
          <a:p>
            <a:pPr marL="0" indent="0" eaLnBrk="1" hangingPunct="1">
              <a:buFont typeface="Arial" charset="0"/>
              <a:buNone/>
              <a:defRPr/>
            </a:pPr>
            <a:endParaRPr lang="en-US" sz="2400" dirty="0">
              <a:ea typeface="ＭＳ Ｐゴシック" charset="0"/>
              <a:cs typeface="Tahoma"/>
            </a:endParaRPr>
          </a:p>
          <a:p>
            <a:pPr marL="450850" indent="-450850" eaLnBrk="1" hangingPunct="1">
              <a:buClrTx/>
              <a:buFont typeface="Arial" charset="0"/>
              <a:buAutoNum type="alphaUcPeriod"/>
              <a:defRPr/>
            </a:pPr>
            <a:r>
              <a:rPr lang="en-US" dirty="0">
                <a:ea typeface="ＭＳ Ｐゴシック" charset="0"/>
                <a:cs typeface="Tahoma"/>
              </a:rPr>
              <a:t>Congress</a:t>
            </a:r>
          </a:p>
          <a:p>
            <a:pPr marL="450850" indent="-450850" eaLnBrk="1" hangingPunct="1">
              <a:buClrTx/>
              <a:buFont typeface="Arial" charset="0"/>
              <a:buAutoNum type="alphaUcPeriod"/>
              <a:defRPr/>
            </a:pPr>
            <a:r>
              <a:rPr lang="en-US" dirty="0">
                <a:ea typeface="ＭＳ Ｐゴシック" charset="0"/>
                <a:cs typeface="Tahoma"/>
              </a:rPr>
              <a:t>the president</a:t>
            </a:r>
          </a:p>
          <a:p>
            <a:pPr marL="450850" indent="-450850" eaLnBrk="1" hangingPunct="1">
              <a:buClrTx/>
              <a:buFont typeface="Arial" charset="0"/>
              <a:buAutoNum type="alphaUcPeriod"/>
              <a:defRPr/>
            </a:pPr>
            <a:r>
              <a:rPr lang="en-US" dirty="0">
                <a:ea typeface="ＭＳ Ｐゴシック" charset="0"/>
                <a:cs typeface="Tahoma"/>
              </a:rPr>
              <a:t>the courts</a:t>
            </a:r>
          </a:p>
          <a:p>
            <a:pPr marL="450850" indent="-450850" eaLnBrk="1" hangingPunct="1">
              <a:buClrTx/>
              <a:buFont typeface="Arial" charset="0"/>
              <a:buAutoNum type="alphaUcPeriod"/>
              <a:defRPr/>
            </a:pPr>
            <a:r>
              <a:rPr lang="en-US" dirty="0">
                <a:ea typeface="ＭＳ Ｐゴシック" charset="0"/>
                <a:cs typeface="Tahoma"/>
              </a:rPr>
              <a:t>the people</a:t>
            </a:r>
          </a:p>
          <a:p>
            <a:pPr marL="450850" indent="-450850" eaLnBrk="1" hangingPunct="1">
              <a:buClrTx/>
              <a:buFont typeface="Arial" charset="0"/>
              <a:buAutoNum type="alphaUcPeriod"/>
              <a:defRPr/>
            </a:pPr>
            <a:r>
              <a:rPr lang="en-US" b="1" dirty="0">
                <a:ea typeface="ＭＳ Ｐゴシック" charset="0"/>
                <a:cs typeface="Tahoma"/>
              </a:rPr>
              <a:t> </a:t>
            </a:r>
            <a:r>
              <a:rPr lang="en-US" b="1" dirty="0" smtClean="0">
                <a:ea typeface="ＭＳ Ｐゴシック" charset="0"/>
                <a:cs typeface="Tahoma"/>
              </a:rPr>
              <a:t>All </a:t>
            </a:r>
            <a:r>
              <a:rPr lang="en-US" b="1" dirty="0">
                <a:ea typeface="ＭＳ Ｐゴシック" charset="0"/>
                <a:cs typeface="Tahoma"/>
              </a:rPr>
              <a:t>of </a:t>
            </a:r>
            <a:r>
              <a:rPr lang="en-US" b="1" dirty="0" smtClean="0">
                <a:ea typeface="ＭＳ Ｐゴシック" charset="0"/>
                <a:cs typeface="Tahoma"/>
              </a:rPr>
              <a:t>these are correct.</a:t>
            </a:r>
            <a:endParaRPr lang="en-US" b="1" dirty="0">
              <a:ea typeface="ＭＳ Ｐゴシック" charset="0"/>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a:cs typeface="Tahoma"/>
              </a:rPr>
              <a:t>The Problem of Bureaucratic Control: Motivation</a:t>
            </a:r>
          </a:p>
        </p:txBody>
      </p:sp>
      <p:sp>
        <p:nvSpPr>
          <p:cNvPr id="44035" name="Content Placeholder 4"/>
          <p:cNvSpPr>
            <a:spLocks noGrp="1"/>
          </p:cNvSpPr>
          <p:nvPr>
            <p:ph idx="1"/>
          </p:nvPr>
        </p:nvSpPr>
        <p:spPr/>
        <p:txBody>
          <a:bodyPr>
            <a:normAutofit lnSpcReduction="10000"/>
          </a:bodyPr>
          <a:lstStyle/>
          <a:p>
            <a:pPr eaLnBrk="1" hangingPunct="1"/>
            <a:r>
              <a:rPr lang="en-US" altLang="en-US" dirty="0">
                <a:cs typeface="Tahoma"/>
              </a:rPr>
              <a:t>Bureaucrats can be conceived of as rational actors who are budgetary maximizers</a:t>
            </a:r>
          </a:p>
          <a:p>
            <a:pPr lvl="1" eaLnBrk="1" hangingPunct="1"/>
            <a:r>
              <a:rPr lang="en-US" altLang="en-US" dirty="0">
                <a:cs typeface="Tahoma"/>
              </a:rPr>
              <a:t>Greater prestige and responsibility come from running a larger enterprise</a:t>
            </a:r>
          </a:p>
          <a:p>
            <a:pPr lvl="1" eaLnBrk="1" hangingPunct="1"/>
            <a:r>
              <a:rPr lang="en-US" altLang="en-US" dirty="0">
                <a:cs typeface="Tahoma"/>
              </a:rPr>
              <a:t>Bureaucrats generally believe in the mission of the agency and want resources to do more</a:t>
            </a:r>
          </a:p>
          <a:p>
            <a:pPr eaLnBrk="1" hangingPunct="1"/>
            <a:r>
              <a:rPr lang="en-US" altLang="en-US" dirty="0">
                <a:cs typeface="Tahoma"/>
              </a:rPr>
              <a:t>Congress and the president may have difficulty distinguishing “need” from </a:t>
            </a:r>
            <a:r>
              <a:rPr lang="ja-JP" altLang="en-US" dirty="0">
                <a:cs typeface="Tahoma"/>
              </a:rPr>
              <a:t>“</a:t>
            </a:r>
            <a:r>
              <a:rPr lang="en-US" altLang="ja-JP" dirty="0">
                <a:cs typeface="Tahoma"/>
              </a:rPr>
              <a:t>want</a:t>
            </a:r>
            <a:r>
              <a:rPr lang="ja-JP" altLang="en-US" dirty="0">
                <a:cs typeface="Tahoma"/>
              </a:rPr>
              <a:t>”</a:t>
            </a:r>
            <a:endParaRPr lang="en-US" altLang="ja-JP" dirty="0">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altLang="en-US">
                <a:cs typeface="Tahoma"/>
              </a:rPr>
              <a:t>Bureaucratic Control:</a:t>
            </a:r>
            <a:br>
              <a:rPr lang="en-US" altLang="en-US">
                <a:cs typeface="Tahoma"/>
              </a:rPr>
            </a:br>
            <a:r>
              <a:rPr lang="en-US" altLang="en-US">
                <a:cs typeface="Tahoma"/>
              </a:rPr>
              <a:t>Motivation and Iron Triangles</a:t>
            </a:r>
          </a:p>
        </p:txBody>
      </p:sp>
      <p:sp>
        <p:nvSpPr>
          <p:cNvPr id="46083" name="Content Placeholder 4"/>
          <p:cNvSpPr>
            <a:spLocks noGrp="1"/>
          </p:cNvSpPr>
          <p:nvPr>
            <p:ph idx="1"/>
          </p:nvPr>
        </p:nvSpPr>
        <p:spPr/>
        <p:txBody>
          <a:bodyPr/>
          <a:lstStyle/>
          <a:p>
            <a:pPr eaLnBrk="1" hangingPunct="1"/>
            <a:r>
              <a:rPr lang="en-US" altLang="en-US" dirty="0">
                <a:cs typeface="Tahoma"/>
              </a:rPr>
              <a:t>Remember that members of Congressional Committees are sometimes on that committee because they believe in the mission of the agencies they oversee</a:t>
            </a:r>
          </a:p>
          <a:p>
            <a:pPr eaLnBrk="1" hangingPunct="1"/>
            <a:r>
              <a:rPr lang="en-US" altLang="en-US" dirty="0">
                <a:cs typeface="Tahoma"/>
              </a:rPr>
              <a:t>As a result, cozy relationships sometimes emerge between agencies, committee members, and interest groups working in the same policy area</a:t>
            </a:r>
            <a:endParaRPr lang="en-US" altLang="ja-JP" dirty="0">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Public Opinion and Government Waste</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045" r="-2704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dirty="0">
                <a:cs typeface="Tahoma"/>
              </a:rPr>
              <a:t>The Problem of Bureaucratic Control: Principal-Agent</a:t>
            </a:r>
          </a:p>
        </p:txBody>
      </p:sp>
      <p:sp>
        <p:nvSpPr>
          <p:cNvPr id="48131" name="Content Placeholder 4"/>
          <p:cNvSpPr>
            <a:spLocks noGrp="1"/>
          </p:cNvSpPr>
          <p:nvPr>
            <p:ph idx="1"/>
          </p:nvPr>
        </p:nvSpPr>
        <p:spPr/>
        <p:txBody>
          <a:bodyPr/>
          <a:lstStyle/>
          <a:p>
            <a:pPr eaLnBrk="1" hangingPunct="1"/>
            <a:r>
              <a:rPr lang="en-US" altLang="en-US" dirty="0">
                <a:cs typeface="Tahoma"/>
              </a:rPr>
              <a:t>Bureaucrats can be understood as agents of elected officials (the principal)</a:t>
            </a:r>
          </a:p>
          <a:p>
            <a:pPr eaLnBrk="1" hangingPunct="1"/>
            <a:r>
              <a:rPr lang="en-US" altLang="en-US" dirty="0">
                <a:cs typeface="Tahoma"/>
              </a:rPr>
              <a:t>Two potential problems:</a:t>
            </a:r>
          </a:p>
          <a:p>
            <a:pPr lvl="1" eaLnBrk="1" hangingPunct="1"/>
            <a:r>
              <a:rPr lang="en-US" altLang="en-US" b="1" i="1" dirty="0">
                <a:cs typeface="Tahoma"/>
              </a:rPr>
              <a:t>Bureaucratic </a:t>
            </a:r>
            <a:r>
              <a:rPr lang="en-US" altLang="en-US" b="1" i="1" dirty="0" smtClean="0">
                <a:cs typeface="Tahoma"/>
              </a:rPr>
              <a:t>drift</a:t>
            </a:r>
            <a:r>
              <a:rPr lang="en-US" altLang="ja-JP" dirty="0">
                <a:cs typeface="Tahoma"/>
              </a:rPr>
              <a:t>—</a:t>
            </a:r>
            <a:r>
              <a:rPr lang="en-US" altLang="en-US" dirty="0" smtClean="0">
                <a:cs typeface="Tahoma"/>
              </a:rPr>
              <a:t>a </a:t>
            </a:r>
            <a:r>
              <a:rPr lang="en-US" altLang="en-US" dirty="0">
                <a:cs typeface="Tahoma"/>
              </a:rPr>
              <a:t>problem in which implementation is more to the liking of the bureaucracy than faithful to the original intention of the legislation</a:t>
            </a:r>
          </a:p>
          <a:p>
            <a:pPr lvl="1" eaLnBrk="1" hangingPunct="1"/>
            <a:r>
              <a:rPr lang="en-US" altLang="en-US" b="1" i="1" dirty="0">
                <a:cs typeface="Tahoma"/>
              </a:rPr>
              <a:t>Coalitional </a:t>
            </a:r>
            <a:r>
              <a:rPr lang="en-US" altLang="en-US" b="1" i="1" dirty="0" smtClean="0">
                <a:cs typeface="Tahoma"/>
              </a:rPr>
              <a:t>drift</a:t>
            </a:r>
            <a:r>
              <a:rPr lang="en-US" altLang="ja-JP" dirty="0">
                <a:cs typeface="Tahoma"/>
              </a:rPr>
              <a:t>—</a:t>
            </a:r>
            <a:r>
              <a:rPr lang="en-US" altLang="en-US" dirty="0" smtClean="0">
                <a:cs typeface="Tahoma"/>
              </a:rPr>
              <a:t>enacted </a:t>
            </a:r>
            <a:r>
              <a:rPr lang="en-US" altLang="en-US" dirty="0">
                <a:cs typeface="Tahoma"/>
              </a:rPr>
              <a:t>policy changes because the enacting coalition is temporary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a:cs typeface="Tahoma"/>
              </a:rPr>
              <a:t>Presidential Control of Bureaucracy</a:t>
            </a:r>
          </a:p>
        </p:txBody>
      </p:sp>
      <p:sp>
        <p:nvSpPr>
          <p:cNvPr id="50179" name="Content Placeholder 4"/>
          <p:cNvSpPr>
            <a:spLocks noGrp="1"/>
          </p:cNvSpPr>
          <p:nvPr>
            <p:ph idx="1"/>
          </p:nvPr>
        </p:nvSpPr>
        <p:spPr/>
        <p:txBody>
          <a:bodyPr/>
          <a:lstStyle/>
          <a:p>
            <a:pPr eaLnBrk="1" hangingPunct="1"/>
            <a:r>
              <a:rPr lang="en-US" altLang="en-US" dirty="0">
                <a:cs typeface="Tahoma"/>
              </a:rPr>
              <a:t>Before-the-fact controls:</a:t>
            </a:r>
          </a:p>
          <a:p>
            <a:pPr lvl="1" eaLnBrk="1" hangingPunct="1"/>
            <a:r>
              <a:rPr lang="en-US" altLang="en-US" dirty="0">
                <a:cs typeface="Tahoma"/>
              </a:rPr>
              <a:t>Appointment of sympathetic agency heads</a:t>
            </a:r>
          </a:p>
          <a:p>
            <a:pPr lvl="1" eaLnBrk="1" hangingPunct="1"/>
            <a:r>
              <a:rPr lang="en-US" altLang="en-US" dirty="0">
                <a:cs typeface="Tahoma"/>
              </a:rPr>
              <a:t>Regulatory review prior to final rule enactment</a:t>
            </a:r>
          </a:p>
          <a:p>
            <a:pPr eaLnBrk="1" hangingPunct="1"/>
            <a:r>
              <a:rPr lang="en-US" altLang="en-US" dirty="0">
                <a:cs typeface="Tahoma"/>
              </a:rPr>
              <a:t>After-the-fact controls:</a:t>
            </a:r>
          </a:p>
          <a:p>
            <a:pPr lvl="1" eaLnBrk="1" hangingPunct="1"/>
            <a:r>
              <a:rPr lang="en-US" altLang="en-US" dirty="0">
                <a:cs typeface="Tahoma"/>
              </a:rPr>
              <a:t>Executive orders</a:t>
            </a:r>
          </a:p>
          <a:p>
            <a:pPr lvl="1" eaLnBrk="1" hangingPunct="1"/>
            <a:r>
              <a:rPr lang="en-US" altLang="en-US" dirty="0">
                <a:cs typeface="Tahoma"/>
              </a:rPr>
              <a:t>Changes in budget authority</a:t>
            </a:r>
          </a:p>
          <a:p>
            <a:pPr lvl="1" eaLnBrk="1" hangingPunct="1"/>
            <a:r>
              <a:rPr lang="en-US" altLang="en-US" dirty="0">
                <a:cs typeface="Tahoma"/>
              </a:rPr>
              <a:t>Bureaucratic reorganization plans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a:cs typeface="Tahoma"/>
              </a:rPr>
              <a:t>Congressional Control of Bureaucracy</a:t>
            </a:r>
          </a:p>
        </p:txBody>
      </p:sp>
      <p:sp>
        <p:nvSpPr>
          <p:cNvPr id="52227" name="Content Placeholder 4"/>
          <p:cNvSpPr>
            <a:spLocks noGrp="1"/>
          </p:cNvSpPr>
          <p:nvPr>
            <p:ph idx="1"/>
          </p:nvPr>
        </p:nvSpPr>
        <p:spPr/>
        <p:txBody>
          <a:bodyPr/>
          <a:lstStyle/>
          <a:p>
            <a:pPr eaLnBrk="1" hangingPunct="1"/>
            <a:r>
              <a:rPr lang="en-US" altLang="en-US" dirty="0">
                <a:cs typeface="Tahoma"/>
              </a:rPr>
              <a:t>Before-the-fact controls:</a:t>
            </a:r>
          </a:p>
          <a:p>
            <a:pPr lvl="1" eaLnBrk="1" hangingPunct="1"/>
            <a:r>
              <a:rPr lang="en-US" altLang="en-US" dirty="0">
                <a:cs typeface="Tahoma"/>
              </a:rPr>
              <a:t>Authorization of agency</a:t>
            </a:r>
          </a:p>
          <a:p>
            <a:pPr lvl="1" eaLnBrk="1" hangingPunct="1"/>
            <a:r>
              <a:rPr lang="en-US" altLang="en-US" dirty="0">
                <a:cs typeface="Tahoma"/>
              </a:rPr>
              <a:t>Legislative language restricting discretion</a:t>
            </a:r>
          </a:p>
          <a:p>
            <a:pPr eaLnBrk="1" hangingPunct="1"/>
            <a:r>
              <a:rPr lang="en-US" altLang="en-US" dirty="0">
                <a:cs typeface="Tahoma"/>
              </a:rPr>
              <a:t>After-the-fact controls:</a:t>
            </a:r>
          </a:p>
          <a:p>
            <a:pPr lvl="1" eaLnBrk="1" hangingPunct="1"/>
            <a:r>
              <a:rPr lang="en-US" altLang="en-US" dirty="0">
                <a:cs typeface="Tahoma"/>
              </a:rPr>
              <a:t>Budgetary control</a:t>
            </a:r>
          </a:p>
          <a:p>
            <a:pPr lvl="1" eaLnBrk="1" hangingPunct="1"/>
            <a:r>
              <a:rPr lang="en-US" altLang="en-US" b="1" i="1" dirty="0">
                <a:cs typeface="Tahoma"/>
              </a:rPr>
              <a:t>Oversight</a:t>
            </a:r>
            <a:r>
              <a:rPr lang="en-US" dirty="0">
                <a:cs typeface="Tahoma"/>
              </a:rPr>
              <a:t>—</a:t>
            </a:r>
            <a:r>
              <a:rPr lang="en-US" altLang="en-US" dirty="0">
                <a:cs typeface="Tahoma"/>
              </a:rPr>
              <a:t>hearings and investigations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altLang="en-US">
                <a:cs typeface="Tahoma"/>
              </a:rPr>
              <a:t>Reforming the Bureaucracy:</a:t>
            </a:r>
            <a:br>
              <a:rPr lang="en-US" altLang="en-US">
                <a:cs typeface="Tahoma"/>
              </a:rPr>
            </a:br>
            <a:r>
              <a:rPr lang="en-US" altLang="en-US">
                <a:cs typeface="Tahoma"/>
              </a:rPr>
              <a:t>Termination and Devolution</a:t>
            </a:r>
          </a:p>
        </p:txBody>
      </p:sp>
      <p:sp>
        <p:nvSpPr>
          <p:cNvPr id="54275" name="Content Placeholder 4"/>
          <p:cNvSpPr>
            <a:spLocks noGrp="1"/>
          </p:cNvSpPr>
          <p:nvPr>
            <p:ph idx="1"/>
          </p:nvPr>
        </p:nvSpPr>
        <p:spPr/>
        <p:txBody>
          <a:bodyPr>
            <a:normAutofit lnSpcReduction="10000"/>
          </a:bodyPr>
          <a:lstStyle/>
          <a:p>
            <a:pPr eaLnBrk="1" hangingPunct="1"/>
            <a:r>
              <a:rPr lang="en-US" altLang="en-US" dirty="0">
                <a:cs typeface="Tahoma"/>
              </a:rPr>
              <a:t>One certain way to reduce the size of the bureaucracy would be to eliminate programs and agencies, but this is difficult to do, particularly with clientele agencies</a:t>
            </a:r>
          </a:p>
          <a:p>
            <a:pPr eaLnBrk="1" hangingPunct="1"/>
            <a:r>
              <a:rPr lang="en-US" altLang="en-US" b="1" i="1" dirty="0">
                <a:cs typeface="Tahoma"/>
              </a:rPr>
              <a:t>Devolution</a:t>
            </a:r>
            <a:r>
              <a:rPr lang="en-US" dirty="0">
                <a:cs typeface="Tahoma"/>
              </a:rPr>
              <a:t>—</a:t>
            </a:r>
            <a:r>
              <a:rPr lang="en-US" altLang="en-US" dirty="0">
                <a:cs typeface="Tahoma"/>
              </a:rPr>
              <a:t>the policy of removing a program from one level of government and passing it down to a lower level</a:t>
            </a:r>
            <a:r>
              <a:rPr lang="en-US" dirty="0">
                <a:cs typeface="Tahoma"/>
              </a:rPr>
              <a:t>—</a:t>
            </a:r>
            <a:r>
              <a:rPr lang="en-US" altLang="en-US" dirty="0">
                <a:cs typeface="Tahoma"/>
              </a:rPr>
              <a:t>is another way to downsize the federal government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altLang="en-US" dirty="0">
                <a:cs typeface="Tahoma"/>
              </a:rPr>
              <a:t>The Size of the Bureaucracy</a:t>
            </a:r>
          </a:p>
        </p:txBody>
      </p:sp>
      <p:pic>
        <p:nvPicPr>
          <p:cNvPr id="3" name="Content Placeholder 2" descr="AMGOV14U_FIG08.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800" t="17040" r="4724" b="27870"/>
          <a:stretch/>
        </p:blipFill>
        <p:spPr>
          <a:xfrm>
            <a:off x="1175603" y="1737895"/>
            <a:ext cx="6792794" cy="438826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pPr eaLnBrk="1" hangingPunct="1"/>
            <a:r>
              <a:rPr lang="en-US" altLang="en-US" dirty="0">
                <a:cs typeface="Tahoma"/>
              </a:rPr>
              <a:t>The Size of Federal Spending</a:t>
            </a:r>
          </a:p>
        </p:txBody>
      </p:sp>
      <p:pic>
        <p:nvPicPr>
          <p:cNvPr id="3" name="Content Placeholder 2" descr="AMGOV14U_FIG08.04.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661" t="12990" r="1661" b="12990"/>
          <a:stretch/>
        </p:blipFill>
        <p:spPr>
          <a:xfrm>
            <a:off x="1931618" y="1737895"/>
            <a:ext cx="5280764" cy="438826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eaLnBrk="1" hangingPunct="1"/>
            <a:r>
              <a:rPr lang="en-US" altLang="en-US" dirty="0">
                <a:cs typeface="Tahoma"/>
              </a:rPr>
              <a:t>Government Employment Growth at the Local Level</a:t>
            </a:r>
          </a:p>
        </p:txBody>
      </p:sp>
      <p:pic>
        <p:nvPicPr>
          <p:cNvPr id="3" name="Content Placeholder 2" descr="AMGOV14U_FIG08.05.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303" t="12936" r="2303" b="14924"/>
          <a:stretch/>
        </p:blipFill>
        <p:spPr>
          <a:xfrm>
            <a:off x="2067701" y="1737895"/>
            <a:ext cx="5008598" cy="438826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pPr eaLnBrk="1" hangingPunct="1"/>
            <a:r>
              <a:rPr lang="en-US" altLang="en-US" dirty="0">
                <a:cs typeface="Tahoma"/>
              </a:rPr>
              <a:t>Privatization</a:t>
            </a:r>
          </a:p>
        </p:txBody>
      </p:sp>
      <p:sp>
        <p:nvSpPr>
          <p:cNvPr id="62467" name="Content Placeholder 4"/>
          <p:cNvSpPr>
            <a:spLocks noGrp="1"/>
          </p:cNvSpPr>
          <p:nvPr>
            <p:ph idx="1"/>
          </p:nvPr>
        </p:nvSpPr>
        <p:spPr/>
        <p:txBody>
          <a:bodyPr>
            <a:normAutofit lnSpcReduction="10000"/>
          </a:bodyPr>
          <a:lstStyle/>
          <a:p>
            <a:pPr eaLnBrk="1" hangingPunct="1"/>
            <a:r>
              <a:rPr lang="en-US" altLang="en-US" b="1" i="1" dirty="0">
                <a:cs typeface="Tahoma"/>
              </a:rPr>
              <a:t>Privatization</a:t>
            </a:r>
            <a:r>
              <a:rPr lang="en-US" altLang="en-US" dirty="0">
                <a:cs typeface="Tahoma"/>
              </a:rPr>
              <a:t>—the act of moving all or part of a program from the public sector to the private sector—can also reduce the size of government</a:t>
            </a:r>
          </a:p>
          <a:p>
            <a:pPr eaLnBrk="1" hangingPunct="1"/>
            <a:r>
              <a:rPr lang="en-US" altLang="en-US" dirty="0">
                <a:cs typeface="Tahoma"/>
              </a:rPr>
              <a:t>Some public responsibilities (like trash collection) can be privatized more easily than others can</a:t>
            </a:r>
          </a:p>
          <a:p>
            <a:pPr eaLnBrk="1" hangingPunct="1"/>
            <a:r>
              <a:rPr lang="en-US" altLang="en-US" dirty="0">
                <a:cs typeface="Tahoma"/>
              </a:rPr>
              <a:t>Nevertheless, privatization is an increasingly popular policy innovation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4</a:t>
            </a:r>
            <a:endParaRPr lang="en-US" altLang="en-US" dirty="0">
              <a:cs typeface="Tahoma"/>
            </a:endParaRPr>
          </a:p>
        </p:txBody>
      </p:sp>
      <p:sp>
        <p:nvSpPr>
          <p:cNvPr id="67587" name="Content Placeholder 4"/>
          <p:cNvSpPr>
            <a:spLocks noGrp="1"/>
          </p:cNvSpPr>
          <p:nvPr>
            <p:ph idx="1"/>
          </p:nvPr>
        </p:nvSpPr>
        <p:spPr/>
        <p:txBody>
          <a:bodyPr/>
          <a:lstStyle/>
          <a:p>
            <a:pPr marL="0" indent="0" eaLnBrk="1" hangingPunct="1">
              <a:buFont typeface="Arial" charset="0"/>
              <a:buNone/>
              <a:defRPr/>
            </a:pPr>
            <a:r>
              <a:rPr lang="en-US" dirty="0">
                <a:ea typeface="ＭＳ Ｐゴシック" charset="0"/>
                <a:cs typeface="Tahoma"/>
              </a:rPr>
              <a:t>Which of the following levels of government is growing most rapidly over the last 70 years in terms of numbers of employees?</a:t>
            </a:r>
          </a:p>
          <a:p>
            <a:pPr marL="0" indent="0" eaLnBrk="1" hangingPunct="1">
              <a:buFont typeface="Arial" charset="0"/>
              <a:buNone/>
              <a:defRPr/>
            </a:pPr>
            <a:endParaRPr lang="en-US" sz="2400" dirty="0">
              <a:ea typeface="ＭＳ Ｐゴシック" charset="0"/>
              <a:cs typeface="Tahoma"/>
            </a:endParaRPr>
          </a:p>
          <a:p>
            <a:pPr marL="450850" indent="-450850" eaLnBrk="1" hangingPunct="1">
              <a:buClrTx/>
              <a:buFont typeface="Arial" charset="0"/>
              <a:buAutoNum type="alphaUcPeriod"/>
              <a:defRPr/>
            </a:pPr>
            <a:r>
              <a:rPr lang="en-US" spc="-150" dirty="0">
                <a:ea typeface="ＭＳ Ｐゴシック" charset="0"/>
                <a:cs typeface="Tahoma"/>
              </a:rPr>
              <a:t>local</a:t>
            </a:r>
          </a:p>
          <a:p>
            <a:pPr marL="450850" indent="-450850" eaLnBrk="1" hangingPunct="1">
              <a:buClrTx/>
              <a:buFont typeface="Arial" charset="0"/>
              <a:buAutoNum type="alphaUcPeriod"/>
              <a:defRPr/>
            </a:pPr>
            <a:r>
              <a:rPr lang="en-US" spc="-150" dirty="0">
                <a:ea typeface="ＭＳ Ｐゴシック" charset="0"/>
                <a:cs typeface="Tahoma"/>
              </a:rPr>
              <a:t>state</a:t>
            </a:r>
          </a:p>
          <a:p>
            <a:pPr marL="450850" indent="-450850" eaLnBrk="1" hangingPunct="1">
              <a:buClrTx/>
              <a:buFont typeface="Arial" charset="0"/>
              <a:buAutoNum type="alphaUcPeriod"/>
              <a:defRPr/>
            </a:pPr>
            <a:r>
              <a:rPr lang="en-US" spc="-150" dirty="0">
                <a:ea typeface="ＭＳ Ｐゴシック" charset="0"/>
                <a:cs typeface="Tahoma"/>
              </a:rPr>
              <a:t>federal civilian</a:t>
            </a:r>
          </a:p>
          <a:p>
            <a:pPr marL="450850" indent="-450850" eaLnBrk="1" hangingPunct="1">
              <a:buClrTx/>
              <a:buFont typeface="Arial" charset="0"/>
              <a:buAutoNum type="alphaUcPeriod"/>
              <a:defRPr/>
            </a:pPr>
            <a:r>
              <a:rPr lang="en-US" spc="-150" dirty="0">
                <a:ea typeface="ＭＳ Ｐゴシック" charset="0"/>
                <a:cs typeface="Tahoma"/>
              </a:rPr>
              <a:t>federal military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4 (Answer)</a:t>
            </a:r>
            <a:endParaRPr lang="en-US" altLang="en-US" dirty="0">
              <a:cs typeface="Tahoma"/>
            </a:endParaRPr>
          </a:p>
        </p:txBody>
      </p:sp>
      <p:sp>
        <p:nvSpPr>
          <p:cNvPr id="30723" name="Content Placeholder 4"/>
          <p:cNvSpPr>
            <a:spLocks noGrp="1"/>
          </p:cNvSpPr>
          <p:nvPr>
            <p:ph idx="1"/>
          </p:nvPr>
        </p:nvSpPr>
        <p:spPr/>
        <p:txBody>
          <a:bodyPr/>
          <a:lstStyle/>
          <a:p>
            <a:pPr marL="0" indent="0" eaLnBrk="1" hangingPunct="1">
              <a:buFont typeface="Arial" charset="0"/>
              <a:buNone/>
              <a:defRPr/>
            </a:pPr>
            <a:r>
              <a:rPr lang="en-US" dirty="0">
                <a:cs typeface="Tahoma"/>
              </a:rPr>
              <a:t>Which of the following levels of government is growing most rapidly over the last 70 years in terms of numbers of employees?</a:t>
            </a:r>
          </a:p>
          <a:p>
            <a:pPr marL="0" indent="0" eaLnBrk="1" hangingPunct="1">
              <a:buFont typeface="Arial" charset="0"/>
              <a:buNone/>
              <a:defRPr/>
            </a:pPr>
            <a:endParaRPr lang="en-US" sz="2400" dirty="0">
              <a:cs typeface="Tahoma"/>
            </a:endParaRPr>
          </a:p>
          <a:p>
            <a:pPr marL="450850" indent="-450850" eaLnBrk="1" hangingPunct="1">
              <a:buClrTx/>
              <a:buFont typeface="Arial" charset="0"/>
              <a:buAutoNum type="alphaUcPeriod"/>
              <a:defRPr/>
            </a:pPr>
            <a:r>
              <a:rPr lang="en-US" b="1" spc="-150" dirty="0">
                <a:ea typeface="ＭＳ Ｐゴシック" charset="0"/>
                <a:cs typeface="Tahoma"/>
              </a:rPr>
              <a:t>local</a:t>
            </a:r>
          </a:p>
          <a:p>
            <a:pPr marL="450850" indent="-450850" eaLnBrk="1" hangingPunct="1">
              <a:buClrTx/>
              <a:buFont typeface="Arial" charset="0"/>
              <a:buAutoNum type="alphaUcPeriod"/>
              <a:defRPr/>
            </a:pPr>
            <a:r>
              <a:rPr lang="en-US" spc="-150" dirty="0">
                <a:ea typeface="ＭＳ Ｐゴシック" charset="0"/>
                <a:cs typeface="Tahoma"/>
              </a:rPr>
              <a:t>state</a:t>
            </a:r>
          </a:p>
          <a:p>
            <a:pPr marL="450850" indent="-450850" eaLnBrk="1" hangingPunct="1">
              <a:buClrTx/>
              <a:buFont typeface="Arial" charset="0"/>
              <a:buAutoNum type="alphaUcPeriod"/>
              <a:defRPr/>
            </a:pPr>
            <a:r>
              <a:rPr lang="en-US" spc="-150" dirty="0">
                <a:ea typeface="ＭＳ Ｐゴシック" charset="0"/>
                <a:cs typeface="Tahoma"/>
              </a:rPr>
              <a:t>federal civilian</a:t>
            </a:r>
          </a:p>
          <a:p>
            <a:pPr marL="450850" indent="-450850" eaLnBrk="1" hangingPunct="1">
              <a:buClrTx/>
              <a:buFont typeface="Arial" charset="0"/>
              <a:buAutoNum type="alphaUcPeriod"/>
              <a:defRPr/>
            </a:pPr>
            <a:r>
              <a:rPr lang="en-US" spc="-150" dirty="0">
                <a:ea typeface="ＭＳ Ｐゴシック" charset="0"/>
                <a:cs typeface="Tahoma"/>
              </a:rPr>
              <a:t>federal military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a:cs typeface="Tahoma"/>
              </a:rPr>
              <a:t>Bureaucracy in a Democracy</a:t>
            </a:r>
          </a:p>
        </p:txBody>
      </p:sp>
      <p:sp>
        <p:nvSpPr>
          <p:cNvPr id="13315" name="Content Placeholder 4"/>
          <p:cNvSpPr>
            <a:spLocks noGrp="1"/>
          </p:cNvSpPr>
          <p:nvPr>
            <p:ph idx="1"/>
          </p:nvPr>
        </p:nvSpPr>
        <p:spPr/>
        <p:txBody>
          <a:bodyPr>
            <a:normAutofit fontScale="85000" lnSpcReduction="10000"/>
          </a:bodyPr>
          <a:lstStyle/>
          <a:p>
            <a:pPr eaLnBrk="1" hangingPunct="1">
              <a:spcBef>
                <a:spcPct val="0"/>
              </a:spcBef>
            </a:pPr>
            <a:r>
              <a:rPr lang="en-US" altLang="en-US" dirty="0">
                <a:cs typeface="Tahoma"/>
              </a:rPr>
              <a:t>The executive branch implements policies</a:t>
            </a:r>
          </a:p>
          <a:p>
            <a:pPr eaLnBrk="1" hangingPunct="1">
              <a:spcBef>
                <a:spcPct val="0"/>
              </a:spcBef>
            </a:pPr>
            <a:r>
              <a:rPr lang="en-US" altLang="en-US" dirty="0">
                <a:cs typeface="Tahoma"/>
              </a:rPr>
              <a:t>It is a bureaucracy, which means that it is characterized by specialization of functions, adherence to fixed rules, and a hierarchy of authority</a:t>
            </a:r>
          </a:p>
          <a:p>
            <a:pPr eaLnBrk="1" hangingPunct="1">
              <a:spcBef>
                <a:spcPct val="0"/>
              </a:spcBef>
            </a:pPr>
            <a:r>
              <a:rPr lang="ja-JP" altLang="en-US" dirty="0">
                <a:cs typeface="Tahoma"/>
              </a:rPr>
              <a:t>“</a:t>
            </a:r>
            <a:r>
              <a:rPr lang="en-US" altLang="ja-JP" dirty="0">
                <a:cs typeface="Tahoma"/>
              </a:rPr>
              <a:t>Bureaucracy</a:t>
            </a:r>
            <a:r>
              <a:rPr lang="ja-JP" altLang="en-US" dirty="0">
                <a:cs typeface="Tahoma"/>
              </a:rPr>
              <a:t>”</a:t>
            </a:r>
            <a:r>
              <a:rPr lang="en-US" altLang="ja-JP" dirty="0">
                <a:cs typeface="Tahoma"/>
              </a:rPr>
              <a:t> is frequently used as a pejorative term and is associated with inefficiency and delay</a:t>
            </a:r>
          </a:p>
          <a:p>
            <a:pPr eaLnBrk="1" hangingPunct="1">
              <a:spcBef>
                <a:spcPct val="0"/>
              </a:spcBef>
            </a:pPr>
            <a:r>
              <a:rPr lang="en-US" altLang="en-US" dirty="0">
                <a:cs typeface="Tahoma"/>
              </a:rPr>
              <a:t>But bureaucracy is actually employed in the name of efficiency, speed, and </a:t>
            </a:r>
            <a:r>
              <a:rPr lang="en-US" altLang="en-US" dirty="0" smtClean="0">
                <a:cs typeface="Tahoma"/>
              </a:rPr>
              <a:t>equity</a:t>
            </a:r>
          </a:p>
          <a:p>
            <a:pPr eaLnBrk="1" hangingPunct="1">
              <a:spcBef>
                <a:spcPct val="0"/>
              </a:spcBef>
            </a:pPr>
            <a:r>
              <a:rPr lang="en-US" altLang="en-US" dirty="0">
                <a:hlinkClick r:id="rId3"/>
              </a:rPr>
              <a:t>http://www.youtube.com/watch?v=yKIE3IUkkp8</a:t>
            </a:r>
            <a:endParaRPr lang="en-US" altLang="en-US" dirty="0">
              <a:latin typeface="Helvetica" charset="0"/>
            </a:endParaRPr>
          </a:p>
          <a:p>
            <a:pPr eaLnBrk="1" hangingPunct="1">
              <a:spcBef>
                <a:spcPct val="0"/>
              </a:spcBef>
            </a:pPr>
            <a:endParaRPr lang="en-US" altLang="en-US" dirty="0">
              <a:cs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altLang="en-US">
                <a:cs typeface="Tahoma"/>
              </a:rPr>
              <a:t>The Policy Principle and Bureaucracy</a:t>
            </a:r>
          </a:p>
        </p:txBody>
      </p:sp>
      <p:sp>
        <p:nvSpPr>
          <p:cNvPr id="68611" name="Content Placeholder 4"/>
          <p:cNvSpPr>
            <a:spLocks noGrp="1"/>
          </p:cNvSpPr>
          <p:nvPr>
            <p:ph idx="1"/>
          </p:nvPr>
        </p:nvSpPr>
        <p:spPr/>
        <p:txBody>
          <a:bodyPr/>
          <a:lstStyle/>
          <a:p>
            <a:pPr eaLnBrk="1" hangingPunct="1"/>
            <a:r>
              <a:rPr lang="en-US" altLang="en-US" dirty="0">
                <a:cs typeface="Tahoma"/>
              </a:rPr>
              <a:t>The combination of institutional arrangements (bureaucracy, hiring of employees, civil service protection, etc.) and individual preferences (the preferences of rational bureaucrats) yields particular kinds of policy outcomes</a:t>
            </a:r>
          </a:p>
          <a:p>
            <a:pPr eaLnBrk="1" hangingPunct="1"/>
            <a:r>
              <a:rPr lang="en-US" altLang="en-US" dirty="0">
                <a:cs typeface="Tahoma"/>
              </a:rPr>
              <a:t>The outcomes may be either good or bad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1518439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EPA: Regulating Clean Air</a:t>
            </a:r>
            <a:endParaRPr lang="en-US" dirty="0"/>
          </a:p>
        </p:txBody>
      </p:sp>
      <p:pic>
        <p:nvPicPr>
          <p:cNvPr id="4" name="Content Placeholder 3" descr="AMGOV14U_Photo08.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 r="7162" b="-3649"/>
          <a:stretch/>
        </p:blipFill>
        <p:spPr/>
      </p:pic>
    </p:spTree>
    <p:extLst>
      <p:ext uri="{BB962C8B-B14F-4D97-AF65-F5344CB8AC3E}">
        <p14:creationId xmlns:p14="http://schemas.microsoft.com/office/powerpoint/2010/main" val="54870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The Executive Branch’s Organization</a:t>
            </a:r>
            <a:endParaRPr lang="en-US" dirty="0"/>
          </a:p>
        </p:txBody>
      </p:sp>
      <p:pic>
        <p:nvPicPr>
          <p:cNvPr id="4" name="Content Placeholder 3" descr="AMGOV14U_UNFIG08.01.jpg"/>
          <p:cNvPicPr>
            <a:picLocks noGrp="1" noChangeAspect="1"/>
          </p:cNvPicPr>
          <p:nvPr>
            <p:ph idx="1"/>
          </p:nvPr>
        </p:nvPicPr>
        <p:blipFill>
          <a:blip r:embed="rId3">
            <a:extLst>
              <a:ext uri="{28A0092B-C50C-407E-A947-70E740481C1C}">
                <a14:useLocalDpi xmlns:a14="http://schemas.microsoft.com/office/drawing/2010/main" val="0"/>
              </a:ext>
            </a:extLst>
          </a:blip>
          <a:srcRect t="-2820" b="-2820"/>
          <a:stretch>
            <a:fillRect/>
          </a:stretch>
        </p:blipFill>
        <p:spPr/>
      </p:pic>
    </p:spTree>
    <p:extLst>
      <p:ext uri="{BB962C8B-B14F-4D97-AF65-F5344CB8AC3E}">
        <p14:creationId xmlns:p14="http://schemas.microsoft.com/office/powerpoint/2010/main" val="312092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Executive Branch’s Agencies and Spheres</a:t>
            </a:r>
            <a:endParaRPr lang="en-US" dirty="0"/>
          </a:p>
        </p:txBody>
      </p:sp>
      <p:pic>
        <p:nvPicPr>
          <p:cNvPr id="4" name="Content Placeholder 3" descr="AMGOV14U_UNFIG08.02.jpg"/>
          <p:cNvPicPr>
            <a:picLocks noGrp="1" noChangeAspect="1"/>
          </p:cNvPicPr>
          <p:nvPr>
            <p:ph idx="1"/>
          </p:nvPr>
        </p:nvPicPr>
        <p:blipFill>
          <a:blip r:embed="rId3">
            <a:extLst>
              <a:ext uri="{28A0092B-C50C-407E-A947-70E740481C1C}">
                <a14:useLocalDpi xmlns:a14="http://schemas.microsoft.com/office/drawing/2010/main" val="0"/>
              </a:ext>
            </a:extLst>
          </a:blip>
          <a:srcRect l="-45554" r="-45554"/>
          <a:stretch>
            <a:fillRect/>
          </a:stretch>
        </p:blipFill>
        <p:spPr/>
      </p:pic>
    </p:spTree>
    <p:extLst>
      <p:ext uri="{BB962C8B-B14F-4D97-AF65-F5344CB8AC3E}">
        <p14:creationId xmlns:p14="http://schemas.microsoft.com/office/powerpoint/2010/main" val="36193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106124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dirty="0">
                <a:cs typeface="Tahoma"/>
              </a:rPr>
              <a:t>What Is Bureaucracy?</a:t>
            </a:r>
          </a:p>
        </p:txBody>
      </p:sp>
      <p:sp>
        <p:nvSpPr>
          <p:cNvPr id="15363" name="Content Placeholder 4"/>
          <p:cNvSpPr>
            <a:spLocks noGrp="1"/>
          </p:cNvSpPr>
          <p:nvPr>
            <p:ph idx="1"/>
          </p:nvPr>
        </p:nvSpPr>
        <p:spPr/>
        <p:txBody>
          <a:bodyPr/>
          <a:lstStyle/>
          <a:p>
            <a:pPr eaLnBrk="1" hangingPunct="1"/>
            <a:r>
              <a:rPr lang="en-US" altLang="en-US" dirty="0">
                <a:cs typeface="Tahoma"/>
              </a:rPr>
              <a:t>Bureaucracy can be defined as the complex structure of offices, tasks, rules, and principles of organization that are employed by all large-scale institutions to coordinate the work of their personnel</a:t>
            </a:r>
          </a:p>
          <a:p>
            <a:pPr eaLnBrk="1" hangingPunct="1"/>
            <a:r>
              <a:rPr lang="en-US" altLang="en-US" dirty="0">
                <a:cs typeface="Tahoma"/>
              </a:rPr>
              <a:t>The core of bureaucracy is a hierarchical organization that employs a division of labor and specialization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a:cs typeface="Tahoma"/>
              </a:rPr>
              <a:t>The Case for Bureaucracy</a:t>
            </a:r>
          </a:p>
        </p:txBody>
      </p:sp>
      <p:sp>
        <p:nvSpPr>
          <p:cNvPr id="17411" name="Content Placeholder 4"/>
          <p:cNvSpPr>
            <a:spLocks noGrp="1"/>
          </p:cNvSpPr>
          <p:nvPr>
            <p:ph idx="1"/>
          </p:nvPr>
        </p:nvSpPr>
        <p:spPr/>
        <p:txBody>
          <a:bodyPr/>
          <a:lstStyle/>
          <a:p>
            <a:pPr eaLnBrk="1" hangingPunct="1"/>
            <a:r>
              <a:rPr lang="en-US" altLang="en-US" dirty="0">
                <a:cs typeface="Tahoma"/>
              </a:rPr>
              <a:t>Bureaucratic organization enhances efficiency through division of labor and specialization</a:t>
            </a:r>
          </a:p>
          <a:p>
            <a:pPr eaLnBrk="1" hangingPunct="1"/>
            <a:r>
              <a:rPr lang="en-US" altLang="en-US" dirty="0">
                <a:cs typeface="Tahoma"/>
              </a:rPr>
              <a:t>Bureaucracies allow governments to operate by allowing large-scale coordination of individuals working on a task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dirty="0">
                <a:cs typeface="Tahoma"/>
              </a:rPr>
              <a:t>What Do Bureaucrats Do?</a:t>
            </a:r>
          </a:p>
        </p:txBody>
      </p:sp>
      <p:sp>
        <p:nvSpPr>
          <p:cNvPr id="19459" name="Content Placeholder 4"/>
          <p:cNvSpPr>
            <a:spLocks noGrp="1"/>
          </p:cNvSpPr>
          <p:nvPr>
            <p:ph idx="1"/>
          </p:nvPr>
        </p:nvSpPr>
        <p:spPr/>
        <p:txBody>
          <a:bodyPr>
            <a:normAutofit lnSpcReduction="10000"/>
          </a:bodyPr>
          <a:lstStyle/>
          <a:p>
            <a:pPr eaLnBrk="1" hangingPunct="1"/>
            <a:r>
              <a:rPr lang="en-US" altLang="en-US" b="1" i="1" dirty="0" smtClean="0">
                <a:cs typeface="Tahoma"/>
              </a:rPr>
              <a:t>Implementation</a:t>
            </a:r>
            <a:r>
              <a:rPr lang="en-US" altLang="ja-JP" dirty="0">
                <a:cs typeface="Tahoma"/>
              </a:rPr>
              <a:t>—</a:t>
            </a:r>
            <a:r>
              <a:rPr lang="en-US" altLang="en-US" dirty="0" smtClean="0">
                <a:cs typeface="Tahoma"/>
              </a:rPr>
              <a:t>the </a:t>
            </a:r>
            <a:r>
              <a:rPr lang="en-US" altLang="en-US" dirty="0">
                <a:cs typeface="Tahoma"/>
              </a:rPr>
              <a:t>efforts of departments and agencies to translate laws and regulation into action</a:t>
            </a:r>
          </a:p>
          <a:p>
            <a:pPr eaLnBrk="1" hangingPunct="1"/>
            <a:r>
              <a:rPr lang="en-US" altLang="en-US" b="1" i="1" dirty="0">
                <a:cs typeface="Tahoma"/>
              </a:rPr>
              <a:t>Rule </a:t>
            </a:r>
            <a:r>
              <a:rPr lang="en-US" altLang="en-US" b="1" i="1" dirty="0" smtClean="0">
                <a:cs typeface="Tahoma"/>
              </a:rPr>
              <a:t>making</a:t>
            </a:r>
            <a:r>
              <a:rPr lang="en-US" altLang="ja-JP" dirty="0">
                <a:cs typeface="Tahoma"/>
              </a:rPr>
              <a:t>—</a:t>
            </a:r>
            <a:r>
              <a:rPr lang="en-US" altLang="en-US" dirty="0" smtClean="0">
                <a:cs typeface="Tahoma"/>
              </a:rPr>
              <a:t>a </a:t>
            </a:r>
            <a:r>
              <a:rPr lang="en-US" altLang="en-US" dirty="0">
                <a:cs typeface="Tahoma"/>
              </a:rPr>
              <a:t>quasi-legislative administrative process that produces regulations</a:t>
            </a:r>
          </a:p>
          <a:p>
            <a:pPr eaLnBrk="1" hangingPunct="1"/>
            <a:r>
              <a:rPr lang="en-US" altLang="en-US" b="1" i="1" dirty="0">
                <a:cs typeface="Tahoma"/>
              </a:rPr>
              <a:t>Administrative </a:t>
            </a:r>
            <a:r>
              <a:rPr lang="en-US" altLang="en-US" b="1" i="1" dirty="0" smtClean="0">
                <a:cs typeface="Tahoma"/>
              </a:rPr>
              <a:t>adjudication</a:t>
            </a:r>
            <a:r>
              <a:rPr lang="en-US" altLang="ja-JP" dirty="0">
                <a:cs typeface="Tahoma"/>
              </a:rPr>
              <a:t>—</a:t>
            </a:r>
            <a:r>
              <a:rPr lang="en-US" altLang="en-US" dirty="0" smtClean="0">
                <a:cs typeface="Tahoma"/>
              </a:rPr>
              <a:t>the </a:t>
            </a:r>
            <a:r>
              <a:rPr lang="en-US" altLang="en-US" dirty="0">
                <a:cs typeface="Tahoma"/>
              </a:rPr>
              <a:t>application of rules and precedents to specific cases to settle disputes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a:cs typeface="Tahoma"/>
              </a:rPr>
              <a:t>Why Bureaucracy?</a:t>
            </a:r>
            <a:br>
              <a:rPr lang="en-US" altLang="en-US">
                <a:cs typeface="Tahoma"/>
              </a:rPr>
            </a:br>
            <a:r>
              <a:rPr lang="en-US" altLang="en-US">
                <a:cs typeface="Tahoma"/>
              </a:rPr>
              <a:t>Bureaucracies Serve Politicians</a:t>
            </a:r>
          </a:p>
        </p:txBody>
      </p:sp>
      <p:sp>
        <p:nvSpPr>
          <p:cNvPr id="21507" name="Content Placeholder 4"/>
          <p:cNvSpPr>
            <a:spLocks noGrp="1"/>
          </p:cNvSpPr>
          <p:nvPr>
            <p:ph idx="1"/>
          </p:nvPr>
        </p:nvSpPr>
        <p:spPr/>
        <p:txBody>
          <a:bodyPr>
            <a:normAutofit fontScale="92500"/>
          </a:bodyPr>
          <a:lstStyle/>
          <a:p>
            <a:pPr eaLnBrk="1" hangingPunct="1"/>
            <a:r>
              <a:rPr lang="en-US" altLang="en-US" dirty="0">
                <a:cs typeface="Tahoma"/>
              </a:rPr>
              <a:t>We’ve already provided two answers:</a:t>
            </a:r>
          </a:p>
          <a:p>
            <a:pPr lvl="1" eaLnBrk="1" hangingPunct="1"/>
            <a:r>
              <a:rPr lang="en-US" altLang="en-US" dirty="0">
                <a:cs typeface="Tahoma"/>
              </a:rPr>
              <a:t>Efficiency</a:t>
            </a:r>
          </a:p>
          <a:p>
            <a:pPr lvl="1" eaLnBrk="1" hangingPunct="1"/>
            <a:r>
              <a:rPr lang="en-US" altLang="en-US" dirty="0">
                <a:cs typeface="Tahoma"/>
              </a:rPr>
              <a:t>Speedy and equitable implementation</a:t>
            </a:r>
          </a:p>
          <a:p>
            <a:pPr eaLnBrk="1" hangingPunct="1"/>
            <a:r>
              <a:rPr lang="en-US" altLang="en-US" dirty="0">
                <a:cs typeface="Tahoma"/>
              </a:rPr>
              <a:t>A third reason for bureaucracy is politics</a:t>
            </a:r>
          </a:p>
          <a:p>
            <a:pPr lvl="1" eaLnBrk="1" hangingPunct="1"/>
            <a:r>
              <a:rPr lang="en-US" altLang="en-US" dirty="0">
                <a:cs typeface="Tahoma"/>
              </a:rPr>
              <a:t>Legislators find it useful to delegate some decisions</a:t>
            </a:r>
          </a:p>
          <a:p>
            <a:pPr lvl="1" eaLnBrk="1" hangingPunct="1"/>
            <a:r>
              <a:rPr lang="en-US" altLang="en-US" dirty="0">
                <a:cs typeface="Tahoma"/>
              </a:rPr>
              <a:t>Legislators sometimes lack expertise or prefer that decisions be made by </a:t>
            </a:r>
            <a:r>
              <a:rPr lang="ja-JP" altLang="en-US" dirty="0">
                <a:cs typeface="Tahoma"/>
              </a:rPr>
              <a:t>“</a:t>
            </a:r>
            <a:r>
              <a:rPr lang="en-US" altLang="ja-JP" dirty="0">
                <a:cs typeface="Tahoma"/>
              </a:rPr>
              <a:t>objective</a:t>
            </a:r>
            <a:r>
              <a:rPr lang="ja-JP" altLang="en-US" dirty="0">
                <a:cs typeface="Tahoma"/>
              </a:rPr>
              <a:t>”</a:t>
            </a:r>
            <a:r>
              <a:rPr lang="en-US" altLang="ja-JP" dirty="0">
                <a:cs typeface="Tahoma"/>
              </a:rPr>
              <a:t> bureaucrats rather than by interested politicians</a:t>
            </a:r>
            <a:endParaRPr lang="en-US" altLang="en-US" dirty="0">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altLang="en-US" dirty="0">
                <a:cs typeface="Tahoma"/>
              </a:rPr>
              <a:t>How Is the Executive Branch Organized?</a:t>
            </a:r>
          </a:p>
        </p:txBody>
      </p:sp>
      <p:sp>
        <p:nvSpPr>
          <p:cNvPr id="23555" name="Content Placeholder 4"/>
          <p:cNvSpPr>
            <a:spLocks noGrp="1"/>
          </p:cNvSpPr>
          <p:nvPr>
            <p:ph idx="1"/>
          </p:nvPr>
        </p:nvSpPr>
        <p:spPr/>
        <p:txBody>
          <a:bodyPr/>
          <a:lstStyle/>
          <a:p>
            <a:pPr eaLnBrk="1" hangingPunct="1"/>
            <a:r>
              <a:rPr lang="en-US" altLang="en-US" dirty="0">
                <a:cs typeface="Tahoma"/>
              </a:rPr>
              <a:t>Cabinet departments (such as DHS)</a:t>
            </a:r>
          </a:p>
          <a:p>
            <a:pPr eaLnBrk="1" hangingPunct="1"/>
            <a:r>
              <a:rPr lang="en-US" altLang="en-US" dirty="0">
                <a:cs typeface="Tahoma"/>
              </a:rPr>
              <a:t>Independent agencies (such as NASA)</a:t>
            </a:r>
          </a:p>
          <a:p>
            <a:pPr eaLnBrk="1" hangingPunct="1"/>
            <a:r>
              <a:rPr lang="en-US" altLang="en-US" dirty="0">
                <a:cs typeface="Tahoma"/>
              </a:rPr>
              <a:t>Government corporations: government agencies that operate more like a business (such as Amtrak)</a:t>
            </a:r>
          </a:p>
          <a:p>
            <a:pPr eaLnBrk="1" hangingPunct="1"/>
            <a:r>
              <a:rPr lang="en-US" altLang="en-US" dirty="0">
                <a:cs typeface="Tahoma"/>
              </a:rPr>
              <a:t>Independent regulatory commissions: rule-making bodies at least somewhat insulated from politics (such as the FEC)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dirty="0">
                <a:cs typeface="Tahoma"/>
              </a:rPr>
              <a:t>How the Department of Agriculture Is Organized</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725" r="-1372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2212</TotalTime>
  <Words>2849</Words>
  <Application>Microsoft Office PowerPoint</Application>
  <PresentationFormat>On-screen Show (4:3)</PresentationFormat>
  <Paragraphs>231</Paragraphs>
  <Slides>35</Slides>
  <Notes>32</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Default Design</vt:lpstr>
      <vt:lpstr>2_Default Design</vt:lpstr>
      <vt:lpstr>1_Default Design</vt:lpstr>
      <vt:lpstr>American Government Power and Purpose</vt:lpstr>
      <vt:lpstr>Public Opinion and Government Waste</vt:lpstr>
      <vt:lpstr>Bureaucracy in a Democracy</vt:lpstr>
      <vt:lpstr>What Is Bureaucracy?</vt:lpstr>
      <vt:lpstr>The Case for Bureaucracy</vt:lpstr>
      <vt:lpstr>What Do Bureaucrats Do?</vt:lpstr>
      <vt:lpstr>Why Bureaucracy? Bureaucracies Serve Politicians</vt:lpstr>
      <vt:lpstr>How Is the Executive Branch Organized?</vt:lpstr>
      <vt:lpstr>How the Department of Agriculture Is Organized</vt:lpstr>
      <vt:lpstr>Four Missions of Agencies: Clientele Agencies</vt:lpstr>
      <vt:lpstr>Four Missions of Agencies: Maintenance of the Union</vt:lpstr>
      <vt:lpstr>Four Missions of Agencies: Regulatory Agencies</vt:lpstr>
      <vt:lpstr>Four Missions of Agencies: Redistributive Agencies</vt:lpstr>
      <vt:lpstr>Clicker Question 2</vt:lpstr>
      <vt:lpstr>Clicker Question 2 (Answer)</vt:lpstr>
      <vt:lpstr>Clicker Question 3</vt:lpstr>
      <vt:lpstr>Clicker Question 3 (Answer)</vt:lpstr>
      <vt:lpstr>The Problem of Bureaucratic Control: Motivation</vt:lpstr>
      <vt:lpstr>Bureaucratic Control: Motivation and Iron Triangles</vt:lpstr>
      <vt:lpstr>The Problem of Bureaucratic Control: Principal-Agent</vt:lpstr>
      <vt:lpstr>Presidential Control of Bureaucracy</vt:lpstr>
      <vt:lpstr>Congressional Control of Bureaucracy</vt:lpstr>
      <vt:lpstr>Reforming the Bureaucracy: Termination and Devolution</vt:lpstr>
      <vt:lpstr>The Size of the Bureaucracy</vt:lpstr>
      <vt:lpstr>The Size of Federal Spending</vt:lpstr>
      <vt:lpstr>Government Employment Growth at the Local Level</vt:lpstr>
      <vt:lpstr>Privatization</vt:lpstr>
      <vt:lpstr>Clicker Question 4</vt:lpstr>
      <vt:lpstr>Clicker Question 4 (Answer)</vt:lpstr>
      <vt:lpstr>The Policy Principle and Bureaucracy</vt:lpstr>
      <vt:lpstr>Additional Information</vt:lpstr>
      <vt:lpstr>The EPA: Regulating Clean Air</vt:lpstr>
      <vt:lpstr>Analyzing the Evidence: The Executive Branch’s Organization</vt:lpstr>
      <vt:lpstr>Analyzing the Evidence: Executive Branch’s Agencies and Spheres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240</cp:revision>
  <dcterms:created xsi:type="dcterms:W3CDTF">2011-08-28T19:18:03Z</dcterms:created>
  <dcterms:modified xsi:type="dcterms:W3CDTF">2017-10-09T15:48:12Z</dcterms:modified>
</cp:coreProperties>
</file>